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Corbel"/>
      <p:regular r:id="rId22"/>
      <p:bold r:id="rId23"/>
      <p:italic r:id="rId24"/>
      <p:boldItalic r:id="rId25"/>
    </p:embeddedFont>
    <p:embeddedFont>
      <p:font typeface="Helvetica Neue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0" roundtripDataSignature="AMtx7mjgg5b1OQrsz0KatRf1ghFsit5c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orbel-regular.fntdata"/><Relationship Id="rId21" Type="http://schemas.openxmlformats.org/officeDocument/2006/relationships/slide" Target="slides/slide16.xml"/><Relationship Id="rId24" Type="http://schemas.openxmlformats.org/officeDocument/2006/relationships/font" Target="fonts/Corbel-italic.fntdata"/><Relationship Id="rId23" Type="http://schemas.openxmlformats.org/officeDocument/2006/relationships/font" Target="fonts/Corbel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HelveticaNeue-regular.fntdata"/><Relationship Id="rId25" Type="http://schemas.openxmlformats.org/officeDocument/2006/relationships/font" Target="fonts/Corbel-boldItalic.fntdata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f353ea27a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1f353ea27a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Civity is a word we appropriated from the Latin word for </a:t>
            </a:r>
            <a:r>
              <a:rPr lang="en-US" sz="1800"/>
              <a:t>“city” (the PEOPLE in the city, not the buildings)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to describe the change we want to see (read definition)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We deal with a lot of differences, but tend to focus on the divides that keep us apart – e.g., race, economic status or class, and politics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1f353ea27a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 understand that many differences between people are differences of power. That is, our society is constructed so that these differences make one person have more power than the other.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Civity conversations don’t eliminate power differences between people, but they do </a:t>
            </a:r>
            <a:r>
              <a:rPr b="1" lang="en-US"/>
              <a:t>add</a:t>
            </a:r>
            <a:r>
              <a:rPr lang="en-US"/>
              <a:t> a person-to-person, “I see you as a fellow human being” horizontal rather than vertical thread to the relationship. 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 other words, Civity adds complexity to power differences.</a:t>
            </a:r>
            <a:endParaRPr/>
          </a:p>
        </p:txBody>
      </p:sp>
      <p:sp>
        <p:nvSpPr>
          <p:cNvPr id="241" name="Google Shape;24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What are we going to do today?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We’ll practice three things: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/>
              <a:t>Intentionality (we’ve already covered that) – attention and intention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/>
              <a:t>Authenticity AND</a:t>
            </a:r>
            <a:endParaRPr/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/>
              <a:t>Putting difference on the table (where we’re headed)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Civity conversations – and this workshop – put stories at the center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Stories reach our hearts as well as our heads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Story-telling and story-listening get us to that 2 ½-3 level, and they create space for respect and empathy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074a26d1b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2074a26d1b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-Here you will see a photo of me on the left  in NE, standing in the Loess HIlls among lots of Big Blue Stem prairie grass.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-On the right you will see the depth of prairie grass roots - 8-14 feet. We believe that people are like prairie grass - we have elements of ourselves that are visible to the eye, but </a:t>
            </a:r>
            <a:r>
              <a:rPr lang="en-US"/>
              <a:t>there</a:t>
            </a:r>
            <a:r>
              <a:rPr lang="en-US"/>
              <a:t>’s a lot of depth and complexity to us beneath the surface.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-</a:t>
            </a:r>
            <a:r>
              <a:rPr lang="en-US"/>
              <a:t>During our “putting difference on the table” exercise, I will mention this prairie grass reflection…to think about the complexities of your identities. We will come back to this</a:t>
            </a:r>
            <a:endParaRPr/>
          </a:p>
        </p:txBody>
      </p:sp>
      <p:sp>
        <p:nvSpPr>
          <p:cNvPr id="268" name="Google Shape;268;g2074a26d1b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have a lot of offerings as you can see – we want you to reach out to me to CUSTOMIZE it to meet your needs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work at Civity is supporting people who are practicing and seeding civity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Civity Storytelling intervention is available for people to watch, to show to groups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do workshops – virtual and in-person – one-hour “Tastes of Civity,” longer “Experiencing Civity” workshops in which people can begin or deepen their practice of civity, “Train-the-Leader” workshops that prepare leaders to seed civity, to bring civity to other people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also do coaching and “Train-the-Trainer” for people who are in a position to themselves train others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share stories of people creating civity, and by doing so help people see what is possible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And, coming soon, we will have a part of our website devoted to DIY Civity – how to build civity on your own! Everyday!</a:t>
            </a:r>
            <a:endParaRPr/>
          </a:p>
        </p:txBody>
      </p:sp>
      <p:sp>
        <p:nvSpPr>
          <p:cNvPr id="277" name="Google Shape;27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One of the most effective  way is to </a:t>
            </a:r>
            <a:endParaRPr/>
          </a:p>
        </p:txBody>
      </p:sp>
      <p:sp>
        <p:nvSpPr>
          <p:cNvPr id="288" name="Google Shape;28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</a:rPr>
              <a:t>We are about building “relational infrastructure.”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</a:rPr>
              <a:t>Infrastructure is the structures, facilities, and organizations that a society or community needs to function – physical, civic – and relational – the relationships that make it possible for people to get things done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When we say “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building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relational infrastructure,” what we’re talking about is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conversations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that create relationships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/>
              <a:t>Civity work is centered around 3 pillars of how cultural change happens in communities:  First, relationships are foundational.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Second, connections across difference are powerful.  The relationships that bridge across social differences are what make it possible for communities to pull together.</a:t>
            </a:r>
            <a:endParaRPr/>
          </a:p>
        </p:txBody>
      </p:sp>
      <p:sp>
        <p:nvSpPr>
          <p:cNvPr id="201" name="Google Shape;20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And third, changing relationships between people can change the culture – and changing culture can support policy changes. We can change the system because we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the system.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 systems – social systems like our institutions and communities – what people do up-close, with the people we interact with, in our everyday lives – this ripples out and scales up to create the culture of a place, the way people in it are with each other.</a:t>
            </a:r>
            <a:endParaRPr/>
          </a:p>
        </p:txBody>
      </p:sp>
      <p:sp>
        <p:nvSpPr>
          <p:cNvPr id="207" name="Google Shape;20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(Read slide)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People can discount conversation as “just talk” and are eager to get to “the action,” but …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Conversations build relationships, and when the work is building relationships, conversations are action - and the core of this workshop</a:t>
            </a:r>
            <a:endParaRPr/>
          </a:p>
        </p:txBody>
      </p:sp>
      <p:sp>
        <p:nvSpPr>
          <p:cNvPr id="213" name="Google Shape;21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Recent Stanford-based study: the Strengthening Democracy Challenge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252 entries; 25 tested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Call out to academics and practitioners to enter. Civity’s 8-minute online intervention, </a:t>
            </a:r>
            <a:r>
              <a:rPr i="1" lang="en-US"/>
              <a:t>Civity Storytelling</a:t>
            </a:r>
            <a:r>
              <a:rPr lang="en-US"/>
              <a:t>, was #1 at increasing social trust and #4 in reducing partisan animosity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these results were durable over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Small is significant; how we interact with other people matters</a:t>
            </a:r>
            <a:endParaRPr/>
          </a:p>
        </p:txBody>
      </p:sp>
      <p:sp>
        <p:nvSpPr>
          <p:cNvPr id="220" name="Google Shape;22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f29aa71f1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1f29aa71f1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Social trust is foundational to democracy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It’s a generalized sense not only that other people matter but that other people think that I matter too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This kind of reciprocity makes governance for and by “we the people” possible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Historically, “We the People” sounded good but really meant only “some of the people” – it was “We the People” with an asterisk, with a caveat, with exclusions – a limited “We the People”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1f29aa71f1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f29aa71f18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1f29aa71f18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 civity culture, a “We All Belong” culture that reaches across differences, has no asterisks – it’s bigger and more expansive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1f29aa71f18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7" name="Google Shape;17;p18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26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26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6"/>
          <p:cNvSpPr txBox="1"/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18" name="Google Shape;118;p36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2" name="Google Shape;12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1_Section Header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3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1" name="Google Shape;141;p4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4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3" name="Google Shape;143;p4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50" name="Google Shape;150;p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1" name="Google Shape;151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4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4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8" name="Google Shape;15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4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4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5" name="Google Shape;3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7.jpg"/><Relationship Id="rId5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f353ea27a1_0_0"/>
          <p:cNvSpPr txBox="1"/>
          <p:nvPr/>
        </p:nvSpPr>
        <p:spPr>
          <a:xfrm>
            <a:off x="613767" y="767533"/>
            <a:ext cx="6856500" cy="24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civity:</a:t>
            </a:r>
            <a:endParaRPr b="1" i="0" sz="9600" u="none" cap="none" strike="noStrike">
              <a:solidFill>
                <a:srgbClr val="F687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(noun)</a:t>
            </a:r>
            <a:endParaRPr b="1" i="1" sz="4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400" u="none" cap="none" strike="noStrike">
              <a:solidFill>
                <a:srgbClr val="0A518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rgbClr val="0A518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g1f353ea27a1_0_0"/>
          <p:cNvSpPr txBox="1"/>
          <p:nvPr/>
        </p:nvSpPr>
        <p:spPr>
          <a:xfrm>
            <a:off x="613767" y="3206333"/>
            <a:ext cx="104289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20BDBF"/>
                </a:solidFill>
                <a:latin typeface="Arial"/>
                <a:ea typeface="Arial"/>
                <a:cs typeface="Arial"/>
                <a:sym typeface="Arial"/>
              </a:rPr>
              <a:t>A culture of deliberately engaging in relationships of respect and empathy with others who are different.</a:t>
            </a:r>
            <a:endParaRPr b="1" i="0" sz="4000" u="none" cap="none" strike="noStrike">
              <a:solidFill>
                <a:srgbClr val="20BD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1f353ea27a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9226" y="6161017"/>
            <a:ext cx="1462777" cy="696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light posts with a blue sky in the background&#10;&#10;Description automatically generated with low confidence" id="243" name="Google Shape;2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1391" y="-2488019"/>
            <a:ext cx="14814955" cy="934601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8"/>
          <p:cNvSpPr txBox="1"/>
          <p:nvPr/>
        </p:nvSpPr>
        <p:spPr>
          <a:xfrm flipH="1">
            <a:off x="620486" y="-444435"/>
            <a:ext cx="11571512" cy="2739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chemeClr val="lt1"/>
              </a:solidFill>
              <a:highlight>
                <a:srgbClr val="F5873B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8"/>
          <p:cNvSpPr/>
          <p:nvPr/>
        </p:nvSpPr>
        <p:spPr>
          <a:xfrm>
            <a:off x="5812972" y="3298371"/>
            <a:ext cx="6221185" cy="3261455"/>
          </a:xfrm>
          <a:prstGeom prst="rect">
            <a:avLst/>
          </a:prstGeom>
          <a:solidFill>
            <a:srgbClr val="F5873B"/>
          </a:solidFill>
          <a:ln cap="flat" cmpd="sng" w="25400">
            <a:solidFill>
              <a:srgbClr val="BA93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Civity Adds a “Horizontal” Dimension to Power Dynamics</a:t>
            </a:r>
            <a:endParaRPr/>
          </a:p>
        </p:txBody>
      </p:sp>
      <p:pic>
        <p:nvPicPr>
          <p:cNvPr id="246" name="Google Shape;24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96141" y="6069743"/>
            <a:ext cx="1235242" cy="588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9"/>
          <p:cNvPicPr preferRelativeResize="0"/>
          <p:nvPr/>
        </p:nvPicPr>
        <p:blipFill rotWithShape="1">
          <a:blip r:embed="rId3">
            <a:alphaModFix/>
          </a:blip>
          <a:srcRect b="0" l="0" r="7781" t="0"/>
          <a:stretch/>
        </p:blipFill>
        <p:spPr>
          <a:xfrm>
            <a:off x="2263814" y="-1025"/>
            <a:ext cx="9928185" cy="686005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9"/>
          <p:cNvSpPr/>
          <p:nvPr/>
        </p:nvSpPr>
        <p:spPr>
          <a:xfrm flipH="1">
            <a:off x="-76833" y="8"/>
            <a:ext cx="7098900" cy="6858000"/>
          </a:xfrm>
          <a:prstGeom prst="parallelogram">
            <a:avLst>
              <a:gd fmla="val 25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9"/>
          <p:cNvSpPr txBox="1"/>
          <p:nvPr/>
        </p:nvSpPr>
        <p:spPr>
          <a:xfrm>
            <a:off x="381000" y="1356200"/>
            <a:ext cx="46494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609585" lvl="0" marL="609585" marR="0" rtl="0" algn="l">
              <a:spcBef>
                <a:spcPts val="0"/>
              </a:spcBef>
              <a:spcAft>
                <a:spcPts val="0"/>
              </a:spcAft>
              <a:buClr>
                <a:srgbClr val="20BDBF"/>
              </a:buClr>
              <a:buSzPts val="3600"/>
              <a:buFont typeface="Arial"/>
              <a:buChar char="●"/>
            </a:pPr>
            <a:r>
              <a:rPr b="1" i="0" lang="en-US" sz="4800" u="none" cap="none" strike="noStrike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Intentiona</a:t>
            </a:r>
            <a:r>
              <a:rPr b="1" lang="en-US" sz="4800">
                <a:solidFill>
                  <a:srgbClr val="F6873B"/>
                </a:solidFill>
              </a:rPr>
              <a:t>lity</a:t>
            </a:r>
            <a:endParaRPr b="1" i="0" sz="4800" u="none" cap="none" strike="noStrike">
              <a:solidFill>
                <a:srgbClr val="F687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9"/>
          <p:cNvSpPr txBox="1"/>
          <p:nvPr/>
        </p:nvSpPr>
        <p:spPr>
          <a:xfrm>
            <a:off x="381000" y="2631600"/>
            <a:ext cx="47547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609585" lvl="0" marL="609585" marR="0" rtl="0" algn="l">
              <a:spcBef>
                <a:spcPts val="0"/>
              </a:spcBef>
              <a:spcAft>
                <a:spcPts val="0"/>
              </a:spcAft>
              <a:buClr>
                <a:srgbClr val="20BDBF"/>
              </a:buClr>
              <a:buSzPts val="3600"/>
              <a:buFont typeface="Arial"/>
              <a:buChar char="●"/>
            </a:pPr>
            <a:r>
              <a:rPr b="1" i="0" lang="en-US" sz="4800" u="none" cap="none" strike="noStrike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Authentici</a:t>
            </a:r>
            <a:r>
              <a:rPr b="1" lang="en-US" sz="4800">
                <a:solidFill>
                  <a:srgbClr val="F6873B"/>
                </a:solidFill>
              </a:rPr>
              <a:t>ty</a:t>
            </a:r>
            <a:endParaRPr b="1" i="0" sz="4800" u="none" cap="none" strike="noStrike">
              <a:solidFill>
                <a:srgbClr val="F687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9"/>
          <p:cNvSpPr txBox="1"/>
          <p:nvPr/>
        </p:nvSpPr>
        <p:spPr>
          <a:xfrm>
            <a:off x="381000" y="3907000"/>
            <a:ext cx="5035200" cy="1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609585" lvl="0" marL="609585" marR="0" rtl="0" algn="l">
              <a:spcBef>
                <a:spcPts val="0"/>
              </a:spcBef>
              <a:spcAft>
                <a:spcPts val="0"/>
              </a:spcAft>
              <a:buClr>
                <a:srgbClr val="20BDBF"/>
              </a:buClr>
              <a:buSzPts val="3600"/>
              <a:buFont typeface="Arial"/>
              <a:buChar char="●"/>
            </a:pPr>
            <a:r>
              <a:rPr b="1" i="0" lang="en-US" sz="4800" u="none" cap="none" strike="noStrike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Put difference on the table</a:t>
            </a:r>
            <a:endParaRPr b="1" i="0" sz="4800" u="none" cap="none" strike="noStrike">
              <a:solidFill>
                <a:srgbClr val="F687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466" y="6003943"/>
            <a:ext cx="1235242" cy="588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"/>
          <p:cNvSpPr txBox="1"/>
          <p:nvPr/>
        </p:nvSpPr>
        <p:spPr>
          <a:xfrm>
            <a:off x="756745" y="1536340"/>
            <a:ext cx="10468303" cy="26682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orbel"/>
              <a:buNone/>
            </a:pPr>
            <a:br>
              <a:rPr b="1" i="0" lang="en-US" sz="27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</a:br>
            <a:endParaRPr b="1" i="0" sz="4500" u="none" cap="none" strike="noStrike">
              <a:solidFill>
                <a:srgbClr val="F6873B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63" name="Google Shape;2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2379" y="6254943"/>
            <a:ext cx="1235242" cy="58848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/>
          <p:nvPr/>
        </p:nvSpPr>
        <p:spPr>
          <a:xfrm>
            <a:off x="1271751" y="1008993"/>
            <a:ext cx="9616965" cy="48782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 u="none" cap="none" strike="noStrike">
                <a:solidFill>
                  <a:srgbClr val="20BDBF"/>
                </a:solidFill>
                <a:latin typeface="Arial"/>
                <a:ea typeface="Arial"/>
                <a:cs typeface="Arial"/>
                <a:sym typeface="Arial"/>
              </a:rPr>
              <a:t>“A story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 u="none" cap="none" strike="noStrike">
                <a:solidFill>
                  <a:srgbClr val="20BDBF"/>
                </a:solidFill>
                <a:latin typeface="Arial"/>
                <a:ea typeface="Arial"/>
                <a:cs typeface="Arial"/>
                <a:sym typeface="Arial"/>
              </a:rPr>
              <a:t>is the shortest distance between people.”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600" u="none" cap="none" strike="noStrike">
              <a:solidFill>
                <a:srgbClr val="20BD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100" u="none" cap="none" strike="noStrike">
              <a:solidFill>
                <a:srgbClr val="20BD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- Pat Speight 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074a26d1b8_0_0"/>
          <p:cNvSpPr txBox="1"/>
          <p:nvPr>
            <p:ph type="title"/>
          </p:nvPr>
        </p:nvSpPr>
        <p:spPr>
          <a:xfrm>
            <a:off x="325713" y="144797"/>
            <a:ext cx="7355400" cy="24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73B"/>
              </a:buClr>
              <a:buSzPts val="4800"/>
              <a:buFont typeface="Arial"/>
              <a:buNone/>
            </a:pPr>
            <a:r>
              <a:rPr b="1" lang="en-US" sz="4800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Prairie Grass </a:t>
            </a:r>
            <a:br>
              <a:rPr b="1" lang="en-US" sz="4800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4800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Reflection</a:t>
            </a:r>
            <a:br>
              <a:rPr b="1" i="0" lang="en-US" sz="4400" u="none" cap="none" strike="noStrike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id="271" name="Google Shape;271;g2074a26d1b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091" y="6113118"/>
            <a:ext cx="1235242" cy="58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074a26d1b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7025" y="397088"/>
            <a:ext cx="3671225" cy="60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074a26d1b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3784" y="1932853"/>
            <a:ext cx="5299277" cy="409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 txBox="1"/>
          <p:nvPr>
            <p:ph type="title"/>
          </p:nvPr>
        </p:nvSpPr>
        <p:spPr>
          <a:xfrm>
            <a:off x="378542" y="179295"/>
            <a:ext cx="10975258" cy="1339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5400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Resources for You</a:t>
            </a:r>
            <a:endParaRPr/>
          </a:p>
        </p:txBody>
      </p:sp>
      <p:sp>
        <p:nvSpPr>
          <p:cNvPr id="280" name="Google Shape;280;p14"/>
          <p:cNvSpPr txBox="1"/>
          <p:nvPr>
            <p:ph idx="1" type="body"/>
          </p:nvPr>
        </p:nvSpPr>
        <p:spPr>
          <a:xfrm>
            <a:off x="144379" y="1415846"/>
            <a:ext cx="11669080" cy="5262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52167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b="1" i="1" lang="en-US" sz="3200">
                <a:solidFill>
                  <a:srgbClr val="18C1B2"/>
                </a:solidFill>
                <a:latin typeface="Arial"/>
                <a:ea typeface="Arial"/>
                <a:cs typeface="Arial"/>
                <a:sym typeface="Arial"/>
              </a:rPr>
              <a:t>Civity/Stanford Storytelling </a:t>
            </a:r>
            <a:r>
              <a:rPr b="1" lang="en-US" sz="3200">
                <a:solidFill>
                  <a:srgbClr val="18C1B2"/>
                </a:solidFill>
                <a:latin typeface="Arial"/>
                <a:ea typeface="Arial"/>
                <a:cs typeface="Arial"/>
                <a:sym typeface="Arial"/>
              </a:rPr>
              <a:t>Intervention</a:t>
            </a:r>
            <a:endParaRPr/>
          </a:p>
          <a:p>
            <a:pPr indent="-352167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b="1" lang="en-US" sz="3200">
                <a:solidFill>
                  <a:srgbClr val="18C1B2"/>
                </a:solidFill>
                <a:latin typeface="Arial"/>
                <a:ea typeface="Arial"/>
                <a:cs typeface="Arial"/>
                <a:sym typeface="Arial"/>
              </a:rPr>
              <a:t>Workshops</a:t>
            </a:r>
            <a:endParaRPr/>
          </a:p>
          <a:p>
            <a:pPr indent="-352167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946"/>
              <a:buChar char="•"/>
            </a:pPr>
            <a:r>
              <a:rPr b="1" lang="en-US" sz="32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Taste of Civity (1.5 hours)</a:t>
            </a:r>
            <a:endParaRPr b="1" sz="32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2167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946"/>
              <a:buChar char="•"/>
            </a:pPr>
            <a:r>
              <a:rPr b="1" lang="en-US" sz="32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Experiencing Civity (2-4 hours)</a:t>
            </a:r>
            <a:endParaRPr b="1" sz="32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2167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946"/>
              <a:buChar char="•"/>
            </a:pPr>
            <a:r>
              <a:rPr b="1" lang="en-US" sz="32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Train-the-Leader</a:t>
            </a:r>
            <a:endParaRPr>
              <a:solidFill>
                <a:schemeClr val="accent4"/>
              </a:solidFill>
            </a:endParaRPr>
          </a:p>
          <a:p>
            <a:pPr indent="-352167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b="1" lang="en-US" sz="3200">
                <a:solidFill>
                  <a:srgbClr val="18C1B2"/>
                </a:solidFill>
                <a:latin typeface="Arial"/>
                <a:ea typeface="Arial"/>
                <a:cs typeface="Arial"/>
                <a:sym typeface="Arial"/>
              </a:rPr>
              <a:t>Coaching &amp; Train-the-Trainer</a:t>
            </a:r>
            <a:endParaRPr/>
          </a:p>
          <a:p>
            <a:pPr indent="-352167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b="1" lang="en-US" sz="3200">
                <a:solidFill>
                  <a:srgbClr val="18C1B2"/>
                </a:solidFill>
                <a:latin typeface="Arial"/>
                <a:ea typeface="Arial"/>
                <a:cs typeface="Arial"/>
                <a:sym typeface="Arial"/>
              </a:rPr>
              <a:t>Story-Telling (newsletter &amp; podcast)</a:t>
            </a:r>
            <a:endParaRPr/>
          </a:p>
          <a:p>
            <a:pPr indent="-352167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b="1" lang="en-US" sz="3200">
                <a:solidFill>
                  <a:srgbClr val="18C1B2"/>
                </a:solidFill>
                <a:latin typeface="Arial"/>
                <a:ea typeface="Arial"/>
                <a:cs typeface="Arial"/>
                <a:sym typeface="Arial"/>
              </a:rPr>
              <a:t>Do-It-Yourself Civity (coming soon!)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None/>
            </a:pPr>
            <a:r>
              <a:t/>
            </a:r>
            <a:endParaRPr/>
          </a:p>
        </p:txBody>
      </p:sp>
      <p:pic>
        <p:nvPicPr>
          <p:cNvPr id="281" name="Google Shape;28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2379" y="6254943"/>
            <a:ext cx="1235242" cy="58848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4"/>
          <p:cNvSpPr/>
          <p:nvPr/>
        </p:nvSpPr>
        <p:spPr>
          <a:xfrm>
            <a:off x="5943600" y="342525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plant, grass, outdoor&#10;&#10;Description automatically generated" id="283" name="Google Shape;283;p14"/>
          <p:cNvPicPr preferRelativeResize="0"/>
          <p:nvPr/>
        </p:nvPicPr>
        <p:blipFill rotWithShape="1">
          <a:blip r:embed="rId4">
            <a:alphaModFix/>
          </a:blip>
          <a:srcRect b="0" l="23202" r="23203" t="0"/>
          <a:stretch/>
        </p:blipFill>
        <p:spPr>
          <a:xfrm>
            <a:off x="8619200" y="1032775"/>
            <a:ext cx="3537475" cy="393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4"/>
          <p:cNvSpPr txBox="1"/>
          <p:nvPr/>
        </p:nvSpPr>
        <p:spPr>
          <a:xfrm>
            <a:off x="4425000" y="6256675"/>
            <a:ext cx="4528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www.civity.org</a:t>
            </a:r>
            <a:endParaRPr b="1" sz="26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 txBox="1"/>
          <p:nvPr>
            <p:ph type="title"/>
          </p:nvPr>
        </p:nvSpPr>
        <p:spPr>
          <a:xfrm>
            <a:off x="358587" y="322730"/>
            <a:ext cx="11546541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6600">
                <a:solidFill>
                  <a:srgbClr val="18C1B2"/>
                </a:solidFill>
                <a:latin typeface="Arial"/>
                <a:ea typeface="Arial"/>
                <a:cs typeface="Arial"/>
                <a:sym typeface="Arial"/>
              </a:rPr>
              <a:t>Some Civity Champions…</a:t>
            </a:r>
            <a:endParaRPr/>
          </a:p>
        </p:txBody>
      </p:sp>
      <p:sp>
        <p:nvSpPr>
          <p:cNvPr id="291" name="Google Shape;291;p15"/>
          <p:cNvSpPr txBox="1"/>
          <p:nvPr>
            <p:ph idx="1" type="body"/>
          </p:nvPr>
        </p:nvSpPr>
        <p:spPr>
          <a:xfrm>
            <a:off x="497541" y="1846730"/>
            <a:ext cx="10515600" cy="405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❖"/>
            </a:pPr>
            <a:r>
              <a:rPr b="1" lang="en-US" sz="3600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Midwest Climate Collaborative </a:t>
            </a:r>
            <a:endParaRPr/>
          </a:p>
          <a:p>
            <a:pPr indent="-457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❖"/>
            </a:pPr>
            <a:r>
              <a:rPr b="1" lang="en-US" sz="3600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Association of Leadership Programs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❖"/>
            </a:pPr>
            <a:r>
              <a:rPr b="1" lang="en-US" sz="3600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American Academy of Arts and Sciences</a:t>
            </a:r>
            <a:br>
              <a:rPr b="1" lang="en-US" sz="3600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457200" lvl="1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❖"/>
            </a:pPr>
            <a:r>
              <a:rPr b="1" lang="en-US" sz="3600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Wyoming Association of County Officials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600">
              <a:solidFill>
                <a:srgbClr val="F687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2379" y="6254943"/>
            <a:ext cx="1235242" cy="58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"/>
          <p:cNvSpPr txBox="1"/>
          <p:nvPr>
            <p:ph type="title"/>
          </p:nvPr>
        </p:nvSpPr>
        <p:spPr>
          <a:xfrm>
            <a:off x="762125" y="351950"/>
            <a:ext cx="101706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909"/>
              <a:buNone/>
            </a:pPr>
            <a:r>
              <a:rPr b="1" lang="en-US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Lucy Hancock</a:t>
            </a:r>
            <a:br>
              <a:rPr b="1" lang="en-US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u="sng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lucy@civity.org</a:t>
            </a:r>
            <a:endParaRPr b="1" u="sng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6744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483" y="1787150"/>
            <a:ext cx="4666948" cy="5375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"/>
          <p:cNvPicPr preferRelativeResize="0"/>
          <p:nvPr/>
        </p:nvPicPr>
        <p:blipFill rotWithShape="1">
          <a:blip r:embed="rId3">
            <a:alphaModFix/>
          </a:blip>
          <a:srcRect b="0" l="0" r="19588" t="0"/>
          <a:stretch/>
        </p:blipFill>
        <p:spPr>
          <a:xfrm>
            <a:off x="2387600" y="0"/>
            <a:ext cx="9804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"/>
          <p:cNvSpPr/>
          <p:nvPr/>
        </p:nvSpPr>
        <p:spPr>
          <a:xfrm flipH="1">
            <a:off x="-1676767" y="0"/>
            <a:ext cx="7522400" cy="6858000"/>
          </a:xfrm>
          <a:prstGeom prst="parallelogram">
            <a:avLst>
              <a:gd fmla="val 25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"/>
          <p:cNvSpPr txBox="1"/>
          <p:nvPr/>
        </p:nvSpPr>
        <p:spPr>
          <a:xfrm>
            <a:off x="597000" y="2583200"/>
            <a:ext cx="4292800" cy="17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Relational </a:t>
            </a:r>
            <a:endParaRPr b="1" i="0" sz="4800" u="none" cap="none" strike="noStrike">
              <a:solidFill>
                <a:srgbClr val="F687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Infrastructure</a:t>
            </a:r>
            <a:endParaRPr b="1" i="0" sz="4800" u="none" cap="none" strike="noStrike">
              <a:solidFill>
                <a:srgbClr val="F687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8" name="Google Shape;188;p2"/>
          <p:cNvCxnSpPr/>
          <p:nvPr/>
        </p:nvCxnSpPr>
        <p:spPr>
          <a:xfrm>
            <a:off x="782900" y="3429000"/>
            <a:ext cx="2818400" cy="10000"/>
          </a:xfrm>
          <a:prstGeom prst="straightConnector1">
            <a:avLst/>
          </a:prstGeom>
          <a:noFill/>
          <a:ln cap="flat" cmpd="sng" w="38100">
            <a:solidFill>
              <a:srgbClr val="20BDB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9" name="Google Shape;189;p2"/>
          <p:cNvCxnSpPr/>
          <p:nvPr/>
        </p:nvCxnSpPr>
        <p:spPr>
          <a:xfrm>
            <a:off x="776800" y="4171500"/>
            <a:ext cx="3907600" cy="20800"/>
          </a:xfrm>
          <a:prstGeom prst="straightConnector1">
            <a:avLst/>
          </a:prstGeom>
          <a:noFill/>
          <a:ln cap="flat" cmpd="sng" w="38100">
            <a:solidFill>
              <a:srgbClr val="20BDB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"/>
          <p:cNvSpPr/>
          <p:nvPr/>
        </p:nvSpPr>
        <p:spPr>
          <a:xfrm>
            <a:off x="2686800" y="2533600"/>
            <a:ext cx="5674000" cy="997200"/>
          </a:xfrm>
          <a:prstGeom prst="rect">
            <a:avLst/>
          </a:prstGeom>
          <a:solidFill>
            <a:srgbClr val="20BDB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2686800" y="3429200"/>
            <a:ext cx="6873600" cy="1077200"/>
          </a:xfrm>
          <a:prstGeom prst="rect">
            <a:avLst/>
          </a:prstGeom>
          <a:solidFill>
            <a:srgbClr val="20BDB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 txBox="1"/>
          <p:nvPr>
            <p:ph type="title"/>
          </p:nvPr>
        </p:nvSpPr>
        <p:spPr>
          <a:xfrm>
            <a:off x="2686800" y="2414000"/>
            <a:ext cx="7186400" cy="2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lang="en-US" sz="6400">
                <a:solidFill>
                  <a:srgbClr val="FFFFFF"/>
                </a:solidFill>
              </a:rPr>
              <a:t>Relationships         are Foundational    </a:t>
            </a:r>
            <a:r>
              <a:rPr b="1" lang="en-US" sz="6400">
                <a:solidFill>
                  <a:srgbClr val="FFFFFF"/>
                </a:solidFill>
                <a:highlight>
                  <a:srgbClr val="20BDBF"/>
                </a:highlight>
              </a:rPr>
              <a:t>  </a:t>
            </a:r>
            <a:endParaRPr b="1" sz="6400">
              <a:solidFill>
                <a:srgbClr val="FFFFFF"/>
              </a:solidFill>
              <a:highlight>
                <a:srgbClr val="20BDBF"/>
              </a:highlight>
            </a:endParaRPr>
          </a:p>
        </p:txBody>
      </p:sp>
      <p:pic>
        <p:nvPicPr>
          <p:cNvPr id="197" name="Google Shape;1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47297"/>
            <a:ext cx="12276083" cy="6905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533" y="-1"/>
            <a:ext cx="12310533" cy="69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65572" cy="6899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"/>
          <p:cNvSpPr txBox="1"/>
          <p:nvPr/>
        </p:nvSpPr>
        <p:spPr>
          <a:xfrm>
            <a:off x="756745" y="1536340"/>
            <a:ext cx="10468303" cy="26682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C1B2"/>
              </a:buClr>
              <a:buSzPts val="4500"/>
              <a:buFont typeface="Corbel"/>
              <a:buNone/>
            </a:pPr>
            <a:r>
              <a:rPr b="1" i="0" lang="en-US" sz="4500" u="none" cap="none" strike="noStrike">
                <a:solidFill>
                  <a:srgbClr val="18C1B2"/>
                </a:solidFill>
                <a:latin typeface="Corbel"/>
                <a:ea typeface="Corbel"/>
                <a:cs typeface="Corbel"/>
                <a:sym typeface="Corbel"/>
              </a:rPr>
              <a:t>When it comes to building relationships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Calibri"/>
              <a:buNone/>
            </a:pPr>
            <a:r>
              <a:t/>
            </a:r>
            <a:endParaRPr b="1" i="0" sz="4500" u="none" cap="none" strike="noStrike">
              <a:solidFill>
                <a:srgbClr val="7F7F7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500"/>
              <a:buFont typeface="Corbel"/>
              <a:buNone/>
            </a:pPr>
            <a:br>
              <a:rPr b="1" i="0" lang="en-US" sz="45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i="0" lang="en-US" sz="7200" u="none" cap="none" strike="noStrike">
                <a:solidFill>
                  <a:srgbClr val="F6873B"/>
                </a:solidFill>
                <a:latin typeface="Corbel"/>
                <a:ea typeface="Corbel"/>
                <a:cs typeface="Corbel"/>
                <a:sym typeface="Corbel"/>
              </a:rPr>
              <a:t>Conversation </a:t>
            </a:r>
            <a:r>
              <a:rPr b="1" i="0" lang="en-US" sz="7200" u="none" cap="none" strike="noStrike">
                <a:solidFill>
                  <a:srgbClr val="18C1B2"/>
                </a:solidFill>
                <a:latin typeface="Corbel"/>
                <a:ea typeface="Corbel"/>
                <a:cs typeface="Corbel"/>
                <a:sym typeface="Corbel"/>
              </a:rPr>
              <a:t>=</a:t>
            </a:r>
            <a:r>
              <a:rPr b="1" i="0" lang="en-US" sz="7200" u="none" cap="none" strike="noStrike">
                <a:solidFill>
                  <a:srgbClr val="F6873B"/>
                </a:solidFill>
                <a:latin typeface="Corbel"/>
                <a:ea typeface="Corbel"/>
                <a:cs typeface="Corbel"/>
                <a:sym typeface="Corbel"/>
              </a:rPr>
              <a:t> Action</a:t>
            </a:r>
            <a:endParaRPr b="1" i="1" sz="7200" u="none" cap="none" strike="noStrike">
              <a:solidFill>
                <a:srgbClr val="F6873B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orbel"/>
              <a:buNone/>
            </a:pPr>
            <a:br>
              <a:rPr b="1" i="0" lang="en-US" sz="27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</a:br>
            <a:endParaRPr b="1" i="0" sz="4500" u="none" cap="none" strike="noStrike">
              <a:solidFill>
                <a:srgbClr val="F6873B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16" name="Google Shape;21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2379" y="6254943"/>
            <a:ext cx="1235242" cy="58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/>
          <p:nvPr>
            <p:ph type="title"/>
          </p:nvPr>
        </p:nvSpPr>
        <p:spPr>
          <a:xfrm>
            <a:off x="3998260" y="681038"/>
            <a:ext cx="7355540" cy="3317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73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Stanford Study: </a:t>
            </a:r>
            <a:br>
              <a:rPr b="1" i="0" lang="en-US" sz="4800" u="none" cap="none" strike="noStrike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4800" u="none" cap="none" strike="noStrike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  <a:t>Civity Helps Strengthen Democracy</a:t>
            </a:r>
            <a:br>
              <a:rPr b="1" i="0" lang="en-US" sz="4400" u="none" cap="none" strike="noStrike">
                <a:solidFill>
                  <a:srgbClr val="F6873B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23" name="Google Shape;223;p7"/>
          <p:cNvSpPr txBox="1"/>
          <p:nvPr>
            <p:ph idx="1" type="body"/>
          </p:nvPr>
        </p:nvSpPr>
        <p:spPr>
          <a:xfrm>
            <a:off x="3998259" y="3998259"/>
            <a:ext cx="8193741" cy="2178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BDBF"/>
              </a:buClr>
              <a:buSzPts val="3600"/>
              <a:buFont typeface="Arial"/>
              <a:buChar char="•"/>
            </a:pPr>
            <a:r>
              <a:rPr b="1" lang="en-US" sz="3600">
                <a:solidFill>
                  <a:srgbClr val="20BDBF"/>
                </a:solidFill>
                <a:latin typeface="Arial"/>
                <a:ea typeface="Arial"/>
                <a:cs typeface="Arial"/>
                <a:sym typeface="Arial"/>
              </a:rPr>
              <a:t>#1 at increasing social trust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BDBF"/>
              </a:buClr>
              <a:buSzPts val="3600"/>
              <a:buFont typeface="Arial"/>
              <a:buChar char="•"/>
            </a:pPr>
            <a:r>
              <a:rPr b="1" lang="en-US" sz="3600">
                <a:solidFill>
                  <a:srgbClr val="20BDBF"/>
                </a:solidFill>
                <a:latin typeface="Arial"/>
                <a:ea typeface="Arial"/>
                <a:cs typeface="Arial"/>
                <a:sym typeface="Arial"/>
              </a:rPr>
              <a:t>#4 in reducing partisan animosity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pile of stones" id="224" name="Google Shape;2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772" y="252412"/>
            <a:ext cx="3536265" cy="63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68816" y="6017093"/>
            <a:ext cx="1235242" cy="588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1f29aa71f1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550" y="556838"/>
            <a:ext cx="10446100" cy="587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f29aa71f18_0_10"/>
          <p:cNvSpPr txBox="1"/>
          <p:nvPr/>
        </p:nvSpPr>
        <p:spPr>
          <a:xfrm>
            <a:off x="1015725" y="743200"/>
            <a:ext cx="101094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0">
                <a:solidFill>
                  <a:srgbClr val="18C1B2"/>
                </a:solidFill>
              </a:rPr>
              <a:t>We the People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g1f29aa71f18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8816" y="6017093"/>
            <a:ext cx="1235242" cy="588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Yellow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2021-06-21T00:30:03Z</dcterms:created>
  <dc:creator>Strand, Palma J</dc:creator>
</cp:coreProperties>
</file>