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sldIdLst>
    <p:sldId id="262" r:id="rId2"/>
    <p:sldId id="279" r:id="rId3"/>
    <p:sldId id="263" r:id="rId4"/>
    <p:sldId id="271" r:id="rId5"/>
    <p:sldId id="270" r:id="rId6"/>
    <p:sldId id="274" r:id="rId7"/>
    <p:sldId id="275" r:id="rId8"/>
    <p:sldId id="276" r:id="rId9"/>
    <p:sldId id="277" r:id="rId10"/>
    <p:sldId id="267" r:id="rId11"/>
    <p:sldId id="285" r:id="rId12"/>
    <p:sldId id="266" r:id="rId13"/>
    <p:sldId id="284" r:id="rId14"/>
    <p:sldId id="286" r:id="rId15"/>
    <p:sldId id="288" r:id="rId16"/>
    <p:sldId id="287" r:id="rId17"/>
    <p:sldId id="280" r:id="rId18"/>
    <p:sldId id="283" r:id="rId19"/>
    <p:sldId id="289" r:id="rId20"/>
  </p:sldIdLst>
  <p:sldSz cx="18288000" cy="10287000"/>
  <p:notesSz cx="6858000" cy="9144000"/>
  <p:embeddedFontLst>
    <p:embeddedFont>
      <p:font typeface="Calibri Light" pitchFamily="34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40" autoAdjust="0"/>
  </p:normalViewPr>
  <p:slideViewPr>
    <p:cSldViewPr>
      <p:cViewPr varScale="1">
        <p:scale>
          <a:sx n="35" d="100"/>
          <a:sy n="35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8D338-354A-4C91-BDEB-ED1C8DFE866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0C5E-2189-4A1E-B380-C96B9C4F7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00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Bluegrass </a:t>
            </a:r>
            <a:r>
              <a:rPr lang="en-US" sz="1200" dirty="0" err="1"/>
              <a:t>Greensource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Sustainability Summit March 8, 2023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E0C5E-2189-4A1E-B380-C96B9C4F7F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35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0C5E-2189-4A1E-B380-C96B9C4F7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82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E0C5E-2189-4A1E-B380-C96B9C4F7F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97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8DF94-8276-B3D4-3E51-07C767E29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1CF474-1261-5DAD-1833-9FF18C9B4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D5787-14A2-4709-AF48-CA1F033D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9AD1-90D1-4EA3-A874-091DE2DD42D0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341417-07C2-EFF6-4E88-7DD99CCC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F8465E-0F05-FC2E-FA02-E0B02309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70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EA563-BCFF-ADA4-68EC-E18A53A7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6FCC48-FEA7-0370-67A7-495AD9451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22610-2905-C413-5A00-40F7CFE8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2FF3-1664-49C9-A6C1-EA8D6D7CB671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13E4A-F2B5-A73B-107A-9A6C9CCC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70F2F1-7300-BCBF-1461-34E15CDA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82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FBE42F-E119-6BD1-DEA2-423A834E6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7FA645-7D95-84B8-1376-C5816491A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3C6C1A-C727-2063-C557-96EE0D5F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0D08-B99B-42DC-A842-050789523A52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3B6D6F-6C0F-B45D-7B38-830B6BE7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573E2-5179-663D-9AF4-499FF3B0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7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94995-11E8-63BC-543E-ADD552CC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C98A0-013C-BA78-DB5C-DFCA5584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0ED820-E44F-4CC1-9702-715A7660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31B7-0E84-4E27-9032-7005DA023BBC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CC4526-2DDA-5E27-E372-C9E17F5C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6DA5F-29A6-2CBB-723F-0043DC3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1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EEEA-42DE-B2AB-C70C-2EDF247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55E0C5-BD42-5594-5B55-8D7BC3824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103346-9FA9-1046-F00C-5FBF769F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08A7-E275-421E-A19C-83ADAFC9F0C1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31EBCE-43C2-3C94-071C-754ACC79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10513-87ED-3D35-BAE8-E0ACE177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79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58E1B-0BB5-AB97-6D74-19C7B9E3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93D04-C78F-DAB2-204D-9B62D8A29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F10DDE-3637-62EE-669A-32E17D98C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E7612F-97F4-75AB-C442-64C62528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4DD7-4099-4A0C-8FB6-E06B32653E07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FC55E6-2BD2-7268-0D8C-88A92606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131F37-004D-30AC-45CE-F5F670E4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0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3A1A5-D33E-9168-B582-35D03CE6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DD5250-0816-3DF3-0735-65220F9E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06106D-99AB-1A9C-BFC6-AD347E20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C96529-39B5-410C-F136-5CC1EB30C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E3D045-FEF0-A1FF-0A98-0C416E32F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B51199-DBAB-AC07-B8D5-E8046E39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718B-E71B-4966-98CF-3877FFC2D6E1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4CEFB3-0856-ABAD-B7C7-DA7A4816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DBFB97-4748-18FE-953C-63E51C2F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89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1D7DE-56E3-6BB2-CD16-68887EAC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1C6D46-235C-AEDD-6D4D-C2FD1744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BBF3-C8F2-4DA0-BC13-39773B802A96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AA5184-59A3-5951-0380-BF46A9C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ECE7AC-5306-A580-EF57-4F5F7E78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8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768BC9-BCC6-B35F-3BFB-F9CAC762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393-33C6-4CB1-94A9-04E9F7948EFF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68CDCE-A36E-A574-905E-AAB66B36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4EDF83-D6FD-4C92-236E-4F6911AC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08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3C20A-3329-E296-48B4-1A0BCDF5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7DD3C-3A3D-690D-3A84-2CFD256D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D480A4-1931-9DAC-A173-330E5020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A3F695-A796-5BE4-C43A-493C5F1A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45DC-7D18-4401-B43A-4B26E5E277AA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1671A2-C040-C47D-8C3D-9FA95725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589309-752B-6C65-BCC5-DB685960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93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06FE6-32A0-0089-76D3-DAC3BD99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D23A5B-0B6C-2D5B-4B10-E84F3C790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E087DF-5359-10EB-3B46-FB5E030B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90EBB-25DB-F9C3-9D1D-18DA7292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E88D-48A8-4DC8-870A-2C08120B4083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18F0BD-05DA-D11E-05F3-3FBB6D9E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 of 8/22/2022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ABF3C-4C75-678D-8024-997EFA90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6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6A9504-034C-5302-A688-48D20404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19D410-E393-29B4-8785-45CC4395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29DDF8-F828-84A4-F620-5F8C471CE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7BAF-DD10-4F4C-93D7-3B474A3657D8}" type="datetime1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DB61A-F993-68E5-7D3A-5242DA148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As of 8/22/2022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9FA6EC-FD79-D0ED-FDE3-274A32D4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42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9C1AB-A258-42B3-8589-532FC1B86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2095500"/>
            <a:ext cx="147066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DF903A4-615C-4D01-90CB-E527322A5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830512"/>
            <a:ext cx="9086663" cy="4759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521A20-DB0E-B492-A6C0-E627D2BE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91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114300"/>
            <a:ext cx="15773400" cy="1988345"/>
          </a:xfrm>
        </p:spPr>
        <p:txBody>
          <a:bodyPr/>
          <a:lstStyle/>
          <a:p>
            <a:pPr algn="ctr"/>
            <a:r>
              <a:rPr lang="en-US" b="1" dirty="0"/>
              <a:t>Scope of Disaster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3441C-0C61-9D94-9E46-FFD649A0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171700"/>
            <a:ext cx="15773400" cy="652700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flood resulted in significant damage to roads, bridges, infrastructure, homes 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lost their lives; one person remains missing</a:t>
            </a: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helicopter rescues were conducted</a:t>
            </a: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480,000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tons of storm debris were removed from roads and waterways</a:t>
            </a: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606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miles of creeks and streams had storm and vegetative debris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B6A0-F30F-A6DE-6FC3-B331E08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6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02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Scope of Disaster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3441C-0C61-9D94-9E46-FFD649A0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56" y="2536033"/>
            <a:ext cx="15773400" cy="652700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 designated disaster areas: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counties to receive individual assistance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counties to receive public assistance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1/31/2023 in conjunction with state and local partners, FEMA has: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Visited 24,000 homes to inspect needs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out $96.9M under the individual and household program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out $57.7M in small business administration loans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$24.6M for 461 claims under the federal flood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B6A0-F30F-A6DE-6FC3-B331E08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6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65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8B03C24-B277-F11C-7529-284EDFDC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BFB3F329-23D4-F0CD-F464-DB7A17D5F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06" y="0"/>
            <a:ext cx="1331258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30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Damaged Home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3441C-0C61-9D94-9E46-FFD649A0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Red Cross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estimates: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332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homes destroyed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1,764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homes with major damage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663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homes with minor damage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B6A0-F30F-A6DE-6FC3-B331E08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6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20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15773400" cy="1988345"/>
          </a:xfrm>
        </p:spPr>
        <p:txBody>
          <a:bodyPr/>
          <a:lstStyle/>
          <a:p>
            <a:pPr algn="ctr"/>
            <a:r>
              <a:rPr lang="en-US" b="1" dirty="0"/>
              <a:t>Continuing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3441C-0C61-9D94-9E46-FFD649A0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536033"/>
            <a:ext cx="15773400" cy="6527007"/>
          </a:xfrm>
        </p:spPr>
        <p:txBody>
          <a:bodyPr>
            <a:noAutofit/>
          </a:bodyPr>
          <a:lstStyle/>
          <a:p>
            <a:pPr marL="228600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reliable, complete data</a:t>
            </a:r>
          </a:p>
          <a:p>
            <a:pPr marL="228600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against fraud v. need to assist timely</a:t>
            </a:r>
          </a:p>
          <a:p>
            <a:pPr marL="228600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recovery vs. available funding</a:t>
            </a:r>
          </a:p>
          <a:p>
            <a:pPr marL="0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equitably distribute the funds</a:t>
            </a:r>
          </a:p>
          <a:p>
            <a:pPr marL="0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insurance for homes</a:t>
            </a:r>
          </a:p>
          <a:p>
            <a:pPr marL="1828800" lvl="3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than 2% had flood insurance</a:t>
            </a:r>
          </a:p>
          <a:p>
            <a:pPr marL="228600" indent="-45720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land for building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issues, labor shortages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Perceptions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B6A0-F30F-A6DE-6FC3-B331E08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6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61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0"/>
            <a:ext cx="15773400" cy="1988345"/>
          </a:xfrm>
        </p:spPr>
        <p:txBody>
          <a:bodyPr/>
          <a:lstStyle/>
          <a:p>
            <a:pPr algn="ctr"/>
            <a:r>
              <a:rPr lang="en-US" b="1" dirty="0"/>
              <a:t>EKY SAFE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3441C-0C61-9D94-9E46-FFD649A0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13654"/>
            <a:ext cx="15773400" cy="6527007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$212M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appropriated for:</a:t>
            </a:r>
            <a:b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3200" dirty="0"/>
              <a:t>Replacement or renovation of publicly owned buildings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Reimbursement for services, personnel an equipment provided during the response and recovery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Assistance for expenses related to planning efforts for rebuilding and recovering from damage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Disaster recovery and relief needs of local school districts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Contracted employees to administer and report on the funds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B6A0-F30F-A6DE-6FC3-B331E08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6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59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Team Eastern KY Flood Relief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3441C-0C61-9D94-9E46-FFD649A0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13654"/>
            <a:ext cx="15773400" cy="6527007"/>
          </a:xfrm>
        </p:spPr>
        <p:txBody>
          <a:bodyPr>
            <a:norm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$13M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donated funds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for funerals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$500 supplemental payment to FEMA assistance (ongoing)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$200,000 for a matching grant to repair 80 homes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$600,000 to build 8 new homes in impacted counties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Remaining funding for long-term housing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EB6A0-F30F-A6DE-6FC3-B331E08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6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59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xmlns="" id="{80AAEE2F-446C-DB07-B1D7-A01FC68A3E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7" r="-2" b="3219"/>
          <a:stretch/>
        </p:blipFill>
        <p:spPr>
          <a:xfrm>
            <a:off x="308054" y="2095500"/>
            <a:ext cx="8704985" cy="5835535"/>
          </a:xfrm>
          <a:prstGeom prst="rect">
            <a:avLst/>
          </a:prstGeom>
        </p:spPr>
      </p:pic>
      <p:pic>
        <p:nvPicPr>
          <p:cNvPr id="8" name="Picture 7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xmlns="" id="{80655AEC-4DFC-6585-16D0-7BEDFA488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" r="-2" b="9512"/>
          <a:stretch/>
        </p:blipFill>
        <p:spPr>
          <a:xfrm>
            <a:off x="9337659" y="2110409"/>
            <a:ext cx="8704984" cy="58355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DE51E4-A7F4-04CB-42DB-5053AD43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 smtClean="0"/>
              <a:pPr>
                <a:spcAft>
                  <a:spcPts val="60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10587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6DD4FD7-C6AE-3ADB-7FCD-9A1F03DA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7425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D2E979-A9A5-87D1-BAF9-97A0BD35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85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DF903A4-615C-4D01-90CB-E527322A52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57300"/>
            <a:ext cx="9086663" cy="47596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B0C69F8-18F4-5D66-365B-5C043883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048500"/>
            <a:ext cx="15773400" cy="198834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Questions?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PPC.ky.gov</a:t>
            </a:r>
          </a:p>
        </p:txBody>
      </p:sp>
    </p:spTree>
    <p:extLst>
      <p:ext uri="{BB962C8B-B14F-4D97-AF65-F5344CB8AC3E}">
        <p14:creationId xmlns:p14="http://schemas.microsoft.com/office/powerpoint/2010/main" xmlns="" val="365893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C51A0-835E-A249-D1A8-1398F73C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Eastern Kentucky Flood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47654-D92E-016C-1009-52CB8D58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9"/>
            <a:ext cx="15773400" cy="4767262"/>
          </a:xfrm>
        </p:spPr>
        <p:txBody>
          <a:bodyPr>
            <a:noAutofit/>
          </a:bodyPr>
          <a:lstStyle/>
          <a:p>
            <a:r>
              <a:rPr lang="en-US" sz="3200" dirty="0"/>
              <a:t>Beginning July 26 and continuing through July 30, 2022</a:t>
            </a:r>
          </a:p>
          <a:p>
            <a:endParaRPr lang="en-US" sz="3200" dirty="0"/>
          </a:p>
          <a:p>
            <a:r>
              <a:rPr lang="en-US" sz="3200" dirty="0"/>
              <a:t>The rain was not constant, but there were periods of heavy rain</a:t>
            </a:r>
          </a:p>
          <a:p>
            <a:endParaRPr lang="en-US" sz="3200" dirty="0"/>
          </a:p>
          <a:p>
            <a:r>
              <a:rPr lang="en-US" sz="3200" dirty="0"/>
              <a:t>The rains followed a period of drought in the region</a:t>
            </a:r>
          </a:p>
          <a:p>
            <a:endParaRPr lang="en-US" sz="3200" dirty="0"/>
          </a:p>
          <a:p>
            <a:r>
              <a:rPr lang="en-US" sz="3200" dirty="0"/>
              <a:t>Flash flooding and flooding in the Kentucky River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6D364B-DCB8-2242-EA3E-1DA09050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70417" y="8298187"/>
            <a:ext cx="2360283" cy="12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1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BA83217-FEA6-EB7E-A465-E906162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441"/>
            <a:ext cx="15773400" cy="1988345"/>
          </a:xfrm>
        </p:spPr>
        <p:txBody>
          <a:bodyPr/>
          <a:lstStyle/>
          <a:p>
            <a:pPr algn="ctr"/>
            <a:r>
              <a:rPr lang="en-US" b="1" dirty="0"/>
              <a:t>Eastern Kentucky Flood 2022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92062E8-7C87-1EF6-BD83-9AF50291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54" y="1989696"/>
            <a:ext cx="16002000" cy="5211763"/>
          </a:xfrm>
        </p:spPr>
        <p:txBody>
          <a:bodyPr>
            <a:noAutofit/>
          </a:bodyPr>
          <a:lstStyle/>
          <a:p>
            <a:pPr marL="2286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National Weather Service:</a:t>
            </a:r>
          </a:p>
          <a:p>
            <a:pPr marL="2286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highest total rainfall was recorded in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Knott County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14 inches over this 5-day period</a:t>
            </a:r>
          </a:p>
          <a:p>
            <a:pPr marL="800100" lvl="1" indent="-5715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July 28, 2022, 8 inches of rain fell overnight</a:t>
            </a:r>
          </a:p>
          <a:p>
            <a:pPr marL="2286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Whitesburg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Kentucky River crested at 21 feet  </a:t>
            </a:r>
          </a:p>
          <a:p>
            <a:pPr marL="1485900" lvl="2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previous high was 14 feet, recorded in 1957</a:t>
            </a:r>
          </a:p>
          <a:p>
            <a:pPr marL="1485900" lvl="2" indent="-5715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Jackson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Kentucky River crested at 43.47 feet</a:t>
            </a:r>
          </a:p>
          <a:p>
            <a:pPr marL="1485900" lvl="2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previous record was 43.1 feet in 1939</a:t>
            </a:r>
          </a:p>
          <a:p>
            <a:pPr marL="1485900" lvl="2" indent="-571500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less than a 1 in 1000 chance for these rainfall totals</a:t>
            </a:r>
          </a:p>
          <a:p>
            <a:pPr marL="1485900" lvl="2" indent="-5715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rain totals were 600% over normal</a:t>
            </a:r>
          </a:p>
          <a:p>
            <a:endParaRPr lang="en-US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13A5BEC-BD2D-7E55-7471-57AFF6B462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632317" y="8298187"/>
            <a:ext cx="2360283" cy="12363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97AAE8-9504-AC8B-4FAB-ACD86B59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52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45A73-A3FF-6CCA-3997-4BB57CD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A person sitting in a plane&#10;&#10;Description automatically generated with low confidence">
            <a:extLst>
              <a:ext uri="{FF2B5EF4-FFF2-40B4-BE49-F238E27FC236}">
                <a16:creationId xmlns:a16="http://schemas.microsoft.com/office/drawing/2014/main" xmlns="" id="{31BE37FA-CFC0-2D52-F247-63883B352E02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2600" y="5443"/>
            <a:ext cx="21975450" cy="10147487"/>
          </a:xfrm>
        </p:spPr>
      </p:pic>
    </p:spTree>
    <p:extLst>
      <p:ext uri="{BB962C8B-B14F-4D97-AF65-F5344CB8AC3E}">
        <p14:creationId xmlns:p14="http://schemas.microsoft.com/office/powerpoint/2010/main" xmlns="" val="393293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45A73-A3FF-6CCA-3997-4BB57CD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9" descr="A picture containing tree, outdoor, ground, person&#10;&#10;Description automatically generated">
            <a:extLst>
              <a:ext uri="{FF2B5EF4-FFF2-40B4-BE49-F238E27FC236}">
                <a16:creationId xmlns:a16="http://schemas.microsoft.com/office/drawing/2014/main" xmlns="" id="{5E02D301-825E-EA61-1030-70BFC31E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04900"/>
            <a:ext cx="18288000" cy="12209929"/>
          </a:xfrm>
        </p:spPr>
      </p:pic>
    </p:spTree>
    <p:extLst>
      <p:ext uri="{BB962C8B-B14F-4D97-AF65-F5344CB8AC3E}">
        <p14:creationId xmlns:p14="http://schemas.microsoft.com/office/powerpoint/2010/main" xmlns="" val="44239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45A73-A3FF-6CCA-3997-4BB57CD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 flooded area with buildings and trees&#10;&#10;Description automatically generated with low confidence">
            <a:extLst>
              <a:ext uri="{FF2B5EF4-FFF2-40B4-BE49-F238E27FC236}">
                <a16:creationId xmlns:a16="http://schemas.microsoft.com/office/drawing/2014/main" xmlns="" id="{21F0CAC9-9AAF-E3C9-355C-E803824A6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</p:spPr>
      </p:pic>
    </p:spTree>
    <p:extLst>
      <p:ext uri="{BB962C8B-B14F-4D97-AF65-F5344CB8AC3E}">
        <p14:creationId xmlns:p14="http://schemas.microsoft.com/office/powerpoint/2010/main" xmlns="" val="180428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45A73-A3FF-6CCA-3997-4BB57CD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Gov. Beshear: Search for Kentucky flood victims could take weeks | News,  Sports, Jobs - News and Sentinel">
            <a:extLst>
              <a:ext uri="{FF2B5EF4-FFF2-40B4-BE49-F238E27FC236}">
                <a16:creationId xmlns:a16="http://schemas.microsoft.com/office/drawing/2014/main" xmlns="" id="{CE9C564E-7685-9323-5E0D-7ACF682B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0007"/>
            <a:ext cx="18288000" cy="122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399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45A73-A3FF-6CCA-3997-4BB57CD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Mud, rain, debris, hamper search for Kentucky flood victims">
            <a:extLst>
              <a:ext uri="{FF2B5EF4-FFF2-40B4-BE49-F238E27FC236}">
                <a16:creationId xmlns:a16="http://schemas.microsoft.com/office/drawing/2014/main" xmlns="" id="{449D36B8-C3C4-E497-8F7C-338A85D7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71" y="-495300"/>
            <a:ext cx="18288000" cy="12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01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45A73-A3FF-6CCA-3997-4BB57CD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Ky. flooding death toll rises, more bodies recovered">
            <a:extLst>
              <a:ext uri="{FF2B5EF4-FFF2-40B4-BE49-F238E27FC236}">
                <a16:creationId xmlns:a16="http://schemas.microsoft.com/office/drawing/2014/main" xmlns="" id="{88E9294A-64FD-0366-A05E-2C90D6B5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71" y="-190500"/>
            <a:ext cx="190500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48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381</Words>
  <Application>Microsoft Office PowerPoint</Application>
  <PresentationFormat>Custom</PresentationFormat>
  <Paragraphs>113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Calibri</vt:lpstr>
      <vt:lpstr>Times New Roman</vt:lpstr>
      <vt:lpstr>Office Theme</vt:lpstr>
      <vt:lpstr>   </vt:lpstr>
      <vt:lpstr>Eastern Kentucky Flood 2022</vt:lpstr>
      <vt:lpstr>Eastern Kentucky Flood 2022</vt:lpstr>
      <vt:lpstr>Slide 4</vt:lpstr>
      <vt:lpstr>Slide 5</vt:lpstr>
      <vt:lpstr>Slide 6</vt:lpstr>
      <vt:lpstr>Slide 7</vt:lpstr>
      <vt:lpstr>Slide 8</vt:lpstr>
      <vt:lpstr>Slide 9</vt:lpstr>
      <vt:lpstr>Scope of Disaster</vt:lpstr>
      <vt:lpstr>Scope of Disaster</vt:lpstr>
      <vt:lpstr>Slide 12</vt:lpstr>
      <vt:lpstr>Damaged Home Estimates</vt:lpstr>
      <vt:lpstr>Continuing Challenges</vt:lpstr>
      <vt:lpstr>EKY SAFE Funds</vt:lpstr>
      <vt:lpstr>Team Eastern KY Flood Relief Fund</vt:lpstr>
      <vt:lpstr>Slide 17</vt:lpstr>
      <vt:lpstr>Slide 18</vt:lpstr>
      <vt:lpstr>Questions?  PPC.ky.gov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WKY Tornado Relief Fund Update</dc:title>
  <dc:creator>Voskuhl, Kristin (PPC)</dc:creator>
  <cp:lastModifiedBy>Owner</cp:lastModifiedBy>
  <cp:revision>58</cp:revision>
  <dcterms:created xsi:type="dcterms:W3CDTF">2006-08-16T00:00:00Z</dcterms:created>
  <dcterms:modified xsi:type="dcterms:W3CDTF">2023-03-03T16:33:11Z</dcterms:modified>
  <dc:identifier>DAFGTyyJpeQ</dc:identifier>
</cp:coreProperties>
</file>