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7" r:id="rId1"/>
  </p:sldMasterIdLst>
  <p:notesMasterIdLst>
    <p:notesMasterId r:id="rId31"/>
  </p:notesMasterIdLst>
  <p:sldIdLst>
    <p:sldId id="256" r:id="rId2"/>
    <p:sldId id="282" r:id="rId3"/>
    <p:sldId id="283" r:id="rId4"/>
    <p:sldId id="284" r:id="rId5"/>
    <p:sldId id="285" r:id="rId6"/>
    <p:sldId id="286" r:id="rId7"/>
    <p:sldId id="263" r:id="rId8"/>
    <p:sldId id="280" r:id="rId9"/>
    <p:sldId id="279" r:id="rId10"/>
    <p:sldId id="288" r:id="rId11"/>
    <p:sldId id="266" r:id="rId12"/>
    <p:sldId id="267" r:id="rId13"/>
    <p:sldId id="268" r:id="rId14"/>
    <p:sldId id="289" r:id="rId15"/>
    <p:sldId id="264" r:id="rId16"/>
    <p:sldId id="265" r:id="rId17"/>
    <p:sldId id="269" r:id="rId18"/>
    <p:sldId id="290" r:id="rId19"/>
    <p:sldId id="272" r:id="rId20"/>
    <p:sldId id="273" r:id="rId21"/>
    <p:sldId id="271" r:id="rId22"/>
    <p:sldId id="274" r:id="rId23"/>
    <p:sldId id="270" r:id="rId24"/>
    <p:sldId id="287" r:id="rId25"/>
    <p:sldId id="261" r:id="rId26"/>
    <p:sldId id="262" r:id="rId27"/>
    <p:sldId id="257" r:id="rId28"/>
    <p:sldId id="258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8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6F9B-EC24-463E-91D6-0D694F9EFD8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EE8C-1DAB-40CD-A7BF-019F28D7B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729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F360-79CD-47D6-885F-185C7373532C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07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0E96-A6D6-4EAA-B529-C9E539732922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5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22E57-3406-4506-BE7B-CF2B8DF62C1F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38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61918"/>
            <a:ext cx="1143000" cy="334963"/>
          </a:xfrm>
          <a:noFill/>
        </p:spPr>
        <p:txBody>
          <a:bodyPr/>
          <a:lstStyle>
            <a:lvl1pPr algn="ctr">
              <a:defRPr i="1">
                <a:solidFill>
                  <a:srgbClr val="00206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651F49-DE02-4533-B851-B1C197ABDA31}" type="datetime1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1"/>
            <a:ext cx="4038600" cy="304800"/>
          </a:xfrm>
        </p:spPr>
        <p:txBody>
          <a:bodyPr/>
          <a:lstStyle>
            <a:lvl1pPr algn="ctr">
              <a:defRPr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3160" y="6616952"/>
            <a:ext cx="370840" cy="228600"/>
          </a:xfrm>
        </p:spPr>
        <p:txBody>
          <a:bodyPr/>
          <a:lstStyle>
            <a:lvl1pPr algn="ctr"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810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oun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190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oun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43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389" tIns="45694" rIns="91389" bIns="45694"/>
          <a:lstStyle/>
          <a:p>
            <a:pPr defTabSz="91388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72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929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43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389" tIns="45694" rIns="91389" bIns="45694"/>
          <a:lstStyle/>
          <a:p>
            <a:pPr defTabSz="913887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72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75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70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Moun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378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Mount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4" name="Slide Number Placeholder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1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43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389" tIns="45694" rIns="91389" bIns="45694"/>
          <a:lstStyle/>
          <a:p>
            <a:pPr defTabSz="913887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72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4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20F2-8F2C-4EC8-8412-EE5B05B2D7CF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826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>
            <a:spLocks/>
          </p:cNvSpPr>
          <p:nvPr/>
        </p:nvSpPr>
        <p:spPr bwMode="hidden">
          <a:xfrm>
            <a:off x="6242050" y="6269043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91389" tIns="45694" rIns="91389" bIns="45694"/>
          <a:lstStyle/>
          <a:p>
            <a:pPr defTabSz="913887">
              <a:defRPr/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87">
                  <a:defRPr/>
                </a:pP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27072" y="6021388"/>
            <a:ext cx="5684837" cy="849312"/>
            <a:chOff x="395" y="3793"/>
            <a:chExt cx="3581" cy="535"/>
          </a:xfrm>
        </p:grpSpPr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3887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DF07C-A2A2-483F-BF53-EB52D4FFE333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5" name="Rectangle 2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697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7B894-DDEB-4DEE-9F69-06FBA54155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3/2/2023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39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722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7710-F827-4B91-9867-D35A15440D65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92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445D-B7FF-409E-A6BE-8A6CBBD63700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99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FEC74-4AD2-49AD-B122-47BC17530D25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63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CB7DD-49B7-4092-BDB6-EF81B3EE617B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47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so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C6D57-948E-4BFB-AB09-1FFAA430EEB2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1769" y="98425"/>
            <a:ext cx="2042231" cy="8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590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7BF7-FCCA-447A-AF22-4FA7025D9B8F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12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25BA-4353-4B49-88A6-FAA3E3544795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164D2-9508-4AB0-8B28-716160761E98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4327A-D697-4775-B11C-432309145FF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43722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Arial" panose="020B060402020202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o.ucar.edu/basics/index.html" TargetMode="External"/><Relationship Id="rId2" Type="http://schemas.openxmlformats.org/officeDocument/2006/relationships/hyperlink" Target="http://www.nasa.gov/mission_pages/noaa-n/climate/climate_weather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xmlns="" id="{2422FDC0-7780-1C76-0563-1008BF9D2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597" b="10134"/>
          <a:stretch/>
        </p:blipFill>
        <p:spPr>
          <a:xfrm>
            <a:off x="-42101" y="10"/>
            <a:ext cx="91861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39447-D7ED-FB2C-87D1-A9341C8D9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89" y="595251"/>
            <a:ext cx="8190722" cy="1292305"/>
          </a:xfrm>
          <a:solidFill>
            <a:schemeClr val="tx1">
              <a:alpha val="60000"/>
            </a:schemeClr>
          </a:solidFill>
          <a:ln w="38100" cap="sq">
            <a:solidFill>
              <a:schemeClr val="bg1"/>
            </a:solidFill>
            <a:miter lim="800000"/>
          </a:ln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Kentucky Climate:</a:t>
            </a:r>
            <a:b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Past, Present, and Trends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981B0C0B-4B4D-4AFB-9537-F763A69C6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81" y="3468639"/>
            <a:ext cx="8495636" cy="1292305"/>
          </a:xfrm>
        </p:spPr>
        <p:txBody>
          <a:bodyPr>
            <a:noAutofit/>
          </a:bodyPr>
          <a:lstStyle/>
          <a:p>
            <a:pPr algn="ctr"/>
            <a:r>
              <a:rPr lang="en-US" sz="2800" cap="non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Jerry </a:t>
            </a:r>
            <a:r>
              <a:rPr lang="en-US" sz="2800" cap="none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Brotzge</a:t>
            </a:r>
            <a:endParaRPr lang="en-US" sz="2800" cap="non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Dir. KY Climate Center, KY </a:t>
            </a:r>
            <a:r>
              <a:rPr lang="en-US" sz="2800" cap="none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Mesonet</a:t>
            </a:r>
            <a:endParaRPr lang="en-US" sz="2800" cap="none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Dr. Stu Foster (retired KY State Climatologist)</a:t>
            </a:r>
            <a:endParaRPr lang="en-US" sz="2800" cap="non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82BF53-349A-1756-D63C-A0DD00BBF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7714" y="6342028"/>
            <a:ext cx="1228189" cy="47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9D6357-EA49-A9E1-040E-132F5FD06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97" y="6342027"/>
            <a:ext cx="857370" cy="4382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3D3040-7250-4610-B44F-12DE6F53B245}"/>
              </a:ext>
            </a:extLst>
          </p:cNvPr>
          <p:cNvSpPr txBox="1">
            <a:spLocks/>
          </p:cNvSpPr>
          <p:nvPr/>
        </p:nvSpPr>
        <p:spPr>
          <a:xfrm>
            <a:off x="1415143" y="5680119"/>
            <a:ext cx="6313713" cy="105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Sustainability Summit 2023</a:t>
            </a:r>
          </a:p>
        </p:txBody>
      </p:sp>
    </p:spTree>
    <p:extLst>
      <p:ext uri="{BB962C8B-B14F-4D97-AF65-F5344CB8AC3E}">
        <p14:creationId xmlns:p14="http://schemas.microsoft.com/office/powerpoint/2010/main" xmlns="" val="76215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7A6958-29FB-49CC-81CC-06D6F16DBD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54" y="2051184"/>
            <a:ext cx="6168370" cy="3707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ADF765-4455-400B-AB8B-19D6D2BC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5007"/>
            <a:ext cx="9005104" cy="845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Kentucky Statewide Average Temperature</a:t>
            </a:r>
            <a:br>
              <a:rPr lang="en-US" sz="3200" dirty="0"/>
            </a:br>
            <a:r>
              <a:rPr lang="en-US" sz="3200" dirty="0"/>
              <a:t>1895-2022</a:t>
            </a:r>
            <a:endParaRPr lang="en-US"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246E50-926F-4446-9A38-19B9EB801C65}"/>
              </a:ext>
            </a:extLst>
          </p:cNvPr>
          <p:cNvSpPr txBox="1"/>
          <p:nvPr/>
        </p:nvSpPr>
        <p:spPr>
          <a:xfrm>
            <a:off x="6533441" y="1443148"/>
            <a:ext cx="2610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1921 remains the warmest year on record, five of the top ten warmest years have occurred since 2007.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78017F-FED7-450E-A550-A2BC40FB2A3D}"/>
              </a:ext>
            </a:extLst>
          </p:cNvPr>
          <p:cNvSpPr txBox="1"/>
          <p:nvPr/>
        </p:nvSpPr>
        <p:spPr>
          <a:xfrm>
            <a:off x="6533441" y="3287703"/>
            <a:ext cx="26105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Top 10 Warmest Years</a:t>
            </a:r>
          </a:p>
          <a:p>
            <a:pPr marL="342900" indent="-342900">
              <a:buAutoNum type="arabicPeriod"/>
            </a:pPr>
            <a:r>
              <a:rPr lang="en-US" dirty="0"/>
              <a:t>1921	58.7F</a:t>
            </a:r>
          </a:p>
          <a:p>
            <a:pPr marL="342900" indent="-342900">
              <a:buAutoNum type="arabicPeriod"/>
            </a:pPr>
            <a:r>
              <a:rPr lang="en-US" dirty="0"/>
              <a:t>2012	58.4F</a:t>
            </a:r>
          </a:p>
          <a:p>
            <a:pPr marL="342900" indent="-342900">
              <a:buAutoNum type="arabicPeriod"/>
            </a:pPr>
            <a:r>
              <a:rPr lang="en-US" dirty="0"/>
              <a:t>1998	58.2F</a:t>
            </a:r>
          </a:p>
          <a:p>
            <a:pPr marL="342900" indent="-342900">
              <a:buAutoNum type="arabicPeriod"/>
            </a:pPr>
            <a:r>
              <a:rPr lang="en-US" dirty="0"/>
              <a:t>2016	57.9F</a:t>
            </a:r>
          </a:p>
          <a:p>
            <a:pPr marL="342900" indent="-342900">
              <a:buAutoNum type="arabicPeriod"/>
            </a:pPr>
            <a:r>
              <a:rPr lang="en-US" dirty="0"/>
              <a:t>2017	57.8F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dirty="0"/>
              <a:t>1931	57.8F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dirty="0"/>
              <a:t>2007	57.7F</a:t>
            </a:r>
          </a:p>
          <a:p>
            <a:pPr marL="342900" indent="-342900">
              <a:buAutoNum type="arabicPeriod" startAt="7"/>
            </a:pPr>
            <a:r>
              <a:rPr lang="en-US" dirty="0"/>
              <a:t>1938	57.5F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dirty="0"/>
              <a:t>2019	57.5F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US" dirty="0"/>
              <a:t>1933	57.4F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US" dirty="0"/>
              <a:t>1991	57.4F</a:t>
            </a:r>
          </a:p>
        </p:txBody>
      </p:sp>
    </p:spTree>
    <p:extLst>
      <p:ext uri="{BB962C8B-B14F-4D97-AF65-F5344CB8AC3E}">
        <p14:creationId xmlns:p14="http://schemas.microsoft.com/office/powerpoint/2010/main" xmlns="" val="113844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A8B52C-1149-4871-8521-6835C7C28C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940" y="1693106"/>
            <a:ext cx="6354501" cy="43987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B27D146-8853-4B08-A92C-1FC109C9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" y="671108"/>
            <a:ext cx="9005104" cy="845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Kentucky Statewide Average Temperature</a:t>
            </a:r>
            <a:br>
              <a:rPr lang="en-US" sz="3200" dirty="0"/>
            </a:br>
            <a:r>
              <a:rPr lang="en-US" sz="3200" dirty="0"/>
              <a:t>1895-2022</a:t>
            </a:r>
            <a:endParaRPr lang="en-US" sz="2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02DBD4-0DFA-49C7-B413-B628196DFD55}"/>
              </a:ext>
            </a:extLst>
          </p:cNvPr>
          <p:cNvSpPr txBox="1"/>
          <p:nvPr/>
        </p:nvSpPr>
        <p:spPr>
          <a:xfrm>
            <a:off x="6267223" y="2235779"/>
            <a:ext cx="2777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warming 1895-1930, cooling 1930-1970, and warming 1970-present.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Relatively cool prior to 1920 and 1960-1990.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Relatively warm 1920-1960 and post 1990.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224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tr47905\Documents\TMAX_TS_S_023.png">
            <a:extLst>
              <a:ext uri="{FF2B5EF4-FFF2-40B4-BE49-F238E27FC236}">
                <a16:creationId xmlns:a16="http://schemas.microsoft.com/office/drawing/2014/main" xmlns="" id="{6E4B9AFA-CF65-44F3-8A29-AEE045F6C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6" y="541979"/>
            <a:ext cx="6217920" cy="6217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C9FE85-2320-4A68-B7DF-D777280781D4}"/>
              </a:ext>
            </a:extLst>
          </p:cNvPr>
          <p:cNvSpPr txBox="1"/>
          <p:nvPr/>
        </p:nvSpPr>
        <p:spPr>
          <a:xfrm>
            <a:off x="6405425" y="2244891"/>
            <a:ext cx="2610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average daily maximum temperature in summer remains below the historical peak of the first half of the 1900s.</a:t>
            </a:r>
          </a:p>
        </p:txBody>
      </p:sp>
    </p:spTree>
    <p:extLst>
      <p:ext uri="{BB962C8B-B14F-4D97-AF65-F5344CB8AC3E}">
        <p14:creationId xmlns:p14="http://schemas.microsoft.com/office/powerpoint/2010/main" xmlns="" val="290808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3D093A-A379-42C1-B586-12184BEF30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03" y="534258"/>
            <a:ext cx="6218459" cy="6218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6FF7D4-AF7E-4E5B-BAE6-6660FC7F1B0B}"/>
              </a:ext>
            </a:extLst>
          </p:cNvPr>
          <p:cNvSpPr txBox="1"/>
          <p:nvPr/>
        </p:nvSpPr>
        <p:spPr>
          <a:xfrm>
            <a:off x="6326562" y="1364357"/>
            <a:ext cx="28174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average daily minimum temperature has exceeded historical peaks in all seasons.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greater increase in average daily minimum temperature compared to average daily maximum temperature in the spring and summer is consistent with a wetter climate (and/or possibly a cloudier climate).</a:t>
            </a:r>
          </a:p>
        </p:txBody>
      </p:sp>
    </p:spTree>
    <p:extLst>
      <p:ext uri="{BB962C8B-B14F-4D97-AF65-F5344CB8AC3E}">
        <p14:creationId xmlns:p14="http://schemas.microsoft.com/office/powerpoint/2010/main" xmlns="" val="16696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39819-6957-473E-A4E1-DBE330EE5563}"/>
              </a:ext>
            </a:extLst>
          </p:cNvPr>
          <p:cNvSpPr txBox="1"/>
          <p:nvPr/>
        </p:nvSpPr>
        <p:spPr>
          <a:xfrm>
            <a:off x="6267223" y="1951681"/>
            <a:ext cx="2777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Five of the top 10 wettest years have occurred since 2011.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475FC4-B219-4A94-945D-6B6F12F830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853" y="2168030"/>
            <a:ext cx="6168370" cy="3707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A5A6783-65E9-4EDA-8DA3-55495478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" y="671108"/>
            <a:ext cx="9005104" cy="845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Kentucky Statewide Average Precipitation</a:t>
            </a:r>
            <a:br>
              <a:rPr lang="en-US" sz="3200" dirty="0"/>
            </a:br>
            <a:r>
              <a:rPr lang="en-US" sz="3200" dirty="0"/>
              <a:t>1895-2022</a:t>
            </a:r>
            <a:endParaRPr lang="en-US"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1D1726-4C71-41DA-BE50-1885E6DB25E6}"/>
              </a:ext>
            </a:extLst>
          </p:cNvPr>
          <p:cNvSpPr txBox="1"/>
          <p:nvPr/>
        </p:nvSpPr>
        <p:spPr>
          <a:xfrm>
            <a:off x="6434588" y="3106354"/>
            <a:ext cx="26105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Top 10 Wettest Years</a:t>
            </a:r>
          </a:p>
          <a:p>
            <a:pPr marL="342900" indent="-342900">
              <a:buAutoNum type="arabicPeriod"/>
            </a:pPr>
            <a:r>
              <a:rPr lang="en-US" dirty="0"/>
              <a:t>2011	64.35 inches</a:t>
            </a:r>
          </a:p>
          <a:p>
            <a:pPr marL="342900" indent="-342900">
              <a:buAutoNum type="arabicPeriod"/>
            </a:pPr>
            <a:r>
              <a:rPr lang="en-US" dirty="0"/>
              <a:t>2018	63.74</a:t>
            </a:r>
          </a:p>
          <a:p>
            <a:pPr marL="342900" indent="-342900">
              <a:buAutoNum type="arabicPeriod"/>
            </a:pPr>
            <a:r>
              <a:rPr lang="en-US" dirty="0"/>
              <a:t>1950	62.63</a:t>
            </a:r>
          </a:p>
          <a:p>
            <a:pPr marL="342900" indent="-342900">
              <a:buAutoNum type="arabicPeriod"/>
            </a:pPr>
            <a:r>
              <a:rPr lang="en-US" dirty="0"/>
              <a:t>1979	62.58</a:t>
            </a:r>
          </a:p>
          <a:p>
            <a:pPr marL="342900" indent="-342900">
              <a:buAutoNum type="arabicPeriod"/>
            </a:pPr>
            <a:r>
              <a:rPr lang="en-US" dirty="0"/>
              <a:t>2019	61.32</a:t>
            </a:r>
          </a:p>
          <a:p>
            <a:pPr marL="342900" indent="-342900">
              <a:buAutoNum type="arabicPeriod"/>
            </a:pPr>
            <a:r>
              <a:rPr lang="en-US" dirty="0"/>
              <a:t>1935	58.38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dirty="0"/>
              <a:t>2015	58.31</a:t>
            </a:r>
          </a:p>
          <a:p>
            <a:pPr marL="342900" indent="-342900">
              <a:buAutoNum type="arabicPeriod" startAt="7"/>
            </a:pPr>
            <a:r>
              <a:rPr lang="en-US" dirty="0"/>
              <a:t>2020	58.11</a:t>
            </a:r>
          </a:p>
          <a:p>
            <a:pPr marL="342900" indent="-342900">
              <a:buAutoNum type="arabicPeriod" startAt="7"/>
            </a:pPr>
            <a:r>
              <a:rPr lang="en-US" dirty="0"/>
              <a:t>1989	57.74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US" dirty="0"/>
              <a:t>1972	57.08</a:t>
            </a:r>
          </a:p>
        </p:txBody>
      </p:sp>
    </p:spTree>
    <p:extLst>
      <p:ext uri="{BB962C8B-B14F-4D97-AF65-F5344CB8AC3E}">
        <p14:creationId xmlns:p14="http://schemas.microsoft.com/office/powerpoint/2010/main" xmlns="" val="204393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1862AC76-A96F-481E-8828-E9184DA86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450" y="2235779"/>
            <a:ext cx="6267223" cy="4338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39819-6957-473E-A4E1-DBE330EE5563}"/>
              </a:ext>
            </a:extLst>
          </p:cNvPr>
          <p:cNvSpPr txBox="1"/>
          <p:nvPr/>
        </p:nvSpPr>
        <p:spPr>
          <a:xfrm>
            <a:off x="6366076" y="3045676"/>
            <a:ext cx="2777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 precipitation has trended from the mid 40s to over 50 inches.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Extremely dry years have become less frequent.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1AF8835-E6F1-4125-A1DD-CC681380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" y="671108"/>
            <a:ext cx="9005104" cy="845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Kentucky Statewide Average Precipitation</a:t>
            </a:r>
            <a:br>
              <a:rPr lang="en-US" sz="3200" dirty="0"/>
            </a:br>
            <a:r>
              <a:rPr lang="en-US" sz="3200" dirty="0"/>
              <a:t>1895-2022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xmlns="" val="274161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CE1A905D-E9C1-4B60-B037-A935845B03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163" y="516276"/>
            <a:ext cx="6216568" cy="6216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ED0106-DFC1-49D9-B2DB-1B39A3777CC3}"/>
              </a:ext>
            </a:extLst>
          </p:cNvPr>
          <p:cNvSpPr txBox="1"/>
          <p:nvPr/>
        </p:nvSpPr>
        <p:spPr>
          <a:xfrm>
            <a:off x="6514903" y="3024394"/>
            <a:ext cx="2629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the increase in precipitation is broad based, it is most prominent in the spring.</a:t>
            </a:r>
          </a:p>
        </p:txBody>
      </p:sp>
    </p:spTree>
    <p:extLst>
      <p:ext uri="{BB962C8B-B14F-4D97-AF65-F5344CB8AC3E}">
        <p14:creationId xmlns:p14="http://schemas.microsoft.com/office/powerpoint/2010/main" xmlns="" val="25770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73AB7E-DC04-453E-B8F6-6A4436C0A3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73" y="567900"/>
            <a:ext cx="6173193" cy="6181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D0E01-0F9F-4F25-A667-97124EB0B306}"/>
              </a:ext>
            </a:extLst>
          </p:cNvPr>
          <p:cNvSpPr txBox="1"/>
          <p:nvPr/>
        </p:nvSpPr>
        <p:spPr>
          <a:xfrm>
            <a:off x="6326562" y="1364357"/>
            <a:ext cx="2817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moisture is depleted from the environment, solar radiation is increasingly converted into sensible heat instead of latent heat.</a:t>
            </a:r>
          </a:p>
        </p:txBody>
      </p:sp>
    </p:spTree>
    <p:extLst>
      <p:ext uri="{BB962C8B-B14F-4D97-AF65-F5344CB8AC3E}">
        <p14:creationId xmlns:p14="http://schemas.microsoft.com/office/powerpoint/2010/main" xmlns="" val="366649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2A6A8-11CF-4DDB-A4D3-2CEC7757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B1953-76A6-4795-9C0D-2B04E3FE8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266367"/>
            <a:ext cx="7772400" cy="1509712"/>
          </a:xfrm>
        </p:spPr>
        <p:txBody>
          <a:bodyPr>
            <a:normAutofit/>
          </a:bodyPr>
          <a:lstStyle/>
          <a:p>
            <a:r>
              <a:rPr lang="en-US" dirty="0"/>
              <a:t>Long history </a:t>
            </a:r>
          </a:p>
          <a:p>
            <a:r>
              <a:rPr lang="en-US" dirty="0"/>
              <a:t>Wide variety of natural hazards</a:t>
            </a:r>
          </a:p>
        </p:txBody>
      </p:sp>
    </p:spTree>
    <p:extLst>
      <p:ext uri="{BB962C8B-B14F-4D97-AF65-F5344CB8AC3E}">
        <p14:creationId xmlns:p14="http://schemas.microsoft.com/office/powerpoint/2010/main" xmlns="" val="164135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rnado map 1974">
            <a:extLst>
              <a:ext uri="{FF2B5EF4-FFF2-40B4-BE49-F238E27FC236}">
                <a16:creationId xmlns:a16="http://schemas.microsoft.com/office/drawing/2014/main" xmlns="" id="{024FC1E5-E646-B340-8997-B4B176554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125"/>
          <a:stretch>
            <a:fillRect/>
          </a:stretch>
        </p:blipFill>
        <p:spPr bwMode="auto">
          <a:xfrm>
            <a:off x="2286000" y="2007995"/>
            <a:ext cx="2030685" cy="2438400"/>
          </a:xfrm>
          <a:prstGeom prst="rect">
            <a:avLst/>
          </a:prstGeom>
          <a:noFill/>
          <a:ln w="19050">
            <a:noFill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67DFE517-B11F-1F55-FB80-7F749A009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83995"/>
            <a:ext cx="4419600" cy="762000"/>
          </a:xfrm>
        </p:spPr>
        <p:txBody>
          <a:bodyPr>
            <a:noAutofit/>
          </a:bodyPr>
          <a:lstStyle/>
          <a:p>
            <a:r>
              <a:rPr lang="en-US" sz="2800" dirty="0"/>
              <a:t>Tornado Outbreak of 1974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xmlns="" id="{01B1B749-834E-C247-15DC-569CB74B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600" y="1447800"/>
            <a:ext cx="4343400" cy="2011363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sz="2000" dirty="0"/>
              <a:t>Impact in Warren County</a:t>
            </a:r>
          </a:p>
          <a:p>
            <a:r>
              <a:rPr lang="en-US" sz="2200" dirty="0"/>
              <a:t>11,000 homes damaged</a:t>
            </a:r>
          </a:p>
          <a:p>
            <a:r>
              <a:rPr lang="en-US" sz="2200" dirty="0"/>
              <a:t>10,000 automobiles damaged</a:t>
            </a:r>
          </a:p>
          <a:p>
            <a:r>
              <a:rPr lang="en-US" sz="2200" dirty="0"/>
              <a:t>16 airplanes damaged or destroyed</a:t>
            </a:r>
          </a:p>
          <a:p>
            <a:r>
              <a:rPr lang="en-US" sz="2200" dirty="0"/>
              <a:t>Damage estimated over $500 million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AD9724EF-33C1-6B21-FF62-03BB467A5BCE}"/>
              </a:ext>
            </a:extLst>
          </p:cNvPr>
          <p:cNvSpPr txBox="1">
            <a:spLocks/>
          </p:cNvSpPr>
          <p:nvPr/>
        </p:nvSpPr>
        <p:spPr>
          <a:xfrm>
            <a:off x="228600" y="4598795"/>
            <a:ext cx="4495800" cy="191162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At least 26 tornadoes struck 39 counties on April 3</a:t>
            </a:r>
            <a:r>
              <a:rPr lang="en-US" sz="2000" baseline="30000" dirty="0"/>
              <a:t>rd</a:t>
            </a:r>
            <a:r>
              <a:rPr lang="en-US" sz="2000" dirty="0"/>
              <a:t> </a:t>
            </a:r>
          </a:p>
          <a:p>
            <a:pPr defTabSz="914400"/>
            <a:r>
              <a:rPr lang="en-US" sz="2000" dirty="0"/>
              <a:t>77 people killed and 1,377 injured</a:t>
            </a:r>
          </a:p>
          <a:p>
            <a:pPr defTabSz="914400"/>
            <a:r>
              <a:rPr lang="en-US" sz="2000" dirty="0"/>
              <a:t>Brandenburg  destroyed, 28 dead</a:t>
            </a:r>
          </a:p>
          <a:p>
            <a:pPr defTabSz="914400"/>
            <a:r>
              <a:rPr lang="en-US" sz="2000" dirty="0"/>
              <a:t>Pulaski County hit by 3 tornadoes</a:t>
            </a:r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xmlns="" id="{09EAF9C6-5BAC-AA54-EA43-8BA72ED4A409}"/>
              </a:ext>
            </a:extLst>
          </p:cNvPr>
          <p:cNvGrpSpPr/>
          <p:nvPr/>
        </p:nvGrpSpPr>
        <p:grpSpPr>
          <a:xfrm>
            <a:off x="5181600" y="3581400"/>
            <a:ext cx="3644900" cy="2811463"/>
            <a:chOff x="5105400" y="1828800"/>
            <a:chExt cx="3644900" cy="2811463"/>
          </a:xfrm>
        </p:grpSpPr>
        <p:pic>
          <p:nvPicPr>
            <p:cNvPr id="7" name="Picture 4" descr="fig4">
              <a:extLst>
                <a:ext uri="{FF2B5EF4-FFF2-40B4-BE49-F238E27FC236}">
                  <a16:creationId xmlns:a16="http://schemas.microsoft.com/office/drawing/2014/main" xmlns="" id="{B832038D-6EE6-7DAF-5CA2-1DAD3E644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3048000"/>
              <a:ext cx="2139950" cy="15922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</p:pic>
        <p:pic>
          <p:nvPicPr>
            <p:cNvPr id="8" name="Picture 5" descr="fig3">
              <a:extLst>
                <a:ext uri="{FF2B5EF4-FFF2-40B4-BE49-F238E27FC236}">
                  <a16:creationId xmlns:a16="http://schemas.microsoft.com/office/drawing/2014/main" xmlns="" id="{50909C9B-43D7-248F-BA8D-C4368FAC4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81800" y="2209800"/>
              <a:ext cx="1968500" cy="13843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</p:pic>
        <p:pic>
          <p:nvPicPr>
            <p:cNvPr id="9" name="Picture 3" descr="fig5">
              <a:extLst>
                <a:ext uri="{FF2B5EF4-FFF2-40B4-BE49-F238E27FC236}">
                  <a16:creationId xmlns:a16="http://schemas.microsoft.com/office/drawing/2014/main" xmlns="" id="{AD43450B-76C2-20D2-2AC7-A7930DD61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05400" y="1828800"/>
              <a:ext cx="1782763" cy="1255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schemeClr val="bg1">
                  <a:lumMod val="65000"/>
                  <a:alpha val="40000"/>
                </a:scheme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65A3A1-5B21-BB99-066C-B0CD869DEA3F}"/>
              </a:ext>
            </a:extLst>
          </p:cNvPr>
          <p:cNvSpPr txBox="1"/>
          <p:nvPr/>
        </p:nvSpPr>
        <p:spPr>
          <a:xfrm>
            <a:off x="4953000" y="762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1998 Hailstorm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2791300-1D18-4E9C-0E0F-ABB1952B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617595"/>
            <a:ext cx="2181225" cy="151737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2D9D0EB2-C035-FBC3-201A-63D45C5E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322195"/>
            <a:ext cx="2198733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D573FD-DCA7-3AC2-0AE2-0DEAF39920AE}"/>
              </a:ext>
            </a:extLst>
          </p:cNvPr>
          <p:cNvSpPr txBox="1"/>
          <p:nvPr/>
        </p:nvSpPr>
        <p:spPr>
          <a:xfrm>
            <a:off x="228600" y="4141595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Photos from NWS Archive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17FED6E-9339-8861-3237-91CBB6F60006}"/>
              </a:ext>
            </a:extLst>
          </p:cNvPr>
          <p:cNvCxnSpPr/>
          <p:nvPr/>
        </p:nvCxnSpPr>
        <p:spPr>
          <a:xfrm flipH="1">
            <a:off x="4724400" y="152400"/>
            <a:ext cx="914400" cy="914400"/>
          </a:xfrm>
          <a:prstGeom prst="line">
            <a:avLst/>
          </a:prstGeom>
          <a:ln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5B9C8E8-7A50-2B14-CA1C-AD8E7DFFF604}"/>
              </a:ext>
            </a:extLst>
          </p:cNvPr>
          <p:cNvCxnSpPr/>
          <p:nvPr/>
        </p:nvCxnSpPr>
        <p:spPr>
          <a:xfrm>
            <a:off x="4724400" y="1398395"/>
            <a:ext cx="76200" cy="5105400"/>
          </a:xfrm>
          <a:prstGeom prst="line">
            <a:avLst/>
          </a:prstGeom>
          <a:ln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919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2A6A8-11CF-4DDB-A4D3-2CEC7757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&amp;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B1953-76A6-4795-9C0D-2B04E3FE8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70278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BA5CFB76-BB10-020E-D77A-2A80E124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30" y="1048201"/>
            <a:ext cx="3048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/>
              <a:t>Frozen Creek</a:t>
            </a:r>
          </a:p>
          <a:p>
            <a:r>
              <a:rPr lang="en-US" sz="2000" i="1" dirty="0"/>
              <a:t>July 4, 1939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AA7684E-4C0A-7E0F-492C-2BD328D4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1999"/>
          <a:stretch>
            <a:fillRect/>
          </a:stretch>
        </p:blipFill>
        <p:spPr bwMode="auto">
          <a:xfrm>
            <a:off x="1981200" y="4628489"/>
            <a:ext cx="2743200" cy="180139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1B25E3C-76EA-DC94-4ACE-2D53F7E5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53" y="3289105"/>
            <a:ext cx="2259875" cy="225521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7381E00-C620-CE4F-D9C0-1C227EF6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313" y="809274"/>
            <a:ext cx="2286265" cy="174149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32533CD5-E9F4-2BBD-5AC9-E4C37C10A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5414"/>
            <a:ext cx="20073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/>
              <a:t>Louisville August 4, 2009</a:t>
            </a:r>
          </a:p>
        </p:txBody>
      </p:sp>
      <p:sp>
        <p:nvSpPr>
          <p:cNvPr id="8" name="Title 15">
            <a:extLst>
              <a:ext uri="{FF2B5EF4-FFF2-40B4-BE49-F238E27FC236}">
                <a16:creationId xmlns:a16="http://schemas.microsoft.com/office/drawing/2014/main" xmlns="" id="{A76B9862-5B53-A5C1-D190-B794162A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28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Flash Floods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xmlns="" id="{302C582A-F617-2D7A-E4F0-E04E29A0F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329" y="1836796"/>
            <a:ext cx="4343400" cy="1371599"/>
          </a:xfrm>
        </p:spPr>
        <p:txBody>
          <a:bodyPr>
            <a:normAutofit/>
          </a:bodyPr>
          <a:lstStyle/>
          <a:p>
            <a:r>
              <a:rPr lang="en-US" sz="2000" dirty="0"/>
              <a:t>Precipitation estimates over 12”</a:t>
            </a:r>
          </a:p>
          <a:p>
            <a:r>
              <a:rPr lang="en-US" sz="2000" dirty="0"/>
              <a:t>Wall of water estimated up to 22’</a:t>
            </a:r>
          </a:p>
          <a:p>
            <a:r>
              <a:rPr lang="en-US" sz="2000" dirty="0"/>
              <a:t>Without warning, 79 people died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xmlns="" id="{627F8657-774F-B4AC-F94E-412C3F935C98}"/>
              </a:ext>
            </a:extLst>
          </p:cNvPr>
          <p:cNvSpPr txBox="1">
            <a:spLocks/>
          </p:cNvSpPr>
          <p:nvPr/>
        </p:nvSpPr>
        <p:spPr>
          <a:xfrm>
            <a:off x="5143500" y="4941759"/>
            <a:ext cx="3733800" cy="155416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/>
              <a:t>Up to 6” within 3 hours</a:t>
            </a:r>
          </a:p>
          <a:p>
            <a:pPr defTabSz="914400"/>
            <a:r>
              <a:rPr lang="en-US" sz="2000"/>
              <a:t>Extensive property damage</a:t>
            </a:r>
          </a:p>
          <a:p>
            <a:pPr defTabSz="914400"/>
            <a:r>
              <a:rPr lang="en-US" sz="2000"/>
              <a:t>No fatalities, no injuries</a:t>
            </a:r>
          </a:p>
          <a:p>
            <a:pPr defTabSz="914400"/>
            <a:endParaRPr lang="en-US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F6AB5A91-0538-1F60-A702-8108EDE8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133" y="1237852"/>
            <a:ext cx="2210065" cy="205125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4BEDC-1B6A-589F-DFE6-A7FDF8C21758}"/>
              </a:ext>
            </a:extLst>
          </p:cNvPr>
          <p:cNvSpPr txBox="1"/>
          <p:nvPr/>
        </p:nvSpPr>
        <p:spPr>
          <a:xfrm>
            <a:off x="6929950" y="4340635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NWS, Louisville WFO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A4A3DD-3AE8-63A7-AFE6-C14964EC3D7D}"/>
              </a:ext>
            </a:extLst>
          </p:cNvPr>
          <p:cNvSpPr txBox="1"/>
          <p:nvPr/>
        </p:nvSpPr>
        <p:spPr>
          <a:xfrm>
            <a:off x="1981200" y="6583362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www.breathittcounty.com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824E154-E06E-CD31-4723-CD7C5B6C6F3C}"/>
              </a:ext>
            </a:extLst>
          </p:cNvPr>
          <p:cNvCxnSpPr/>
          <p:nvPr/>
        </p:nvCxnSpPr>
        <p:spPr>
          <a:xfrm>
            <a:off x="4724400" y="1371600"/>
            <a:ext cx="76200" cy="4800600"/>
          </a:xfrm>
          <a:prstGeom prst="line">
            <a:avLst/>
          </a:prstGeom>
          <a:ln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441B8C9C-BCB0-493C-61C9-F27CB493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4566" y="2529223"/>
            <a:ext cx="2286265" cy="174293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10593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D83A767-8F1D-D6ED-9B2B-1189646DB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587" y="4304045"/>
            <a:ext cx="4953000" cy="205739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400" dirty="0"/>
              <a:t>The Great Flood of January 1937 </a:t>
            </a:r>
          </a:p>
          <a:p>
            <a:r>
              <a:rPr lang="en-US" sz="1800" dirty="0"/>
              <a:t>Precipitation  averaged 15.77” statewide </a:t>
            </a:r>
          </a:p>
          <a:p>
            <a:r>
              <a:rPr lang="en-US" sz="1800" dirty="0"/>
              <a:t>Some areas recorded over 22” for the month</a:t>
            </a:r>
          </a:p>
          <a:p>
            <a:r>
              <a:rPr lang="en-US" sz="1800" dirty="0"/>
              <a:t>Over 50% of Louisville, 95% of Paducah flooded</a:t>
            </a:r>
          </a:p>
          <a:p>
            <a:r>
              <a:rPr lang="en-US" sz="1800" dirty="0"/>
              <a:t>Damage exceeded $3 billion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(2008 dollars)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US" sz="20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94DCEF31-E675-FBA9-5CEA-09650509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413" y="3694444"/>
            <a:ext cx="3261241" cy="262770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566747-C863-8DA9-9BF5-E903268FD38A}"/>
              </a:ext>
            </a:extLst>
          </p:cNvPr>
          <p:cNvSpPr/>
          <p:nvPr/>
        </p:nvSpPr>
        <p:spPr>
          <a:xfrm>
            <a:off x="5787013" y="6361444"/>
            <a:ext cx="2833189" cy="267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http://hazardkentucky.com/flood.htm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D975D9-C038-F893-6372-FEB9D7ECA839}"/>
              </a:ext>
            </a:extLst>
          </p:cNvPr>
          <p:cNvSpPr txBox="1"/>
          <p:nvPr/>
        </p:nvSpPr>
        <p:spPr>
          <a:xfrm>
            <a:off x="7387213" y="601503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Hazard, KY 1963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139126-CFC8-F974-F35D-AB796879B31E}"/>
              </a:ext>
            </a:extLst>
          </p:cNvPr>
          <p:cNvSpPr txBox="1"/>
          <p:nvPr/>
        </p:nvSpPr>
        <p:spPr>
          <a:xfrm>
            <a:off x="5406013" y="1256044"/>
            <a:ext cx="350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Communities of the Kentucky, Cumberland, Big Sandy, and Licking River basins have been devastated by flooding on many occasions, including 1927, 1937, 1957, 1977, and 1997.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F5E98B62-85FB-EDD5-501C-7978C48A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87" y="1174820"/>
            <a:ext cx="3733800" cy="273653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BFA926-E038-AECD-88C9-3941D6C292BB}"/>
              </a:ext>
            </a:extLst>
          </p:cNvPr>
          <p:cNvSpPr txBox="1"/>
          <p:nvPr/>
        </p:nvSpPr>
        <p:spPr>
          <a:xfrm>
            <a:off x="1580611" y="3999151"/>
            <a:ext cx="2696633" cy="21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Photo from Courier Journal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0D100FF-2E06-A726-1242-D8C67F78F40F}"/>
              </a:ext>
            </a:extLst>
          </p:cNvPr>
          <p:cNvCxnSpPr/>
          <p:nvPr/>
        </p:nvCxnSpPr>
        <p:spPr>
          <a:xfrm>
            <a:off x="5109587" y="1022420"/>
            <a:ext cx="76200" cy="4876800"/>
          </a:xfrm>
          <a:prstGeom prst="line">
            <a:avLst/>
          </a:prstGeom>
          <a:ln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99E5952-5D29-7E53-84DC-5A5BD727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786"/>
            <a:ext cx="8229600" cy="782133"/>
          </a:xfrm>
        </p:spPr>
        <p:txBody>
          <a:bodyPr/>
          <a:lstStyle/>
          <a:p>
            <a:pPr algn="ctr" eaLnBrk="1" hangingPunct="1"/>
            <a:r>
              <a:rPr lang="en-US" sz="3600" dirty="0"/>
              <a:t>River Floods</a:t>
            </a:r>
          </a:p>
        </p:txBody>
      </p:sp>
    </p:spTree>
    <p:extLst>
      <p:ext uri="{BB962C8B-B14F-4D97-AF65-F5344CB8AC3E}">
        <p14:creationId xmlns:p14="http://schemas.microsoft.com/office/powerpoint/2010/main" xmlns="" val="397065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D29DF20-3855-7ACE-1306-DEF1A122E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587" y="1600200"/>
            <a:ext cx="2543175" cy="3276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dirty="0"/>
              <a:t>1854</a:t>
            </a:r>
          </a:p>
          <a:p>
            <a:pPr eaLnBrk="1" hangingPunct="1"/>
            <a:r>
              <a:rPr lang="en-US" sz="2200" dirty="0"/>
              <a:t>1881</a:t>
            </a:r>
          </a:p>
          <a:p>
            <a:pPr eaLnBrk="1" hangingPunct="1"/>
            <a:r>
              <a:rPr lang="en-US" sz="2200" dirty="0"/>
              <a:t>1901</a:t>
            </a:r>
          </a:p>
          <a:p>
            <a:pPr eaLnBrk="1" hangingPunct="1"/>
            <a:r>
              <a:rPr lang="en-US" sz="2200" dirty="0"/>
              <a:t>1904</a:t>
            </a:r>
          </a:p>
          <a:p>
            <a:pPr eaLnBrk="1" hangingPunct="1"/>
            <a:r>
              <a:rPr lang="en-US" sz="2200" dirty="0"/>
              <a:t>1908</a:t>
            </a:r>
          </a:p>
          <a:p>
            <a:pPr eaLnBrk="1" hangingPunct="1"/>
            <a:r>
              <a:rPr lang="en-US" sz="2200" dirty="0"/>
              <a:t>1913-14</a:t>
            </a:r>
          </a:p>
          <a:p>
            <a:pPr eaLnBrk="1" hangingPunct="1"/>
            <a:r>
              <a:rPr lang="en-US" sz="2200" b="1" dirty="0">
                <a:solidFill>
                  <a:srgbClr val="C00000"/>
                </a:solidFill>
              </a:rPr>
              <a:t>1930</a:t>
            </a:r>
          </a:p>
          <a:p>
            <a:pPr eaLnBrk="1" hangingPunct="1">
              <a:buFontTx/>
              <a:buNone/>
            </a:pPr>
            <a:endParaRPr lang="en-US" sz="2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FE742D43-5626-FB9D-3FDA-36E11DFFF79B}"/>
              </a:ext>
            </a:extLst>
          </p:cNvPr>
          <p:cNvSpPr txBox="1">
            <a:spLocks/>
          </p:cNvSpPr>
          <p:nvPr/>
        </p:nvSpPr>
        <p:spPr>
          <a:xfrm>
            <a:off x="2867025" y="1589087"/>
            <a:ext cx="2619375" cy="31353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200"/>
              <a:t>1936</a:t>
            </a:r>
          </a:p>
          <a:p>
            <a:pPr defTabSz="914400"/>
            <a:r>
              <a:rPr lang="en-US" sz="2200"/>
              <a:t>1941</a:t>
            </a:r>
          </a:p>
          <a:p>
            <a:pPr defTabSz="914400"/>
            <a:r>
              <a:rPr lang="en-US" sz="2200"/>
              <a:t>1953-54</a:t>
            </a:r>
          </a:p>
          <a:p>
            <a:pPr defTabSz="914400"/>
            <a:r>
              <a:rPr lang="en-US" sz="2200"/>
              <a:t>1963-64</a:t>
            </a:r>
          </a:p>
          <a:p>
            <a:pPr defTabSz="914400"/>
            <a:r>
              <a:rPr lang="en-US" sz="2200"/>
              <a:t>1988</a:t>
            </a:r>
          </a:p>
          <a:p>
            <a:pPr defTabSz="914400"/>
            <a:r>
              <a:rPr lang="en-US" sz="2200"/>
              <a:t>1999-2000</a:t>
            </a:r>
          </a:p>
          <a:p>
            <a:pPr defTabSz="914400"/>
            <a:r>
              <a:rPr lang="en-US" sz="2200"/>
              <a:t>2007</a:t>
            </a:r>
          </a:p>
          <a:p>
            <a:pPr defTabSz="914400"/>
            <a:r>
              <a:rPr lang="en-US" sz="2200"/>
              <a:t>2012</a:t>
            </a:r>
          </a:p>
          <a:p>
            <a:pPr defTabSz="914400"/>
            <a:r>
              <a:rPr lang="en-US" sz="2200"/>
              <a:t>2016</a:t>
            </a:r>
            <a:endParaRPr lang="en-US" sz="2200" dirty="0"/>
          </a:p>
        </p:txBody>
      </p:sp>
      <p:sp>
        <p:nvSpPr>
          <p:cNvPr id="4" name="Line Callout 1 6">
            <a:extLst>
              <a:ext uri="{FF2B5EF4-FFF2-40B4-BE49-F238E27FC236}">
                <a16:creationId xmlns:a16="http://schemas.microsoft.com/office/drawing/2014/main" xmlns="" id="{7D2EBC9B-F2C4-1B88-387D-A3C185FEFEC2}"/>
              </a:ext>
            </a:extLst>
          </p:cNvPr>
          <p:cNvSpPr/>
          <p:nvPr/>
        </p:nvSpPr>
        <p:spPr>
          <a:xfrm>
            <a:off x="1928446" y="5059362"/>
            <a:ext cx="6934200" cy="1524000"/>
          </a:xfrm>
          <a:prstGeom prst="borderCallout1">
            <a:avLst>
              <a:gd name="adj1" fmla="val 51764"/>
              <a:gd name="adj2" fmla="val -346"/>
              <a:gd name="adj3" fmla="val -37384"/>
              <a:gd name="adj4" fmla="val -1361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Annual precipitation deficits of 15 to 25 inches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Growing season precipitation averaged 51% of normal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Record high temperature of 114° F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Extreme heat in July with 100° F or higher on 15 days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5A69AAC4-8973-21AC-3C3B-008513FC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8382" y="1589086"/>
            <a:ext cx="2465116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78332A3-EA02-280F-E27D-9AC25667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5355"/>
            <a:ext cx="8229600" cy="848768"/>
          </a:xfrm>
        </p:spPr>
        <p:txBody>
          <a:bodyPr/>
          <a:lstStyle/>
          <a:p>
            <a:pPr algn="ctr" eaLnBrk="1" hangingPunct="1"/>
            <a:r>
              <a:rPr lang="en-US" sz="3600" dirty="0"/>
              <a:t>Drought Years in Kentucky</a:t>
            </a:r>
          </a:p>
        </p:txBody>
      </p:sp>
    </p:spTree>
    <p:extLst>
      <p:ext uri="{BB962C8B-B14F-4D97-AF65-F5344CB8AC3E}">
        <p14:creationId xmlns:p14="http://schemas.microsoft.com/office/powerpoint/2010/main" xmlns="" val="392021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666405-240E-C168-927A-42C8B669A5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26" y="118768"/>
            <a:ext cx="6047532" cy="3639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ABEA7F-1C62-6600-15B5-0793BE91A9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0022" y="3503313"/>
            <a:ext cx="5383652" cy="32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5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2A6A8-11CF-4DDB-A4D3-2CEC7757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risks &amp;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B1953-76A6-4795-9C0D-2B04E3FE8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266367"/>
            <a:ext cx="7772400" cy="1509712"/>
          </a:xfrm>
        </p:spPr>
        <p:txBody>
          <a:bodyPr>
            <a:normAutofit/>
          </a:bodyPr>
          <a:lstStyle/>
          <a:p>
            <a:r>
              <a:rPr lang="en-US" dirty="0"/>
              <a:t>Vulnerability</a:t>
            </a:r>
          </a:p>
          <a:p>
            <a:r>
              <a:rPr lang="en-US" dirty="0"/>
              <a:t>Human health and economic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90EC76-CDEE-4645-91F9-BEA72674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EDAA-371B-4B1E-96FF-8541DBA64EB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025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8269E6-DDE5-43FC-8242-BB83281EA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973" t="2208" r="34017" b="41587"/>
          <a:stretch/>
        </p:blipFill>
        <p:spPr>
          <a:xfrm>
            <a:off x="1185333" y="316089"/>
            <a:ext cx="6400800" cy="6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03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7D1578-FFBC-48E5-A31D-D559CA413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887" t="1892" r="33684" b="41752"/>
          <a:stretch/>
        </p:blipFill>
        <p:spPr>
          <a:xfrm>
            <a:off x="169333" y="1546578"/>
            <a:ext cx="5150486" cy="5034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C31B16-61DF-45B7-90E9-999D4303DEEE}"/>
              </a:ext>
            </a:extLst>
          </p:cNvPr>
          <p:cNvSpPr/>
          <p:nvPr/>
        </p:nvSpPr>
        <p:spPr>
          <a:xfrm>
            <a:off x="5429956" y="1546578"/>
            <a:ext cx="37140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Top 10 Counties in the US</a:t>
            </a:r>
            <a:r>
              <a:rPr lang="en-US" dirty="0"/>
              <a:t>: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Lawrence County, Kentucky (30)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Caddo County, Oklahoma (30)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Johnson County, Kentucky (28)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Perry County, Kentucky (28)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Magoffin County, Kentucky (28)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Logan County, Oklahoma (27)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Breathitt County, Kentucky (26)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Lafourche Parish, Louisiana (26)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Floyd County, Kentucky (26)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Owsley County, Kentucky (26)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Canadian County, Oklahoma (26)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Okmulgee County, Oklahoma (26)</a:t>
            </a:r>
          </a:p>
        </p:txBody>
      </p:sp>
    </p:spTree>
    <p:extLst>
      <p:ext uri="{BB962C8B-B14F-4D97-AF65-F5344CB8AC3E}">
        <p14:creationId xmlns:p14="http://schemas.microsoft.com/office/powerpoint/2010/main" xmlns="" val="232622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44000">
              <a:schemeClr val="accent3">
                <a:lumMod val="60000"/>
                <a:lumOff val="4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667B57-16B1-46E0-8685-B19E0EC2CE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56" y="1345474"/>
            <a:ext cx="7229618" cy="5422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2D9A9CF-274C-46E0-B9BA-0D535938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405355"/>
            <a:ext cx="8595360" cy="8487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Good news!  </a:t>
            </a:r>
            <a:br>
              <a:rPr lang="en-US" sz="3600" dirty="0"/>
            </a:br>
            <a:r>
              <a:rPr lang="en-US" sz="3100" dirty="0"/>
              <a:t>We’re now more prepared and safer than ever before.</a:t>
            </a:r>
          </a:p>
        </p:txBody>
      </p:sp>
    </p:spTree>
    <p:extLst>
      <p:ext uri="{BB962C8B-B14F-4D97-AF65-F5344CB8AC3E}">
        <p14:creationId xmlns:p14="http://schemas.microsoft.com/office/powerpoint/2010/main" xmlns="" val="106048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00F9EF06-CE04-4B21-9C81-89C33726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405355"/>
            <a:ext cx="8595360" cy="8487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/>
              <a:t>Bad news…</a:t>
            </a:r>
            <a:br>
              <a:rPr lang="en-US" sz="3600" dirty="0"/>
            </a:br>
            <a:r>
              <a:rPr lang="en-US" sz="3600" dirty="0"/>
              <a:t>we’re becoming less economically resilient.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CB3D2A-A39F-4D0E-BE8B-A030A031A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65" y="1473029"/>
            <a:ext cx="7628709" cy="53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391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DC6D5B-BD6C-4A57-9B3E-E66F9E94ADB0}"/>
              </a:ext>
            </a:extLst>
          </p:cNvPr>
          <p:cNvSpPr txBox="1"/>
          <p:nvPr/>
        </p:nvSpPr>
        <p:spPr>
          <a:xfrm>
            <a:off x="104502" y="1558998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Kentucky is vulnerable to a wide variety of natural disasters – tornadoes, hail, severe winds, extreme temperatures, floods, and droughts among others.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KY temperature has warmed about 1-2⁰ F since 1980, on par with the 1930s. 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KY is about 5 inches (10%) wetter now than in decades past.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evidence of increased extreme events (yet). Possibly fewer droughts but more floods in the future?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resilient than ever before, but much more can be done.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4588A0D-47B9-48D3-9625-3FAC68E8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405355"/>
            <a:ext cx="8595360" cy="8487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Key Takeaway Points…</a:t>
            </a:r>
          </a:p>
        </p:txBody>
      </p:sp>
    </p:spTree>
    <p:extLst>
      <p:ext uri="{BB962C8B-B14F-4D97-AF65-F5344CB8AC3E}">
        <p14:creationId xmlns:p14="http://schemas.microsoft.com/office/powerpoint/2010/main" xmlns="" val="397270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2A6A8-11CF-4DDB-A4D3-2CEC7757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506178" cy="752179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Weather vs Climate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B1953-76A6-4795-9C0D-2B04E3FE8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1285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NASA – “</a:t>
            </a:r>
            <a:r>
              <a:rPr lang="en-US" i="1" dirty="0"/>
              <a:t>The difference between weather and climate is a measure of time. Weather is what conditions of the atmosphere are over a short period of time, and climate is how the atmosphere "behaves" over relatively long periods of time.” </a:t>
            </a:r>
            <a:r>
              <a:rPr lang="en-US" sz="2100" dirty="0">
                <a:hlinkClick r:id="rId2"/>
              </a:rPr>
              <a:t>http://www.nasa.gov/mission_pages/noaa-n/climate/climate_weather.html</a:t>
            </a:r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2D250A0-DB86-4C75-971E-6776537A2C27}"/>
              </a:ext>
            </a:extLst>
          </p:cNvPr>
          <p:cNvSpPr txBox="1">
            <a:spLocks/>
          </p:cNvSpPr>
          <p:nvPr/>
        </p:nvSpPr>
        <p:spPr>
          <a:xfrm>
            <a:off x="457200" y="4124170"/>
            <a:ext cx="8229600" cy="212852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University Corporation for Atmospheric Research (UCAR) – “</a:t>
            </a:r>
            <a:r>
              <a:rPr lang="en-US" i="1" dirty="0"/>
              <a:t>Weather is the mix of events that happen each day in our atmosphere including temperature, rainfall and humidity. … Climate is the average weather pattern in a place over many years.” </a:t>
            </a:r>
            <a:r>
              <a:rPr lang="en-US" sz="2100" i="1" dirty="0">
                <a:hlinkClick r:id="rId3"/>
              </a:rPr>
              <a:t>http://www.eo.ucar.edu/basics/index.html</a:t>
            </a:r>
            <a:endParaRPr lang="en-US" sz="2100" i="1" dirty="0"/>
          </a:p>
        </p:txBody>
      </p:sp>
    </p:spTree>
    <p:extLst>
      <p:ext uri="{BB962C8B-B14F-4D97-AF65-F5344CB8AC3E}">
        <p14:creationId xmlns:p14="http://schemas.microsoft.com/office/powerpoint/2010/main" xmlns="" val="71295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18F9D-D347-4F6D-8986-66D7C10E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0472"/>
          </a:xfrm>
        </p:spPr>
        <p:txBody>
          <a:bodyPr>
            <a:normAutofit/>
          </a:bodyPr>
          <a:lstStyle/>
          <a:p>
            <a:r>
              <a:rPr lang="en-US" sz="4400" dirty="0"/>
              <a:t>Key Climate Drivers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315A89-64E5-4A2F-B149-5A22050B9B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7131"/>
          <a:stretch/>
        </p:blipFill>
        <p:spPr>
          <a:xfrm>
            <a:off x="101601" y="2091666"/>
            <a:ext cx="4705530" cy="462980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63BC93A4-D423-43D0-A2C7-DF80C18D1123}"/>
              </a:ext>
            </a:extLst>
          </p:cNvPr>
          <p:cNvSpPr/>
          <p:nvPr/>
        </p:nvSpPr>
        <p:spPr>
          <a:xfrm rot="2818856">
            <a:off x="2557614" y="4128580"/>
            <a:ext cx="677069" cy="55597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B7ED15D2-4835-46E0-8976-8B747B37716A}"/>
              </a:ext>
            </a:extLst>
          </p:cNvPr>
          <p:cNvSpPr/>
          <p:nvPr/>
        </p:nvSpPr>
        <p:spPr>
          <a:xfrm rot="21175676">
            <a:off x="1963643" y="4696599"/>
            <a:ext cx="837441" cy="555978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F88B59D6-FBEF-429A-9943-4297C1FD1D9F}"/>
              </a:ext>
            </a:extLst>
          </p:cNvPr>
          <p:cNvSpPr/>
          <p:nvPr/>
        </p:nvSpPr>
        <p:spPr>
          <a:xfrm rot="16200000">
            <a:off x="2898445" y="5203215"/>
            <a:ext cx="677069" cy="555978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482336-E121-4537-8A03-49CDD10D70C3}"/>
              </a:ext>
            </a:extLst>
          </p:cNvPr>
          <p:cNvSpPr txBox="1"/>
          <p:nvPr/>
        </p:nvSpPr>
        <p:spPr>
          <a:xfrm rot="19700437">
            <a:off x="1587479" y="3149846"/>
            <a:ext cx="1874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Continental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(cool, dry)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B7949F-1A31-4B44-A7CC-811C102878BD}"/>
              </a:ext>
            </a:extLst>
          </p:cNvPr>
          <p:cNvSpPr txBox="1"/>
          <p:nvPr/>
        </p:nvSpPr>
        <p:spPr>
          <a:xfrm rot="20847585">
            <a:off x="835050" y="4669577"/>
            <a:ext cx="1444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Storm Track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49627E-D2AC-4022-B4A5-371D4B6CDE65}"/>
              </a:ext>
            </a:extLst>
          </p:cNvPr>
          <p:cNvSpPr txBox="1"/>
          <p:nvPr/>
        </p:nvSpPr>
        <p:spPr>
          <a:xfrm>
            <a:off x="2124367" y="5767452"/>
            <a:ext cx="2225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Tropical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(warm, moist)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434242-3428-4ACA-8096-45CF83FAE5C6}"/>
              </a:ext>
            </a:extLst>
          </p:cNvPr>
          <p:cNvSpPr txBox="1"/>
          <p:nvPr/>
        </p:nvSpPr>
        <p:spPr>
          <a:xfrm>
            <a:off x="5139669" y="2091666"/>
            <a:ext cx="3759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Continental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Interior regions are often dry and prone to extremes of heat and cold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Tropical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Advection of moist tropical air moderates temperature extremes and contributes to abundant precipitation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Storm Track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Position and strength of the jet stream greatly influences day-to-day weather </a:t>
            </a:r>
          </a:p>
        </p:txBody>
      </p:sp>
    </p:spTree>
    <p:extLst>
      <p:ext uri="{BB962C8B-B14F-4D97-AF65-F5344CB8AC3E}">
        <p14:creationId xmlns:p14="http://schemas.microsoft.com/office/powerpoint/2010/main" xmlns="" val="212207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D4A2B0-CEF5-4C3B-BAF8-33D2B182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73005"/>
          </a:xfrm>
        </p:spPr>
        <p:txBody>
          <a:bodyPr>
            <a:normAutofit/>
          </a:bodyPr>
          <a:lstStyle/>
          <a:p>
            <a:r>
              <a:rPr lang="en-US" sz="4400" dirty="0"/>
              <a:t>Polar Jet 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F54F09-9F82-48C3-9ADD-543FFAFD9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5996"/>
          <a:stretch/>
        </p:blipFill>
        <p:spPr>
          <a:xfrm>
            <a:off x="102108" y="2094210"/>
            <a:ext cx="5423481" cy="46272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4F7915E2-637E-42EA-BC5E-DEF5AE666574}"/>
              </a:ext>
            </a:extLst>
          </p:cNvPr>
          <p:cNvSpPr/>
          <p:nvPr/>
        </p:nvSpPr>
        <p:spPr>
          <a:xfrm>
            <a:off x="2011681" y="3284435"/>
            <a:ext cx="2435416" cy="1235313"/>
          </a:xfrm>
          <a:prstGeom prst="ellipse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Cool, Dry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DC4FFE3-4E5D-43D9-ABD7-7A4E224AA4DC}"/>
              </a:ext>
            </a:extLst>
          </p:cNvPr>
          <p:cNvSpPr/>
          <p:nvPr/>
        </p:nvSpPr>
        <p:spPr>
          <a:xfrm>
            <a:off x="2213346" y="5092316"/>
            <a:ext cx="2233749" cy="1235313"/>
          </a:xfrm>
          <a:prstGeom prst="ellipse">
            <a:avLst/>
          </a:prstGeom>
          <a:solidFill>
            <a:schemeClr val="accent6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Warm, Moist</a:t>
            </a:r>
          </a:p>
        </p:txBody>
      </p:sp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xmlns="" id="{21567A7A-28C4-4F1D-BBE9-02240E0D3D1F}"/>
              </a:ext>
            </a:extLst>
          </p:cNvPr>
          <p:cNvSpPr/>
          <p:nvPr/>
        </p:nvSpPr>
        <p:spPr>
          <a:xfrm rot="1339162">
            <a:off x="987738" y="4192305"/>
            <a:ext cx="1331454" cy="431074"/>
          </a:xfrm>
          <a:prstGeom prst="notchedRightArrow">
            <a:avLst>
              <a:gd name="adj1" fmla="val 417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Notched Right 33">
            <a:extLst>
              <a:ext uri="{FF2B5EF4-FFF2-40B4-BE49-F238E27FC236}">
                <a16:creationId xmlns:a16="http://schemas.microsoft.com/office/drawing/2014/main" xmlns="" id="{04B7F135-6288-4919-899D-4243D14E4703}"/>
              </a:ext>
            </a:extLst>
          </p:cNvPr>
          <p:cNvSpPr/>
          <p:nvPr/>
        </p:nvSpPr>
        <p:spPr>
          <a:xfrm>
            <a:off x="2680893" y="4551333"/>
            <a:ext cx="818126" cy="431074"/>
          </a:xfrm>
          <a:prstGeom prst="notchedRightArrow">
            <a:avLst>
              <a:gd name="adj1" fmla="val 417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Notched Right 34">
            <a:extLst>
              <a:ext uri="{FF2B5EF4-FFF2-40B4-BE49-F238E27FC236}">
                <a16:creationId xmlns:a16="http://schemas.microsoft.com/office/drawing/2014/main" xmlns="" id="{5A4DBA29-0855-4481-A911-895687D3E659}"/>
              </a:ext>
            </a:extLst>
          </p:cNvPr>
          <p:cNvSpPr/>
          <p:nvPr/>
        </p:nvSpPr>
        <p:spPr>
          <a:xfrm rot="19840981">
            <a:off x="3849013" y="4184696"/>
            <a:ext cx="1331454" cy="431074"/>
          </a:xfrm>
          <a:prstGeom prst="notchedRightArrow">
            <a:avLst>
              <a:gd name="adj1" fmla="val 417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ACF8AA5-9A18-4488-AE8B-DA3972AFFDDA}"/>
              </a:ext>
            </a:extLst>
          </p:cNvPr>
          <p:cNvSpPr txBox="1"/>
          <p:nvPr/>
        </p:nvSpPr>
        <p:spPr>
          <a:xfrm>
            <a:off x="5669280" y="2094210"/>
            <a:ext cx="3406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Polar Jet Stream 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– strengthens and moves southward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Summer – weakens and moves northward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Position fluctuates but can persist or recur in a favored area due to teleconnections, particularly during winter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33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2A6A8-11CF-4DDB-A4D3-2CEC7757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climate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B1953-76A6-4795-9C0D-2B04E3FE8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trends</a:t>
            </a:r>
          </a:p>
          <a:p>
            <a:r>
              <a:rPr lang="en-US" dirty="0"/>
              <a:t>Temperature </a:t>
            </a:r>
          </a:p>
          <a:p>
            <a:r>
              <a:rPr lang="en-US" dirty="0"/>
              <a:t>Moisture</a:t>
            </a:r>
          </a:p>
        </p:txBody>
      </p:sp>
    </p:spTree>
    <p:extLst>
      <p:ext uri="{BB962C8B-B14F-4D97-AF65-F5344CB8AC3E}">
        <p14:creationId xmlns:p14="http://schemas.microsoft.com/office/powerpoint/2010/main" xmlns="" val="281501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E383F0-B351-421A-A926-A73DFC351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0000"/>
          <a:stretch/>
        </p:blipFill>
        <p:spPr>
          <a:xfrm>
            <a:off x="4545874" y="2644512"/>
            <a:ext cx="4572000" cy="3207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99EAC528-5C82-4288-90A5-6B9CE08C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6461"/>
            <a:ext cx="90051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1991-2020 Climate </a:t>
            </a:r>
            <a:r>
              <a:rPr lang="en-US" sz="3200" dirty="0" err="1"/>
              <a:t>Normals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Highlight Decadal Change</a:t>
            </a:r>
            <a:br>
              <a:rPr lang="en-US" sz="3200" dirty="0"/>
            </a:br>
            <a:r>
              <a:rPr lang="en-US" sz="3200" dirty="0"/>
              <a:t>--- </a:t>
            </a:r>
            <a:r>
              <a:rPr lang="en-US" sz="2800" i="1" dirty="0"/>
              <a:t>Annual ---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4E5C59-4A58-4C25-9B44-198D8A2671C2}"/>
              </a:ext>
            </a:extLst>
          </p:cNvPr>
          <p:cNvSpPr/>
          <p:nvPr/>
        </p:nvSpPr>
        <p:spPr>
          <a:xfrm>
            <a:off x="2512616" y="6354375"/>
            <a:ext cx="3979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https://www.ncei.noaa.gov/products/us-climate-normals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A57599-2241-4562-858C-3416575A3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286"/>
          <a:stretch/>
        </p:blipFill>
        <p:spPr>
          <a:xfrm>
            <a:off x="0" y="2645043"/>
            <a:ext cx="4545874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57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9EAC528-5C82-4288-90A5-6B9CE08C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6461"/>
            <a:ext cx="90051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1991-2020 Climate </a:t>
            </a:r>
            <a:r>
              <a:rPr lang="en-US" sz="3200" dirty="0" err="1"/>
              <a:t>Normals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Highlight Decadal Change</a:t>
            </a:r>
            <a:br>
              <a:rPr lang="en-US" sz="3200" dirty="0"/>
            </a:br>
            <a:r>
              <a:rPr lang="en-US" sz="3200" dirty="0"/>
              <a:t>--- </a:t>
            </a:r>
            <a:r>
              <a:rPr lang="en-US" sz="2800" i="1" dirty="0"/>
              <a:t>January ---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4E5C59-4A58-4C25-9B44-198D8A2671C2}"/>
              </a:ext>
            </a:extLst>
          </p:cNvPr>
          <p:cNvSpPr/>
          <p:nvPr/>
        </p:nvSpPr>
        <p:spPr>
          <a:xfrm>
            <a:off x="2512616" y="6354375"/>
            <a:ext cx="3979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https://www.ncei.noaa.gov/products/us-climate-normals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BAB10F3C-82E6-4C1F-8A45-66D6C1246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9857"/>
          <a:stretch/>
        </p:blipFill>
        <p:spPr>
          <a:xfrm>
            <a:off x="0" y="2626537"/>
            <a:ext cx="4585063" cy="3224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06A738-A97A-4CB2-9733-072611B42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9857"/>
          <a:stretch/>
        </p:blipFill>
        <p:spPr>
          <a:xfrm>
            <a:off x="4585063" y="2626646"/>
            <a:ext cx="4585062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47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9EAC528-5C82-4288-90A5-6B9CE08C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6461"/>
            <a:ext cx="90051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The 1991-2020 Climate </a:t>
            </a:r>
            <a:r>
              <a:rPr lang="en-US" sz="3200" dirty="0" err="1"/>
              <a:t>Normals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Highlight Decadal Change</a:t>
            </a:r>
            <a:br>
              <a:rPr lang="en-US" sz="3200" dirty="0"/>
            </a:br>
            <a:r>
              <a:rPr lang="en-US" sz="3200" dirty="0"/>
              <a:t>--- </a:t>
            </a:r>
            <a:r>
              <a:rPr lang="en-US" sz="2800" i="1" dirty="0"/>
              <a:t>July ---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4E5C59-4A58-4C25-9B44-198D8A2671C2}"/>
              </a:ext>
            </a:extLst>
          </p:cNvPr>
          <p:cNvSpPr/>
          <p:nvPr/>
        </p:nvSpPr>
        <p:spPr>
          <a:xfrm>
            <a:off x="2512616" y="6354375"/>
            <a:ext cx="3979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https://www.ncei.noaa.gov/products/us-climate-normals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883871-96E5-4820-BCD9-BE5EA9893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0000"/>
          <a:stretch/>
        </p:blipFill>
        <p:spPr>
          <a:xfrm>
            <a:off x="4572000" y="2644512"/>
            <a:ext cx="4572000" cy="3207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C06C4-0D34-4DE9-981A-B2DDD8F84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/>
          <a:stretch/>
        </p:blipFill>
        <p:spPr>
          <a:xfrm>
            <a:off x="-4134" y="2645043"/>
            <a:ext cx="4572000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581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Myfavor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yfavorite" id="{D4819863-26A4-4D35-B6B1-F29036792206}" vid="{AB76F1CF-99FD-4DBA-9A82-BAA9631573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3718</TotalTime>
  <Words>905</Words>
  <Application>Microsoft Office PowerPoint</Application>
  <PresentationFormat>On-screen Show (4:3)</PresentationFormat>
  <Paragraphs>178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2_Myfavorite</vt:lpstr>
      <vt:lpstr>Kentucky Climate: Past, Present, and Trends</vt:lpstr>
      <vt:lpstr>Weather &amp; Climate</vt:lpstr>
      <vt:lpstr> Weather vs Climate </vt:lpstr>
      <vt:lpstr>Key Climate Drivers</vt:lpstr>
      <vt:lpstr>Polar Jet Stream</vt:lpstr>
      <vt:lpstr>General climate trends</vt:lpstr>
      <vt:lpstr>The 1991-2020 Climate Normals  Highlight Decadal Change --- Annual ---</vt:lpstr>
      <vt:lpstr>The 1991-2020 Climate Normals  Highlight Decadal Change --- January ---</vt:lpstr>
      <vt:lpstr>The 1991-2020 Climate Normals  Highlight Decadal Change --- July ---</vt:lpstr>
      <vt:lpstr>Kentucky Statewide Average Temperature 1895-2022</vt:lpstr>
      <vt:lpstr>Kentucky Statewide Average Temperature 1895-2022</vt:lpstr>
      <vt:lpstr>Slide 12</vt:lpstr>
      <vt:lpstr>Slide 13</vt:lpstr>
      <vt:lpstr>Kentucky Statewide Average Precipitation 1895-2022</vt:lpstr>
      <vt:lpstr>Kentucky Statewide Average Precipitation 1895-2022</vt:lpstr>
      <vt:lpstr>Slide 16</vt:lpstr>
      <vt:lpstr>Slide 17</vt:lpstr>
      <vt:lpstr>Extreme events</vt:lpstr>
      <vt:lpstr>Tornado Outbreak of 1974</vt:lpstr>
      <vt:lpstr>Flash Floods</vt:lpstr>
      <vt:lpstr>River Floods</vt:lpstr>
      <vt:lpstr>Drought Years in Kentucky</vt:lpstr>
      <vt:lpstr>Slide 23</vt:lpstr>
      <vt:lpstr>General risks &amp; vulnerability</vt:lpstr>
      <vt:lpstr>Slide 25</vt:lpstr>
      <vt:lpstr>Slide 26</vt:lpstr>
      <vt:lpstr>Good news!   We’re now more prepared and safer than ever before.</vt:lpstr>
      <vt:lpstr>Bad news… we’re becoming less economically resilient.</vt:lpstr>
      <vt:lpstr>Key Takeaway Points…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Kentucky’s climate</dc:title>
  <dc:creator>Brotzge, Jerry</dc:creator>
  <cp:lastModifiedBy>Owner</cp:lastModifiedBy>
  <cp:revision>107</cp:revision>
  <dcterms:created xsi:type="dcterms:W3CDTF">2022-11-08T19:38:29Z</dcterms:created>
  <dcterms:modified xsi:type="dcterms:W3CDTF">2023-03-02T14:41:18Z</dcterms:modified>
</cp:coreProperties>
</file>