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commentAuthors.xml" ContentType="application/vnd.openxmlformats-officedocument.presentationml.commentAuthors+xml"/>
  <Default Extension="gif" ContentType="image/gif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6"/>
  </p:notesMasterIdLst>
  <p:handoutMasterIdLst>
    <p:handoutMasterId r:id="rId27"/>
  </p:handoutMasterIdLst>
  <p:sldIdLst>
    <p:sldId id="257" r:id="rId2"/>
    <p:sldId id="259" r:id="rId3"/>
    <p:sldId id="321" r:id="rId4"/>
    <p:sldId id="319" r:id="rId5"/>
    <p:sldId id="260" r:id="rId6"/>
    <p:sldId id="261" r:id="rId7"/>
    <p:sldId id="262" r:id="rId8"/>
    <p:sldId id="263" r:id="rId9"/>
    <p:sldId id="267" r:id="rId10"/>
    <p:sldId id="265" r:id="rId11"/>
    <p:sldId id="266" r:id="rId12"/>
    <p:sldId id="322" r:id="rId13"/>
    <p:sldId id="326" r:id="rId14"/>
    <p:sldId id="324" r:id="rId15"/>
    <p:sldId id="258" r:id="rId16"/>
    <p:sldId id="325" r:id="rId17"/>
    <p:sldId id="320" r:id="rId18"/>
    <p:sldId id="318" r:id="rId19"/>
    <p:sldId id="317" r:id="rId20"/>
    <p:sldId id="312" r:id="rId21"/>
    <p:sldId id="313" r:id="rId22"/>
    <p:sldId id="314" r:id="rId23"/>
    <p:sldId id="315" r:id="rId24"/>
    <p:sldId id="323" r:id="rId2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eberg, William" initials="HW" lastIdx="1" clrIdx="0">
    <p:extLst>
      <p:ext uri="{19B8F6BF-5375-455C-9EA6-DF929625EA0E}">
        <p15:presenceInfo xmlns:p15="http://schemas.microsoft.com/office/powerpoint/2012/main" xmlns="" userId="S::wha248@uky.edu::785c1eeb-e1e2-476a-9764-e1511c06bcb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33A0"/>
    <a:srgbClr val="F87C7C"/>
    <a:srgbClr val="800080"/>
    <a:srgbClr val="FF8001"/>
    <a:srgbClr val="0A00FF"/>
    <a:srgbClr val="004FAD"/>
    <a:srgbClr val="02339F"/>
    <a:srgbClr val="0070FF"/>
    <a:srgbClr val="70A49E"/>
    <a:srgbClr val="BFD2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3BE1B0-C56E-4F93-8432-12B693C4D8B9}" v="5" dt="2023-02-24T18:42:27.4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5760"/>
    <p:restoredTop sz="96327"/>
  </p:normalViewPr>
  <p:slideViewPr>
    <p:cSldViewPr snapToGrid="0" snapToObjects="1">
      <p:cViewPr>
        <p:scale>
          <a:sx n="201" d="100"/>
          <a:sy n="201" d="100"/>
        </p:scale>
        <p:origin x="880" y="1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3" d="100"/>
        <a:sy n="113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744" y="192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eberg, William" userId="S::wha248@uky.edu::785c1eeb-e1e2-476a-9764-e1511c06bcb3" providerId="AD" clId="Web-{033BE1B0-C56E-4F93-8432-12B693C4D8B9}"/>
    <pc:docChg chg="modSld">
      <pc:chgData name="Haneberg, William" userId="S::wha248@uky.edu::785c1eeb-e1e2-476a-9764-e1511c06bcb3" providerId="AD" clId="Web-{033BE1B0-C56E-4F93-8432-12B693C4D8B9}" dt="2023-02-24T18:42:27.408" v="4" actId="20577"/>
      <pc:docMkLst>
        <pc:docMk/>
      </pc:docMkLst>
      <pc:sldChg chg="modSp">
        <pc:chgData name="Haneberg, William" userId="S::wha248@uky.edu::785c1eeb-e1e2-476a-9764-e1511c06bcb3" providerId="AD" clId="Web-{033BE1B0-C56E-4F93-8432-12B693C4D8B9}" dt="2023-02-24T18:42:27.408" v="4" actId="20577"/>
        <pc:sldMkLst>
          <pc:docMk/>
          <pc:sldMk cId="1096589081" sldId="257"/>
        </pc:sldMkLst>
        <pc:spChg chg="mod">
          <ac:chgData name="Haneberg, William" userId="S::wha248@uky.edu::785c1eeb-e1e2-476a-9764-e1511c06bcb3" providerId="AD" clId="Web-{033BE1B0-C56E-4F93-8432-12B693C4D8B9}" dt="2023-02-24T18:42:27.408" v="4" actId="20577"/>
          <ac:spMkLst>
            <pc:docMk/>
            <pc:sldMk cId="1096589081" sldId="257"/>
            <ac:spMk id="2" creationId="{4BEFC71C-2D17-BB47-A455-EF86FB2E469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249E62F-1217-C044-9F05-6BE72EC39C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7831814-07C5-A746-A66C-01C4E61E6D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2CF0F-F8A0-8C4E-96EE-603030C0201A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733A337-1F6E-A841-8342-8D11F3D5595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E3258BA-AB34-F448-89BB-9B2CF77B7D4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C84DBB-7315-9B4B-B96B-C2A79AB908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945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0691F-2047-224E-9B12-BB0092D0755F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0D136-D197-974E-A168-03C343E07B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6871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anchor="ctr"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94805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740413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53342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607212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369192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727842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82602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71513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487716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9832" y="4701547"/>
            <a:ext cx="9153832" cy="457200"/>
          </a:xfrm>
          <a:prstGeom prst="rect">
            <a:avLst/>
          </a:prstGeom>
          <a:solidFill>
            <a:srgbClr val="0233A0"/>
          </a:solidFill>
          <a:ln w="12700">
            <a:solidFill>
              <a:srgbClr val="0233A0"/>
            </a:solidFill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8675"/>
            <a:ext cx="7886700" cy="368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830688"/>
            <a:ext cx="7886700" cy="3718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201445" y="4720597"/>
            <a:ext cx="1907747" cy="41332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4C78575-1910-234B-9BA2-8CF96EC29224}"/>
              </a:ext>
            </a:extLst>
          </p:cNvPr>
          <p:cNvGrpSpPr/>
          <p:nvPr userDrawn="1"/>
        </p:nvGrpSpPr>
        <p:grpSpPr>
          <a:xfrm>
            <a:off x="0" y="4709111"/>
            <a:ext cx="609653" cy="438380"/>
            <a:chOff x="6350" y="4711470"/>
            <a:chExt cx="609653" cy="43838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D451AF11-5642-3B4D-91CC-D38EBE78A6E6}"/>
                </a:ext>
              </a:extLst>
            </p:cNvPr>
            <p:cNvSpPr/>
            <p:nvPr userDrawn="1"/>
          </p:nvSpPr>
          <p:spPr>
            <a:xfrm>
              <a:off x="6350" y="4711470"/>
              <a:ext cx="146304" cy="14630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softEdge rad="0"/>
            </a:effectLst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E04DFFC1-4AB5-D841-8497-A07BD82853CE}"/>
                </a:ext>
              </a:extLst>
            </p:cNvPr>
            <p:cNvSpPr/>
            <p:nvPr userDrawn="1"/>
          </p:nvSpPr>
          <p:spPr>
            <a:xfrm>
              <a:off x="161798" y="4858053"/>
              <a:ext cx="146304" cy="14630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softEdge rad="0"/>
            </a:effectLst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CE941AFC-3D7C-D441-B4B6-198C54D9A959}"/>
                </a:ext>
              </a:extLst>
            </p:cNvPr>
            <p:cNvSpPr/>
            <p:nvPr userDrawn="1"/>
          </p:nvSpPr>
          <p:spPr>
            <a:xfrm>
              <a:off x="314251" y="4711470"/>
              <a:ext cx="146304" cy="14630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softEdge rad="0"/>
            </a:effectLst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E5B0E9B1-BEE6-2F4E-B64F-9B55524AE009}"/>
                </a:ext>
              </a:extLst>
            </p:cNvPr>
            <p:cNvSpPr/>
            <p:nvPr userDrawn="1"/>
          </p:nvSpPr>
          <p:spPr>
            <a:xfrm>
              <a:off x="469699" y="4858053"/>
              <a:ext cx="146304" cy="146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0"/>
            </a:effectLst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E3F612BD-98DF-5F4B-BF49-616BEED87767}"/>
                </a:ext>
              </a:extLst>
            </p:cNvPr>
            <p:cNvSpPr/>
            <p:nvPr userDrawn="1"/>
          </p:nvSpPr>
          <p:spPr>
            <a:xfrm>
              <a:off x="6350" y="5003546"/>
              <a:ext cx="146304" cy="14630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softEdge rad="0"/>
            </a:effectLst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0A95FAF1-6868-4249-8757-A9B6F7EEFEA6}"/>
                </a:ext>
              </a:extLst>
            </p:cNvPr>
            <p:cNvSpPr/>
            <p:nvPr userDrawn="1"/>
          </p:nvSpPr>
          <p:spPr>
            <a:xfrm>
              <a:off x="314251" y="5003546"/>
              <a:ext cx="146304" cy="14630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softEdge rad="0"/>
            </a:effectLst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87032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bg2">
              <a:lumMod val="50000"/>
            </a:schemeClr>
          </a:solidFill>
          <a:latin typeface="Arial" charset="0"/>
          <a:ea typeface="Arial" charset="0"/>
          <a:cs typeface="Arial" charset="0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/>
        <a:buChar char="•"/>
        <a:defRPr sz="2100" kern="1200">
          <a:solidFill>
            <a:srgbClr val="0233A0"/>
          </a:solidFill>
          <a:latin typeface="Arial" charset="0"/>
          <a:ea typeface="Arial" charset="0"/>
          <a:cs typeface="Arial" charset="0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rgbClr val="0233A0"/>
          </a:solidFill>
          <a:latin typeface="Arial" charset="0"/>
          <a:ea typeface="Arial" charset="0"/>
          <a:cs typeface="Arial" charset="0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rgbClr val="0233A0"/>
          </a:solidFill>
          <a:latin typeface="Arial" charset="0"/>
          <a:ea typeface="Arial" charset="0"/>
          <a:cs typeface="Arial" charset="0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1" kern="1200">
          <a:solidFill>
            <a:srgbClr val="0233A0"/>
          </a:solidFill>
          <a:latin typeface="Arial" charset="0"/>
          <a:ea typeface="Arial" charset="0"/>
          <a:cs typeface="Arial" charset="0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1" kern="1200">
          <a:solidFill>
            <a:srgbClr val="0233A0"/>
          </a:solidFill>
          <a:latin typeface="Arial" charset="0"/>
          <a:ea typeface="Arial" charset="0"/>
          <a:cs typeface="Arial" charset="0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1A6AD670-D282-7643-280C-42A73DE6592F}"/>
              </a:ext>
            </a:extLst>
          </p:cNvPr>
          <p:cNvPicPr>
            <a:picLocks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1" y="945"/>
            <a:ext cx="9144001" cy="46937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EFC71C-2D17-BB47-A455-EF86FB2E4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283" y="781050"/>
            <a:ext cx="8303432" cy="1790700"/>
          </a:xfrm>
          <a:solidFill>
            <a:schemeClr val="bg1">
              <a:tint val="95000"/>
              <a:satMod val="170000"/>
              <a:alpha val="37311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98957"/>
          </a:effectLst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0233A0"/>
                </a:solidFill>
                <a:latin typeface="Arial"/>
                <a:cs typeface="Arial"/>
              </a:rPr>
              <a:t>The HOW and WHO of Climate </a:t>
            </a:r>
            <a:r>
              <a:rPr lang="en-US" sz="4400">
                <a:solidFill>
                  <a:srgbClr val="0233A0"/>
                </a:solidFill>
                <a:latin typeface="Arial"/>
                <a:cs typeface="Arial"/>
              </a:rPr>
              <a:t>Change Impacts in Kentucky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4A9A77F-90B4-6F44-9DB5-E5AB0803C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999" y="3053658"/>
            <a:ext cx="6858000" cy="1241822"/>
          </a:xfrm>
          <a:solidFill>
            <a:schemeClr val="bg1">
              <a:tint val="95000"/>
              <a:satMod val="170000"/>
              <a:alpha val="30924"/>
            </a:schemeClr>
          </a:solidFill>
          <a:effectLst>
            <a:softEdge rad="201386"/>
          </a:effectLst>
        </p:spPr>
        <p:txBody>
          <a:bodyPr/>
          <a:lstStyle/>
          <a:p>
            <a:r>
              <a:rPr lang="en-US" b="1" dirty="0"/>
              <a:t>William C. Haneberg, Ph.D., P.G.</a:t>
            </a:r>
          </a:p>
          <a:p>
            <a:r>
              <a:rPr lang="en-US" dirty="0"/>
              <a:t>State Geologist and Director, Kentucky Geological Survey</a:t>
            </a:r>
          </a:p>
          <a:p>
            <a:r>
              <a:rPr lang="en-US" dirty="0"/>
              <a:t>Research Professor, Earth and Environmental Sciences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9499EEB-A017-FC16-2797-C7ED1D10D672}"/>
              </a:ext>
            </a:extLst>
          </p:cNvPr>
          <p:cNvGrpSpPr/>
          <p:nvPr/>
        </p:nvGrpSpPr>
        <p:grpSpPr>
          <a:xfrm>
            <a:off x="8451105" y="4366482"/>
            <a:ext cx="670243" cy="307777"/>
            <a:chOff x="8337510" y="4366482"/>
            <a:chExt cx="670243" cy="30777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ADCDAE66-00B3-893D-8CDF-2D1921BD4B16}"/>
                </a:ext>
              </a:extLst>
            </p:cNvPr>
            <p:cNvSpPr txBox="1"/>
            <p:nvPr/>
          </p:nvSpPr>
          <p:spPr>
            <a:xfrm>
              <a:off x="8337510" y="4366482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233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2021</a:t>
              </a:r>
            </a:p>
          </p:txBody>
        </p:sp>
        <p:sp>
          <p:nvSpPr>
            <p:cNvPr id="8" name="Right Arrow 7">
              <a:extLst>
                <a:ext uri="{FF2B5EF4-FFF2-40B4-BE49-F238E27FC236}">
                  <a16:creationId xmlns:a16="http://schemas.microsoft.com/office/drawing/2014/main" xmlns="" id="{6CAE6FE3-2085-22A2-4148-F0FB0345BFA7}"/>
                </a:ext>
              </a:extLst>
            </p:cNvPr>
            <p:cNvSpPr/>
            <p:nvPr/>
          </p:nvSpPr>
          <p:spPr>
            <a:xfrm>
              <a:off x="8831689" y="4433226"/>
              <a:ext cx="176064" cy="174289"/>
            </a:xfrm>
            <a:prstGeom prst="rightArrow">
              <a:avLst/>
            </a:prstGeom>
            <a:solidFill>
              <a:srgbClr val="0233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C74D892-807D-0BAE-A66B-67FB0E6820C5}"/>
              </a:ext>
            </a:extLst>
          </p:cNvPr>
          <p:cNvGrpSpPr/>
          <p:nvPr/>
        </p:nvGrpSpPr>
        <p:grpSpPr>
          <a:xfrm>
            <a:off x="25552" y="4366482"/>
            <a:ext cx="670243" cy="307777"/>
            <a:chOff x="190264" y="4366482"/>
            <a:chExt cx="670243" cy="30777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1FDCA85-2595-EFA1-CFE8-F3CE729C914F}"/>
                </a:ext>
              </a:extLst>
            </p:cNvPr>
            <p:cNvSpPr txBox="1"/>
            <p:nvPr/>
          </p:nvSpPr>
          <p:spPr>
            <a:xfrm>
              <a:off x="278296" y="4366482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233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1895</a:t>
              </a:r>
            </a:p>
          </p:txBody>
        </p:sp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xmlns="" id="{E80D3A3F-3EE8-B4C2-089A-E58B55D394E4}"/>
                </a:ext>
              </a:extLst>
            </p:cNvPr>
            <p:cNvSpPr/>
            <p:nvPr/>
          </p:nvSpPr>
          <p:spPr>
            <a:xfrm rot="10800000">
              <a:off x="190264" y="4433226"/>
              <a:ext cx="176064" cy="174289"/>
            </a:xfrm>
            <a:prstGeom prst="rightArrow">
              <a:avLst/>
            </a:prstGeom>
            <a:solidFill>
              <a:srgbClr val="0233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1096589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10823E-0CA9-9147-97BB-7DCC3FE75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Extreme precipitation compared to 1980 – 2010 average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xmlns="" id="{89ADB8A5-00F0-6546-B12B-63B587AA8D1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74" y="1470376"/>
            <a:ext cx="3017520" cy="1945027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xmlns="" id="{6750B543-A6BB-9A4B-9E64-F543E429770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53344" y="1478276"/>
            <a:ext cx="3017520" cy="1945027"/>
          </a:xfrm>
          <a:prstGeom prst="rect">
            <a:avLst/>
          </a:prstGeom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xmlns="" id="{70621A92-19A2-CD45-9265-29627B56527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24913" y="1478275"/>
            <a:ext cx="3017520" cy="1945027"/>
          </a:xfrm>
          <a:prstGeom prst="rect">
            <a:avLst/>
          </a:prstGeom>
        </p:spPr>
      </p:pic>
      <p:pic>
        <p:nvPicPr>
          <p:cNvPr id="10" name="Picture 9" descr="Chart&#10;&#10;Description automatically generated with low confidence">
            <a:extLst>
              <a:ext uri="{FF2B5EF4-FFF2-40B4-BE49-F238E27FC236}">
                <a16:creationId xmlns:a16="http://schemas.microsoft.com/office/drawing/2014/main" xmlns="" id="{6AF0BD35-930C-0448-A227-7DD7C59E3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3344" y="3487001"/>
            <a:ext cx="2743200" cy="7822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BC34F65-164E-9A46-945C-7E862097254D}"/>
              </a:ext>
            </a:extLst>
          </p:cNvPr>
          <p:cNvSpPr txBox="1"/>
          <p:nvPr/>
        </p:nvSpPr>
        <p:spPr>
          <a:xfrm>
            <a:off x="1690965" y="4432833"/>
            <a:ext cx="57422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First Street Foundation using NASA Earth Exchange Global Daily Downscaled Projections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7D2843B-A060-4E41-855A-0F1B3E738CB8}"/>
              </a:ext>
            </a:extLst>
          </p:cNvPr>
          <p:cNvSpPr txBox="1"/>
          <p:nvPr/>
        </p:nvSpPr>
        <p:spPr>
          <a:xfrm>
            <a:off x="1040323" y="1131201"/>
            <a:ext cx="1085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2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year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E0BCDEA-AB4B-4245-97CB-5DF7DBFFC709}"/>
              </a:ext>
            </a:extLst>
          </p:cNvPr>
          <p:cNvSpPr txBox="1"/>
          <p:nvPr/>
        </p:nvSpPr>
        <p:spPr>
          <a:xfrm>
            <a:off x="4009185" y="1131201"/>
            <a:ext cx="11256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2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+15 years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E5328A8-037A-7043-8AE8-BC9CA0651136}"/>
              </a:ext>
            </a:extLst>
          </p:cNvPr>
          <p:cNvSpPr txBox="1"/>
          <p:nvPr/>
        </p:nvSpPr>
        <p:spPr>
          <a:xfrm>
            <a:off x="6970858" y="1131201"/>
            <a:ext cx="11256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2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+30 years</a:t>
            </a:r>
          </a:p>
        </p:txBody>
      </p:sp>
    </p:spTree>
    <p:extLst>
      <p:ext uri="{BB962C8B-B14F-4D97-AF65-F5344CB8AC3E}">
        <p14:creationId xmlns:p14="http://schemas.microsoft.com/office/powerpoint/2010/main" xmlns="" val="618753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05918A-8C91-2D4D-B83F-529B709BF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Peak annual flood risk will increase as climate changes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xmlns="" id="{FF7431B0-2FAB-6B45-8F3C-A417D34D7E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42813469"/>
              </p:ext>
            </p:extLst>
          </p:nvPr>
        </p:nvGraphicFramePr>
        <p:xfrm>
          <a:off x="323386" y="1126702"/>
          <a:ext cx="8497227" cy="32851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8799">
                  <a:extLst>
                    <a:ext uri="{9D8B030D-6E8A-4147-A177-3AD203B41FA5}">
                      <a16:colId xmlns:a16="http://schemas.microsoft.com/office/drawing/2014/main" xmlns="" val="903223763"/>
                    </a:ext>
                  </a:extLst>
                </a:gridCol>
                <a:gridCol w="1469607">
                  <a:extLst>
                    <a:ext uri="{9D8B030D-6E8A-4147-A177-3AD203B41FA5}">
                      <a16:colId xmlns:a16="http://schemas.microsoft.com/office/drawing/2014/main" xmlns="" val="4018046981"/>
                    </a:ext>
                  </a:extLst>
                </a:gridCol>
                <a:gridCol w="1469607">
                  <a:extLst>
                    <a:ext uri="{9D8B030D-6E8A-4147-A177-3AD203B41FA5}">
                      <a16:colId xmlns:a16="http://schemas.microsoft.com/office/drawing/2014/main" xmlns="" val="4259541543"/>
                    </a:ext>
                  </a:extLst>
                </a:gridCol>
                <a:gridCol w="1469607">
                  <a:extLst>
                    <a:ext uri="{9D8B030D-6E8A-4147-A177-3AD203B41FA5}">
                      <a16:colId xmlns:a16="http://schemas.microsoft.com/office/drawing/2014/main" xmlns="" val="2519615174"/>
                    </a:ext>
                  </a:extLst>
                </a:gridCol>
                <a:gridCol w="1469607">
                  <a:extLst>
                    <a:ext uri="{9D8B030D-6E8A-4147-A177-3AD203B41FA5}">
                      <a16:colId xmlns:a16="http://schemas.microsoft.com/office/drawing/2014/main" xmlns="" val="3449501251"/>
                    </a:ext>
                  </a:extLst>
                </a:gridCol>
              </a:tblGrid>
              <a:tr h="37241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Recurrence Interval</a:t>
                      </a:r>
                    </a:p>
                  </a:txBody>
                  <a:tcPr anchor="ctr">
                    <a:solidFill>
                      <a:srgbClr val="0233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</a:t>
                      </a:r>
                      <a:r>
                        <a:rPr lang="en-US" sz="1400" b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yr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233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</a:t>
                      </a:r>
                      <a:r>
                        <a:rPr lang="en-US" sz="1400" b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yr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233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</a:t>
                      </a:r>
                      <a:r>
                        <a:rPr lang="en-US" sz="1400" b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yr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233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</a:t>
                      </a:r>
                      <a:r>
                        <a:rPr lang="en-US" sz="1400" b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yr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233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05411989"/>
                  </a:ext>
                </a:extLst>
              </a:tr>
              <a:tr h="37241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Likelihood</a:t>
                      </a:r>
                    </a:p>
                  </a:txBody>
                  <a:tcPr anchor="ctr">
                    <a:solidFill>
                      <a:srgbClr val="0233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0.2%</a:t>
                      </a:r>
                    </a:p>
                  </a:txBody>
                  <a:tcPr anchor="ctr">
                    <a:solidFill>
                      <a:srgbClr val="0233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anchor="ctr">
                    <a:solidFill>
                      <a:srgbClr val="0233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 anchor="ctr">
                    <a:solidFill>
                      <a:srgbClr val="0233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</a:t>
                      </a:r>
                    </a:p>
                  </a:txBody>
                  <a:tcPr anchor="ctr">
                    <a:solidFill>
                      <a:srgbClr val="0233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94616478"/>
                  </a:ext>
                </a:extLst>
              </a:tr>
              <a:tr h="42344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233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Properties Affected (now)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233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302,500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233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245,200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233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176,900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233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126,900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342303936"/>
                  </a:ext>
                </a:extLst>
              </a:tr>
              <a:tr h="529214"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0233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Properties Affected (+15 </a:t>
                      </a:r>
                      <a:r>
                        <a:rPr lang="en-US" sz="1400" b="1" dirty="0" err="1">
                          <a:solidFill>
                            <a:srgbClr val="0233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yr</a:t>
                      </a:r>
                      <a:r>
                        <a:rPr lang="en-US" sz="1400" b="1" dirty="0">
                          <a:solidFill>
                            <a:srgbClr val="0233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233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306,200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233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248,900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233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180,900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233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129,500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599037900"/>
                  </a:ext>
                </a:extLst>
              </a:tr>
              <a:tr h="529214"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0233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Properties Affected (+30 </a:t>
                      </a:r>
                      <a:r>
                        <a:rPr lang="en-US" sz="1400" b="1" dirty="0" err="1">
                          <a:solidFill>
                            <a:srgbClr val="0233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yr</a:t>
                      </a:r>
                      <a:r>
                        <a:rPr lang="en-US" sz="1400" b="1" dirty="0">
                          <a:solidFill>
                            <a:srgbClr val="0233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233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309,800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233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252,600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233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184,800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233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132,200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334078495"/>
                  </a:ext>
                </a:extLst>
              </a:tr>
              <a:tr h="529214"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0233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Absolute Change (+30 </a:t>
                      </a:r>
                      <a:r>
                        <a:rPr lang="en-US" sz="1400" b="1" dirty="0" err="1">
                          <a:solidFill>
                            <a:srgbClr val="0233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yr</a:t>
                      </a:r>
                      <a:r>
                        <a:rPr lang="en-US" sz="1400" b="1" dirty="0">
                          <a:solidFill>
                            <a:srgbClr val="0233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233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7,300 people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233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7,400 people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233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7,900 people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233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5,300 people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14521578"/>
                  </a:ext>
                </a:extLst>
              </a:tr>
              <a:tr h="529214"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0233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 change (+30 </a:t>
                      </a:r>
                      <a:r>
                        <a:rPr lang="en-US" sz="1400" b="1" dirty="0" err="1">
                          <a:solidFill>
                            <a:srgbClr val="0233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yr</a:t>
                      </a:r>
                      <a:r>
                        <a:rPr lang="en-US" sz="1400" b="1" dirty="0">
                          <a:solidFill>
                            <a:srgbClr val="0233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233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+2.4%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233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233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+4.5%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233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+4.2%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3475287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EA3F1D2-9BCA-E149-B0B2-E21A499619A4}"/>
              </a:ext>
            </a:extLst>
          </p:cNvPr>
          <p:cNvSpPr txBox="1"/>
          <p:nvPr/>
        </p:nvSpPr>
        <p:spPr>
          <a:xfrm>
            <a:off x="3538248" y="4455503"/>
            <a:ext cx="19559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First Street Foundation</a:t>
            </a:r>
          </a:p>
        </p:txBody>
      </p:sp>
    </p:spTree>
    <p:extLst>
      <p:ext uri="{BB962C8B-B14F-4D97-AF65-F5344CB8AC3E}">
        <p14:creationId xmlns:p14="http://schemas.microsoft.com/office/powerpoint/2010/main" xmlns="" val="1717248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xmlns="" id="{B49A4F7D-1395-9C54-3E6D-4E79DD6E8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955" y="647165"/>
            <a:ext cx="6438089" cy="39652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A3DAE6C-1AEA-7395-3D39-34F80144CECF}"/>
              </a:ext>
            </a:extLst>
          </p:cNvPr>
          <p:cNvSpPr/>
          <p:nvPr/>
        </p:nvSpPr>
        <p:spPr>
          <a:xfrm>
            <a:off x="1352954" y="531059"/>
            <a:ext cx="327927" cy="275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8674AF-D9E4-9345-7028-248634ACA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Home overvaluation relative to flood risks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0C551BF-8168-81C6-3AB9-44C7169D5075}"/>
              </a:ext>
            </a:extLst>
          </p:cNvPr>
          <p:cNvSpPr txBox="1"/>
          <p:nvPr/>
        </p:nvSpPr>
        <p:spPr>
          <a:xfrm>
            <a:off x="1905538" y="4357835"/>
            <a:ext cx="3879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Gourevitch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(2023,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Climate Change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1902208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B6A598-C6E1-09B8-2E56-8EB9DD95C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More extreme events like the December 2021 tornadoes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1DCDC806-75C3-C3D1-27A4-D1AE2C0C38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836" r="-221"/>
          <a:stretch/>
        </p:blipFill>
        <p:spPr bwMode="auto">
          <a:xfrm>
            <a:off x="759492" y="774700"/>
            <a:ext cx="7817518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39638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C04F54-840A-875B-A212-40FA53FC2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More extreme events like the July 2022 storms and floods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xmlns="" id="{453F6B10-FF52-D23E-A6B8-15D7DE2E84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268462" y="1458035"/>
            <a:ext cx="790189" cy="1733551"/>
          </a:xfrm>
          <a:prstGeom prst="rect">
            <a:avLst/>
          </a:prstGeom>
        </p:spPr>
      </p:pic>
      <p:pic>
        <p:nvPicPr>
          <p:cNvPr id="6" name="Picture 5" descr="A picture containing grass, mountain, outdoor, sky&#10;&#10;Description automatically generated">
            <a:extLst>
              <a:ext uri="{FF2B5EF4-FFF2-40B4-BE49-F238E27FC236}">
                <a16:creationId xmlns:a16="http://schemas.microsoft.com/office/drawing/2014/main" xmlns="" id="{A0CA14AB-B52D-64E0-1C87-D6FB89F35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044" y="1414211"/>
            <a:ext cx="2871494" cy="25291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C774533-34F2-2223-A33E-B2511586397E}"/>
              </a:ext>
            </a:extLst>
          </p:cNvPr>
          <p:cNvSpPr txBox="1"/>
          <p:nvPr/>
        </p:nvSpPr>
        <p:spPr>
          <a:xfrm>
            <a:off x="5702544" y="3971301"/>
            <a:ext cx="30541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“Severe flash flooding caused extensive damage in downtown Whitesburg, KY.” (NOAA National Weather Service, 2022). 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044D6C6-B4A6-927D-BD10-EAA2B843FBD6}"/>
              </a:ext>
            </a:extLst>
          </p:cNvPr>
          <p:cNvGrpSpPr/>
          <p:nvPr/>
        </p:nvGrpSpPr>
        <p:grpSpPr>
          <a:xfrm>
            <a:off x="639143" y="852677"/>
            <a:ext cx="4972719" cy="3649473"/>
            <a:chOff x="639143" y="852677"/>
            <a:chExt cx="4972719" cy="3649473"/>
          </a:xfrm>
        </p:grpSpPr>
        <p:pic>
          <p:nvPicPr>
            <p:cNvPr id="8" name="Picture 7" descr="Chart&#10;&#10;Description automatically generated">
              <a:extLst>
                <a:ext uri="{FF2B5EF4-FFF2-40B4-BE49-F238E27FC236}">
                  <a16:creationId xmlns:a16="http://schemas.microsoft.com/office/drawing/2014/main" xmlns="" id="{003037B3-87BA-38CC-CE05-44DCC57550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sharpenSoften amoun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639143" y="852677"/>
              <a:ext cx="4972719" cy="3649473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AD75D5BB-3103-352D-CB76-8C1A25837860}"/>
                </a:ext>
              </a:extLst>
            </p:cNvPr>
            <p:cNvSpPr/>
            <p:nvPr/>
          </p:nvSpPr>
          <p:spPr>
            <a:xfrm>
              <a:off x="3711757" y="2393949"/>
              <a:ext cx="712144" cy="46500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1E545373-8DCA-265E-847E-E3EE87556F4C}"/>
                </a:ext>
              </a:extLst>
            </p:cNvPr>
            <p:cNvSpPr txBox="1"/>
            <p:nvPr/>
          </p:nvSpPr>
          <p:spPr>
            <a:xfrm>
              <a:off x="3358020" y="2058258"/>
              <a:ext cx="144783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July 2022 storm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63590035-A096-C013-87FC-E6EA5953139D}"/>
                </a:ext>
              </a:extLst>
            </p:cNvPr>
            <p:cNvSpPr txBox="1"/>
            <p:nvPr/>
          </p:nvSpPr>
          <p:spPr>
            <a:xfrm rot="20860490">
              <a:off x="2479332" y="3049133"/>
              <a:ext cx="12923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1000-year curve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A13BE86-AC42-2723-85DD-46B3205EAF46}"/>
                </a:ext>
              </a:extLst>
            </p:cNvPr>
            <p:cNvSpPr txBox="1"/>
            <p:nvPr/>
          </p:nvSpPr>
          <p:spPr>
            <a:xfrm>
              <a:off x="2768600" y="1143562"/>
              <a:ext cx="8083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Hazard KY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063595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1F64E9-2541-C5C2-E47E-74E5C8CAB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More rain means more floods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536DA32-C483-2416-6639-000056F0BF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02945" y="815940"/>
            <a:ext cx="5988718" cy="3876375"/>
          </a:xfrm>
          <a:prstGeom prst="rect">
            <a:avLst/>
          </a:prstGeom>
        </p:spPr>
      </p:pic>
      <p:sp>
        <p:nvSpPr>
          <p:cNvPr id="7" name="Rectangular Callout 6">
            <a:extLst>
              <a:ext uri="{FF2B5EF4-FFF2-40B4-BE49-F238E27FC236}">
                <a16:creationId xmlns:a16="http://schemas.microsoft.com/office/drawing/2014/main" xmlns="" id="{BCFD0A4D-F762-3FC5-9E71-734E96884C8E}"/>
              </a:ext>
            </a:extLst>
          </p:cNvPr>
          <p:cNvSpPr/>
          <p:nvPr/>
        </p:nvSpPr>
        <p:spPr>
          <a:xfrm>
            <a:off x="4572000" y="2775347"/>
            <a:ext cx="2641600" cy="986528"/>
          </a:xfrm>
          <a:prstGeom prst="wedgeRectCallout">
            <a:avLst>
              <a:gd name="adj1" fmla="val 45892"/>
              <a:gd name="adj2" fmla="val -193134"/>
            </a:avLst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4F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28, 2022</a:t>
            </a:r>
          </a:p>
          <a:p>
            <a:pPr algn="ctr"/>
            <a:r>
              <a:rPr lang="en-US" sz="1400" dirty="0">
                <a:solidFill>
                  <a:srgbClr val="004F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 9830 </a:t>
            </a:r>
            <a:r>
              <a:rPr lang="en-US" sz="1400" dirty="0" err="1">
                <a:solidFill>
                  <a:srgbClr val="004F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cfs</a:t>
            </a:r>
            <a:endParaRPr lang="en-US" sz="1400" dirty="0">
              <a:solidFill>
                <a:srgbClr val="004FA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solidFill>
                  <a:srgbClr val="004F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 6.70 m (22 ft) stage</a:t>
            </a:r>
          </a:p>
          <a:p>
            <a:pPr algn="ctr"/>
            <a:r>
              <a:rPr lang="en-US" sz="1400" dirty="0">
                <a:solidFill>
                  <a:srgbClr val="004F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636-year estimated recurrence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418C9E8-B665-A925-1B25-DEA750131A13}"/>
              </a:ext>
            </a:extLst>
          </p:cNvPr>
          <p:cNvSpPr txBox="1"/>
          <p:nvPr/>
        </p:nvSpPr>
        <p:spPr>
          <a:xfrm>
            <a:off x="6438108" y="3871119"/>
            <a:ext cx="1031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Data: USGS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F078A09-22DC-53EF-787C-609CAD25108A}"/>
              </a:ext>
            </a:extLst>
          </p:cNvPr>
          <p:cNvSpPr txBox="1"/>
          <p:nvPr/>
        </p:nvSpPr>
        <p:spPr>
          <a:xfrm>
            <a:off x="3060700" y="958496"/>
            <a:ext cx="3438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2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Fork Kentucky River at Whitesburg</a:t>
            </a:r>
          </a:p>
        </p:txBody>
      </p:sp>
    </p:spTree>
    <p:extLst>
      <p:ext uri="{BB962C8B-B14F-4D97-AF65-F5344CB8AC3E}">
        <p14:creationId xmlns:p14="http://schemas.microsoft.com/office/powerpoint/2010/main" xmlns="" val="1048889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388A2B-589A-5D07-50DB-67CA73712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More rain means more landslides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xmlns="" id="{8F4D32C7-0FF9-7AF0-A47A-BA43380E3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800100"/>
            <a:ext cx="4706831" cy="3657600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xmlns="" id="{D861C610-7CBF-A7C5-E1A7-E36A7DFB0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394" y="1077100"/>
            <a:ext cx="3455976" cy="2707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C742346-3E96-8099-8D1C-E2D4FD4DACFE}"/>
              </a:ext>
            </a:extLst>
          </p:cNvPr>
          <p:cNvSpPr txBox="1"/>
          <p:nvPr/>
        </p:nvSpPr>
        <p:spPr>
          <a:xfrm>
            <a:off x="5597953" y="4419479"/>
            <a:ext cx="32544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Images: Crawford et al. (2023, KGS RI-13, Series XIII)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19DBBE7-391B-0CA2-4CA4-18C8FA26A42F}"/>
              </a:ext>
            </a:extLst>
          </p:cNvPr>
          <p:cNvSpPr txBox="1"/>
          <p:nvPr/>
        </p:nvSpPr>
        <p:spPr>
          <a:xfrm>
            <a:off x="2838450" y="892434"/>
            <a:ext cx="2416046" cy="369332"/>
          </a:xfrm>
          <a:prstGeom prst="rect">
            <a:avLst/>
          </a:prstGeom>
          <a:solidFill>
            <a:schemeClr val="bg1">
              <a:alpha val="58000"/>
            </a:schemeClr>
          </a:solidFill>
          <a:effectLst>
            <a:softEdge rad="21096"/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2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2022 landslides</a:t>
            </a:r>
          </a:p>
        </p:txBody>
      </p:sp>
    </p:spTree>
    <p:extLst>
      <p:ext uri="{BB962C8B-B14F-4D97-AF65-F5344CB8AC3E}">
        <p14:creationId xmlns:p14="http://schemas.microsoft.com/office/powerpoint/2010/main" xmlns="" val="4171560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A274AE6-F4DE-C343-9AF6-BC05E13DBB21}"/>
              </a:ext>
            </a:extLst>
          </p:cNvPr>
          <p:cNvSpPr txBox="1"/>
          <p:nvPr/>
        </p:nvSpPr>
        <p:spPr>
          <a:xfrm>
            <a:off x="1744174" y="873423"/>
            <a:ext cx="565565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600"/>
              </a:spcAft>
            </a:pPr>
            <a:r>
              <a:rPr lang="en-US" sz="4000" dirty="0">
                <a:solidFill>
                  <a:srgbClr val="02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WE’RE ALL IN THIS</a:t>
            </a:r>
          </a:p>
          <a:p>
            <a:pPr algn="ctr">
              <a:spcAft>
                <a:spcPts val="3600"/>
              </a:spcAft>
            </a:pPr>
            <a:r>
              <a:rPr lang="en-US" sz="6600" b="1" dirty="0">
                <a:solidFill>
                  <a:srgbClr val="0233A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TOGETHER!</a:t>
            </a:r>
          </a:p>
          <a:p>
            <a:pPr algn="ctr">
              <a:spcAft>
                <a:spcPts val="3600"/>
              </a:spcAf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maybe 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NOT…</a:t>
            </a:r>
          </a:p>
        </p:txBody>
      </p:sp>
    </p:spTree>
    <p:extLst>
      <p:ext uri="{BB962C8B-B14F-4D97-AF65-F5344CB8AC3E}">
        <p14:creationId xmlns:p14="http://schemas.microsoft.com/office/powerpoint/2010/main" xmlns="" val="3008573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8A1E57-8B53-3243-ADA2-2A4571F87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Climate change is risky business…let’s talk about that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A6288C1-4818-E347-82A9-F3695AAA14C1}"/>
              </a:ext>
            </a:extLst>
          </p:cNvPr>
          <p:cNvGrpSpPr/>
          <p:nvPr/>
        </p:nvGrpSpPr>
        <p:grpSpPr>
          <a:xfrm>
            <a:off x="568761" y="1838745"/>
            <a:ext cx="7881919" cy="1149279"/>
            <a:chOff x="167546" y="260186"/>
            <a:chExt cx="7881919" cy="114927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AF3A2E0-A0A8-8545-8D1A-CE2BCBBAF890}"/>
                </a:ext>
              </a:extLst>
            </p:cNvPr>
            <p:cNvSpPr txBox="1"/>
            <p:nvPr/>
          </p:nvSpPr>
          <p:spPr>
            <a:xfrm>
              <a:off x="167546" y="526224"/>
              <a:ext cx="13372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0233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Risk =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9B95A3A1-1EE4-BF4C-B7DD-E5C36B26646D}"/>
                </a:ext>
              </a:extLst>
            </p:cNvPr>
            <p:cNvGrpSpPr/>
            <p:nvPr/>
          </p:nvGrpSpPr>
          <p:grpSpPr>
            <a:xfrm>
              <a:off x="1408736" y="260186"/>
              <a:ext cx="6640729" cy="1149279"/>
              <a:chOff x="2668044" y="47102"/>
              <a:chExt cx="6640729" cy="1149279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4444850F-20BA-8142-A087-B00629E8CD2E}"/>
                  </a:ext>
                </a:extLst>
              </p:cNvPr>
              <p:cNvSpPr txBox="1"/>
              <p:nvPr/>
            </p:nvSpPr>
            <p:spPr>
              <a:xfrm>
                <a:off x="2668044" y="47102"/>
                <a:ext cx="664072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0233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Potential Loss x Social Vulnerability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67C7BFF9-746C-1C4A-98C6-FBF17F52A14B}"/>
                  </a:ext>
                </a:extLst>
              </p:cNvPr>
              <p:cNvSpPr txBox="1"/>
              <p:nvPr/>
            </p:nvSpPr>
            <p:spPr>
              <a:xfrm>
                <a:off x="3560820" y="611606"/>
                <a:ext cx="426270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0233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Community Resilience</a:t>
                </a:r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xmlns="" id="{6A211E12-7BC8-8847-839A-866F5A2C89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37587" y="605527"/>
                <a:ext cx="6440790" cy="1"/>
              </a:xfrm>
              <a:prstGeom prst="line">
                <a:avLst/>
              </a:prstGeom>
              <a:ln w="19050">
                <a:solidFill>
                  <a:srgbClr val="0233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D00D2F-EDAB-8CB1-2B36-9C89D82528BF}"/>
              </a:ext>
            </a:extLst>
          </p:cNvPr>
          <p:cNvSpPr txBox="1"/>
          <p:nvPr/>
        </p:nvSpPr>
        <p:spPr>
          <a:xfrm>
            <a:off x="4834079" y="4311650"/>
            <a:ext cx="41195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FEMA National Risk Index (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hazards.fema.gov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3571297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country&#10;&#10;Description automatically generated with low confidence">
            <a:extLst>
              <a:ext uri="{FF2B5EF4-FFF2-40B4-BE49-F238E27FC236}">
                <a16:creationId xmlns:a16="http://schemas.microsoft.com/office/drawing/2014/main" xmlns="" id="{8E591681-C8C9-F149-A71C-96B2A8DCD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099"/>
            <a:ext cx="9144000" cy="4632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A49C33-A174-F049-9734-81E912553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FEMA composite risk index</a:t>
            </a:r>
          </a:p>
        </p:txBody>
      </p:sp>
    </p:spTree>
    <p:extLst>
      <p:ext uri="{BB962C8B-B14F-4D97-AF65-F5344CB8AC3E}">
        <p14:creationId xmlns:p14="http://schemas.microsoft.com/office/powerpoint/2010/main" xmlns="" val="868473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9FF7E57-6E28-4447-9267-FAF9990EB46A}"/>
              </a:ext>
            </a:extLst>
          </p:cNvPr>
          <p:cNvSpPr txBox="1"/>
          <p:nvPr/>
        </p:nvSpPr>
        <p:spPr>
          <a:xfrm>
            <a:off x="1123780" y="541625"/>
            <a:ext cx="689643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600"/>
              </a:spcAft>
            </a:pPr>
            <a:r>
              <a:rPr lang="en-US" sz="6000" dirty="0">
                <a:solidFill>
                  <a:srgbClr val="02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</a:t>
            </a:r>
            <a:r>
              <a:rPr lang="en-US" sz="6000" b="1" dirty="0">
                <a:solidFill>
                  <a:srgbClr val="0233A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REAL</a:t>
            </a:r>
          </a:p>
          <a:p>
            <a:pPr algn="ctr">
              <a:spcAft>
                <a:spcPts val="3600"/>
              </a:spcAft>
            </a:pPr>
            <a:r>
              <a:rPr lang="en-US" sz="6000" dirty="0">
                <a:solidFill>
                  <a:srgbClr val="02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</a:t>
            </a:r>
            <a:r>
              <a:rPr lang="en-US" sz="6000" b="1" dirty="0">
                <a:solidFill>
                  <a:srgbClr val="0233A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HAPPENING</a:t>
            </a:r>
          </a:p>
          <a:p>
            <a:pPr algn="ctr">
              <a:spcAft>
                <a:spcPts val="3600"/>
              </a:spcAft>
            </a:pPr>
            <a:r>
              <a:rPr lang="en-US" sz="6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</a:t>
            </a:r>
            <a:r>
              <a:rPr lang="en-US" sz="6000" b="1" dirty="0">
                <a:solidFill>
                  <a:schemeClr val="bg1">
                    <a:lumMod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xmlns="" val="2565174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BB22600-6471-0B4E-8C7D-E9BEA8298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024"/>
            <a:ext cx="9144000" cy="4632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552711-AFDF-9140-8951-275A846FF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Social vulnerability</a:t>
            </a:r>
          </a:p>
        </p:txBody>
      </p:sp>
    </p:spTree>
    <p:extLst>
      <p:ext uri="{BB962C8B-B14F-4D97-AF65-F5344CB8AC3E}">
        <p14:creationId xmlns:p14="http://schemas.microsoft.com/office/powerpoint/2010/main" xmlns="" val="1882062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xmlns="" id="{D66EC612-0AE3-824F-B4EA-AD8300580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024"/>
            <a:ext cx="9144000" cy="4632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A49C33-A174-F049-9734-81E912553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Community resilience</a:t>
            </a:r>
          </a:p>
        </p:txBody>
      </p:sp>
    </p:spTree>
    <p:extLst>
      <p:ext uri="{BB962C8B-B14F-4D97-AF65-F5344CB8AC3E}">
        <p14:creationId xmlns:p14="http://schemas.microsoft.com/office/powerpoint/2010/main" xmlns="" val="911295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BAC8CB4-864E-8C4A-B800-C3F20E10E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56"/>
            <a:ext cx="9144000" cy="4632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552711-AFDF-9140-8951-275A846FF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Income</a:t>
            </a:r>
          </a:p>
        </p:txBody>
      </p:sp>
    </p:spTree>
    <p:extLst>
      <p:ext uri="{BB962C8B-B14F-4D97-AF65-F5344CB8AC3E}">
        <p14:creationId xmlns:p14="http://schemas.microsoft.com/office/powerpoint/2010/main" xmlns="" val="175449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ountry&#10;&#10;Description automatically generated with low confidence">
            <a:extLst>
              <a:ext uri="{FF2B5EF4-FFF2-40B4-BE49-F238E27FC236}">
                <a16:creationId xmlns:a16="http://schemas.microsoft.com/office/drawing/2014/main" xmlns="" id="{524E8329-872B-4C43-B49B-E400FBDFD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873"/>
            <a:ext cx="9144000" cy="46292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A49C33-A174-F049-9734-81E912553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Education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630267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9F2B62-6CB5-2135-01A0-17E723210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Points to take home and talk about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390000F-FC7B-1220-D566-06C665DB407F}"/>
              </a:ext>
            </a:extLst>
          </p:cNvPr>
          <p:cNvSpPr txBox="1"/>
          <p:nvPr/>
        </p:nvSpPr>
        <p:spPr>
          <a:xfrm>
            <a:off x="733425" y="845056"/>
            <a:ext cx="7677150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2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change is real, occurring now, and driven by human activities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2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terms of geohazards, we expect more spring + fall rainfall and higher summer temperatures that will likely result in more spring + fall floods, more landslides, and more summer droughts in Kentucky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also expect more frequent extreme events as a consequence of climate change</a:t>
            </a:r>
            <a:endParaRPr lang="en-US" sz="1800" dirty="0">
              <a:solidFill>
                <a:srgbClr val="0233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2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Kentucky — especially Appalachian Kentucky — contains some of the highest-risk, most socially vulnerable, and least resilient communities in the United States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2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effects of climate change in Kentucky will be exacerbated by high social vulnerability and low community resiliency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9975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49494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49494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49494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49494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49494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triped Right Arrow 23">
            <a:extLst>
              <a:ext uri="{FF2B5EF4-FFF2-40B4-BE49-F238E27FC236}">
                <a16:creationId xmlns:a16="http://schemas.microsoft.com/office/drawing/2014/main" xmlns="" id="{63B29D7F-4CF3-4357-0775-F716E7287ECF}"/>
              </a:ext>
            </a:extLst>
          </p:cNvPr>
          <p:cNvSpPr/>
          <p:nvPr/>
        </p:nvSpPr>
        <p:spPr>
          <a:xfrm>
            <a:off x="1562100" y="3220816"/>
            <a:ext cx="6019800" cy="590551"/>
          </a:xfrm>
          <a:prstGeom prst="stripedRightArrow">
            <a:avLst>
              <a:gd name="adj1" fmla="val 56733"/>
              <a:gd name="adj2" fmla="val 13266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A79CEE-8B60-C45A-839E-DB6410FC4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timeline of naiveté, denial, and misinformation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6582669-AB2D-22FB-B931-D4E01D7D8086}"/>
              </a:ext>
            </a:extLst>
          </p:cNvPr>
          <p:cNvSpPr txBox="1"/>
          <p:nvPr/>
        </p:nvSpPr>
        <p:spPr>
          <a:xfrm>
            <a:off x="530387" y="1024181"/>
            <a:ext cx="1569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A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not real!</a:t>
            </a:r>
          </a:p>
          <a:p>
            <a:pPr algn="ctr"/>
            <a:r>
              <a:rPr lang="en-US" dirty="0">
                <a:solidFill>
                  <a:srgbClr val="0A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Also, models!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F3B80DB-5E5C-485D-769A-D8B5C1EB9626}"/>
              </a:ext>
            </a:extLst>
          </p:cNvPr>
          <p:cNvSpPr txBox="1"/>
          <p:nvPr/>
        </p:nvSpPr>
        <p:spPr>
          <a:xfrm>
            <a:off x="2329908" y="1024181"/>
            <a:ext cx="2142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8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real but natural.</a:t>
            </a:r>
          </a:p>
          <a:p>
            <a:pPr algn="ctr"/>
            <a:r>
              <a:rPr lang="en-US" dirty="0">
                <a:solidFill>
                  <a:srgbClr val="FF8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been hotter!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5CB5EF2-E628-1218-D30D-266F23D072B1}"/>
              </a:ext>
            </a:extLst>
          </p:cNvPr>
          <p:cNvSpPr txBox="1"/>
          <p:nvPr/>
        </p:nvSpPr>
        <p:spPr>
          <a:xfrm>
            <a:off x="4610100" y="885681"/>
            <a:ext cx="1987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8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OK, humans are causing it. We’ll adapt!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83997C9-104F-7866-79CC-89950C812FDB}"/>
              </a:ext>
            </a:extLst>
          </p:cNvPr>
          <p:cNvSpPr txBox="1"/>
          <p:nvPr/>
        </p:nvSpPr>
        <p:spPr>
          <a:xfrm>
            <a:off x="6723117" y="885681"/>
            <a:ext cx="211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87C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baseline="-25000" dirty="0">
                <a:solidFill>
                  <a:srgbClr val="F87C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rgbClr val="F87C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plant food. Bring it on, baby!</a:t>
            </a:r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xmlns="" id="{9F7DAE33-3C2D-0F7A-F13F-DB7D039AFD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04" r="6212" b="14240"/>
          <a:stretch/>
        </p:blipFill>
        <p:spPr>
          <a:xfrm>
            <a:off x="412750" y="1939216"/>
            <a:ext cx="8252269" cy="233884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C88C083-1D9C-7CA7-CA13-8E93249B1C4C}"/>
              </a:ext>
            </a:extLst>
          </p:cNvPr>
          <p:cNvSpPr txBox="1"/>
          <p:nvPr/>
        </p:nvSpPr>
        <p:spPr>
          <a:xfrm>
            <a:off x="336428" y="4277837"/>
            <a:ext cx="8130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CEFFF87-E5A3-F002-D56E-F0E46122C066}"/>
              </a:ext>
            </a:extLst>
          </p:cNvPr>
          <p:cNvSpPr txBox="1"/>
          <p:nvPr/>
        </p:nvSpPr>
        <p:spPr>
          <a:xfrm>
            <a:off x="7916096" y="4277837"/>
            <a:ext cx="7489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</p:txBody>
      </p:sp>
    </p:spTree>
    <p:extLst>
      <p:ext uri="{BB962C8B-B14F-4D97-AF65-F5344CB8AC3E}">
        <p14:creationId xmlns:p14="http://schemas.microsoft.com/office/powerpoint/2010/main" xmlns="" val="563858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xmlns="" id="{D81D2FD4-700E-D1A6-2652-C958B4B67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092" y="726828"/>
            <a:ext cx="5961815" cy="39404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8E8E4B-EE9C-8B19-8D9F-3C8A13890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Global land temperatures 1750 – 2100 (RCP 6.5)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96401BF-E11F-5D13-129E-2304D96DE58F}"/>
              </a:ext>
            </a:extLst>
          </p:cNvPr>
          <p:cNvSpPr txBox="1"/>
          <p:nvPr/>
        </p:nvSpPr>
        <p:spPr>
          <a:xfrm>
            <a:off x="7552907" y="4134786"/>
            <a:ext cx="14782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</a:t>
            </a:r>
          </a:p>
          <a:p>
            <a:pPr algn="ctr"/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www.carbonbrief.org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xmlns="" id="{09949968-D8C4-933E-1C48-BD6CA6AE11AC}"/>
              </a:ext>
            </a:extLst>
          </p:cNvPr>
          <p:cNvSpPr/>
          <p:nvPr/>
        </p:nvSpPr>
        <p:spPr>
          <a:xfrm rot="19064309">
            <a:off x="6274549" y="2013480"/>
            <a:ext cx="1250576" cy="834654"/>
          </a:xfrm>
          <a:prstGeom prst="rightArrow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PROJECTED</a:t>
            </a:r>
          </a:p>
        </p:txBody>
      </p:sp>
    </p:spTree>
    <p:extLst>
      <p:ext uri="{BB962C8B-B14F-4D97-AF65-F5344CB8AC3E}">
        <p14:creationId xmlns:p14="http://schemas.microsoft.com/office/powerpoint/2010/main" xmlns="" val="1877016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D050C4-D7A5-524D-857A-795CA3C59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Y’all would NOT have enjoyed life during the Cretaceous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DC8DF781-243F-3446-B545-A86A1325E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4403" y="929390"/>
            <a:ext cx="5419597" cy="345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5CA8D1E-FB71-EB42-A70E-1322E5264E1A}"/>
              </a:ext>
            </a:extLst>
          </p:cNvPr>
          <p:cNvSpPr txBox="1"/>
          <p:nvPr/>
        </p:nvSpPr>
        <p:spPr>
          <a:xfrm>
            <a:off x="6122019" y="4399613"/>
            <a:ext cx="30219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Artist: Édouard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Riou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(1865) Source: British Library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7546845-8EA2-BF45-9956-2B478AB4F221}"/>
              </a:ext>
            </a:extLst>
          </p:cNvPr>
          <p:cNvSpPr txBox="1"/>
          <p:nvPr/>
        </p:nvSpPr>
        <p:spPr>
          <a:xfrm>
            <a:off x="727021" y="912125"/>
            <a:ext cx="29125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b="1" dirty="0">
                <a:solidFill>
                  <a:srgbClr val="02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Sure, there was lots of lush tropical vegetation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02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it was not a paradise: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2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1400" baseline="-25000" dirty="0">
                <a:solidFill>
                  <a:srgbClr val="02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02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levels &gt; 1,000 ppm (RCP 8.5: 1,200 ppm in 2100)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2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 temperatures were 5°C to 10°C (9°F to 18°F) warmer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2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levels 50 m to 100 m higher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2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Tropical plants in Alaska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2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Dinosaurs could kill you</a:t>
            </a:r>
          </a:p>
        </p:txBody>
      </p:sp>
    </p:spTree>
    <p:extLst>
      <p:ext uri="{BB962C8B-B14F-4D97-AF65-F5344CB8AC3E}">
        <p14:creationId xmlns:p14="http://schemas.microsoft.com/office/powerpoint/2010/main" xmlns="" val="2325740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A274AE6-F4DE-C343-9AF6-BC05E13DBB21}"/>
              </a:ext>
            </a:extLst>
          </p:cNvPr>
          <p:cNvSpPr txBox="1"/>
          <p:nvPr/>
        </p:nvSpPr>
        <p:spPr>
          <a:xfrm>
            <a:off x="1218881" y="378123"/>
            <a:ext cx="6706259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600"/>
              </a:spcAft>
            </a:pPr>
            <a:r>
              <a:rPr lang="en-US" sz="4000" dirty="0">
                <a:solidFill>
                  <a:srgbClr val="02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WHAT DOES THAT</a:t>
            </a:r>
          </a:p>
          <a:p>
            <a:pPr algn="ctr">
              <a:spcAft>
                <a:spcPts val="3600"/>
              </a:spcAft>
            </a:pPr>
            <a:r>
              <a:rPr lang="en-US" sz="4000" dirty="0">
                <a:solidFill>
                  <a:srgbClr val="02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FOR</a:t>
            </a:r>
          </a:p>
          <a:p>
            <a:pPr algn="ctr">
              <a:spcAft>
                <a:spcPts val="3600"/>
              </a:spcAft>
            </a:pPr>
            <a:r>
              <a:rPr lang="en-US" sz="6600" b="1" dirty="0">
                <a:solidFill>
                  <a:srgbClr val="0233A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KENTUCKY?</a:t>
            </a:r>
          </a:p>
          <a:p>
            <a:pPr algn="ctr">
              <a:spcAft>
                <a:spcPts val="3600"/>
              </a:spcAf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not for 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CLIMATE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changes</a:t>
            </a:r>
          </a:p>
        </p:txBody>
      </p:sp>
    </p:spTree>
    <p:extLst>
      <p:ext uri="{BB962C8B-B14F-4D97-AF65-F5344CB8AC3E}">
        <p14:creationId xmlns:p14="http://schemas.microsoft.com/office/powerpoint/2010/main" xmlns="" val="3608793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xmlns="" id="{403062AE-DAF5-4846-B5A8-14201C776F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"/>
          <a:stretch/>
        </p:blipFill>
        <p:spPr>
          <a:xfrm>
            <a:off x="7557" y="752396"/>
            <a:ext cx="3032852" cy="3931920"/>
          </a:xfrm>
          <a:prstGeom prst="rect">
            <a:avLst/>
          </a:prstGeom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xmlns="" id="{8AF142BF-016B-6049-A1C7-76A087BBD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267" y="752396"/>
            <a:ext cx="3032852" cy="3931920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xmlns="" id="{E5EC3AF6-030A-874C-A3A7-0221C1A38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976" y="752396"/>
            <a:ext cx="3029775" cy="39319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438D506-A2A7-4D4B-945A-0274A62695D7}"/>
              </a:ext>
            </a:extLst>
          </p:cNvPr>
          <p:cNvSpPr txBox="1"/>
          <p:nvPr/>
        </p:nvSpPr>
        <p:spPr>
          <a:xfrm>
            <a:off x="1109070" y="797264"/>
            <a:ext cx="1335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2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F8F6204-668B-854E-9BB8-C796473C7231}"/>
              </a:ext>
            </a:extLst>
          </p:cNvPr>
          <p:cNvSpPr txBox="1"/>
          <p:nvPr/>
        </p:nvSpPr>
        <p:spPr>
          <a:xfrm>
            <a:off x="4138624" y="797264"/>
            <a:ext cx="1351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2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PRECIPITATION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EF8489D-AE69-3C48-8F20-255437421591}"/>
              </a:ext>
            </a:extLst>
          </p:cNvPr>
          <p:cNvSpPr txBox="1"/>
          <p:nvPr/>
        </p:nvSpPr>
        <p:spPr>
          <a:xfrm>
            <a:off x="7184016" y="797264"/>
            <a:ext cx="1398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2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 MOISTURE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6A8F4313-38B7-2249-BB73-E8410C40C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8675"/>
            <a:ext cx="7886700" cy="368490"/>
          </a:xfrm>
        </p:spPr>
        <p:txBody>
          <a:bodyPr>
            <a:normAutofit fontScale="90000"/>
          </a:bodyPr>
          <a:lstStyle/>
          <a:p>
            <a:r>
              <a:rPr lang="en-US" dirty="0"/>
              <a:t>RCP 8.5 statewide averages (2075 – 2099)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81C5851-D6B7-FC4F-A6D2-59F581483D99}"/>
              </a:ext>
            </a:extLst>
          </p:cNvPr>
          <p:cNvSpPr txBox="1"/>
          <p:nvPr/>
        </p:nvSpPr>
        <p:spPr>
          <a:xfrm>
            <a:off x="3877072" y="4544518"/>
            <a:ext cx="183095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USGS National Climate Change Viewer</a:t>
            </a:r>
          </a:p>
        </p:txBody>
      </p:sp>
    </p:spTree>
    <p:extLst>
      <p:ext uri="{BB962C8B-B14F-4D97-AF65-F5344CB8AC3E}">
        <p14:creationId xmlns:p14="http://schemas.microsoft.com/office/powerpoint/2010/main" xmlns="" val="3963888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E11E2F-AFB3-C340-9750-E820A7907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Kentucky temperature and precipitation changes</a:t>
            </a:r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xmlns="" id="{280FDF0F-580E-0E4C-91B0-286821D4B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4264"/>
            <a:ext cx="3017342" cy="2705011"/>
          </a:xfrm>
          <a:prstGeom prst="rect">
            <a:avLst/>
          </a:prstGeom>
        </p:spPr>
      </p:pic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xmlns="" id="{474EC7DC-6290-7741-9453-858AC813A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329" y="1734264"/>
            <a:ext cx="3017342" cy="2705011"/>
          </a:xfrm>
          <a:prstGeom prst="rect">
            <a:avLst/>
          </a:prstGeom>
        </p:spPr>
      </p:pic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xmlns="" id="{5C6B1492-462E-6244-A8B1-0FF97B208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2054" y="1734264"/>
            <a:ext cx="3017342" cy="2705011"/>
          </a:xfrm>
          <a:prstGeom prst="rect">
            <a:avLst/>
          </a:prstGeom>
        </p:spPr>
      </p:pic>
      <p:sp>
        <p:nvSpPr>
          <p:cNvPr id="7" name="Up Arrow 6">
            <a:extLst>
              <a:ext uri="{FF2B5EF4-FFF2-40B4-BE49-F238E27FC236}">
                <a16:creationId xmlns:a16="http://schemas.microsoft.com/office/drawing/2014/main" xmlns="" id="{26710BC9-270C-2948-9278-545A8E9E42B3}"/>
              </a:ext>
            </a:extLst>
          </p:cNvPr>
          <p:cNvSpPr/>
          <p:nvPr/>
        </p:nvSpPr>
        <p:spPr>
          <a:xfrm>
            <a:off x="1677065" y="4003221"/>
            <a:ext cx="211040" cy="321863"/>
          </a:xfrm>
          <a:prstGeom prst="upArrow">
            <a:avLst/>
          </a:prstGeom>
          <a:solidFill>
            <a:srgbClr val="FFFF00">
              <a:alpha val="69000"/>
            </a:srgb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xmlns="" id="{73B08F45-0C9E-7549-82B1-F7F8A2DEF0C6}"/>
              </a:ext>
            </a:extLst>
          </p:cNvPr>
          <p:cNvSpPr/>
          <p:nvPr/>
        </p:nvSpPr>
        <p:spPr>
          <a:xfrm>
            <a:off x="4874692" y="4003221"/>
            <a:ext cx="211040" cy="321863"/>
          </a:xfrm>
          <a:prstGeom prst="upArrow">
            <a:avLst/>
          </a:prstGeom>
          <a:solidFill>
            <a:srgbClr val="FFFF00">
              <a:alpha val="69000"/>
            </a:srgb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xmlns="" id="{39FE46B9-DB0A-FB4C-9E9C-8EEC6524A509}"/>
              </a:ext>
            </a:extLst>
          </p:cNvPr>
          <p:cNvSpPr/>
          <p:nvPr/>
        </p:nvSpPr>
        <p:spPr>
          <a:xfrm>
            <a:off x="7906953" y="4003221"/>
            <a:ext cx="211040" cy="321863"/>
          </a:xfrm>
          <a:prstGeom prst="upArrow">
            <a:avLst/>
          </a:prstGeom>
          <a:solidFill>
            <a:srgbClr val="FFFF00">
              <a:alpha val="69000"/>
            </a:srgb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738B0DE-B7CC-AD4D-B695-741E3BA2EFEF}"/>
              </a:ext>
            </a:extLst>
          </p:cNvPr>
          <p:cNvSpPr txBox="1"/>
          <p:nvPr/>
        </p:nvSpPr>
        <p:spPr>
          <a:xfrm>
            <a:off x="924882" y="881758"/>
            <a:ext cx="171540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rgbClr val="02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2025-2049 RCP 8.5</a:t>
            </a:r>
          </a:p>
          <a:p>
            <a:pPr algn="ctr">
              <a:spcAft>
                <a:spcPts val="600"/>
              </a:spcAft>
            </a:pPr>
            <a:r>
              <a:rPr lang="en-US" sz="1200" b="1" dirty="0">
                <a:solidFill>
                  <a:srgbClr val="02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1°F to 5°F Increase</a:t>
            </a:r>
          </a:p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rgbClr val="02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KY Temperature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4CD8C84-6BBE-6F4E-B672-31518495ED71}"/>
              </a:ext>
            </a:extLst>
          </p:cNvPr>
          <p:cNvSpPr txBox="1"/>
          <p:nvPr/>
        </p:nvSpPr>
        <p:spPr>
          <a:xfrm>
            <a:off x="3579179" y="881758"/>
            <a:ext cx="236070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rgbClr val="02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2050-2074 RCP 8.5</a:t>
            </a:r>
          </a:p>
          <a:p>
            <a:pPr algn="ctr">
              <a:spcAft>
                <a:spcPts val="600"/>
              </a:spcAft>
            </a:pPr>
            <a:r>
              <a:rPr lang="en-US" sz="1200" b="1" dirty="0">
                <a:solidFill>
                  <a:srgbClr val="02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3°F to 8°F Increase</a:t>
            </a:r>
          </a:p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rgbClr val="02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KY Temperature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3117E90-8825-F04B-8B26-00EB3194B9D4}"/>
              </a:ext>
            </a:extLst>
          </p:cNvPr>
          <p:cNvSpPr txBox="1"/>
          <p:nvPr/>
        </p:nvSpPr>
        <p:spPr>
          <a:xfrm>
            <a:off x="6621278" y="881758"/>
            <a:ext cx="236070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rgbClr val="02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2075-2099 RCP 8.5</a:t>
            </a:r>
          </a:p>
          <a:p>
            <a:pPr algn="ctr">
              <a:spcAft>
                <a:spcPts val="600"/>
              </a:spcAft>
            </a:pPr>
            <a:r>
              <a:rPr lang="en-US" sz="1200" b="1" dirty="0">
                <a:solidFill>
                  <a:srgbClr val="02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5°F to 13°F Increase</a:t>
            </a:r>
          </a:p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rgbClr val="02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KY Temperature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61A10D4-EA5E-CE46-B0EA-D0BC91D94AE8}"/>
              </a:ext>
            </a:extLst>
          </p:cNvPr>
          <p:cNvSpPr txBox="1"/>
          <p:nvPr/>
        </p:nvSpPr>
        <p:spPr>
          <a:xfrm>
            <a:off x="3178915" y="4491562"/>
            <a:ext cx="29017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USGS National Climate Change Viewer</a:t>
            </a:r>
          </a:p>
        </p:txBody>
      </p:sp>
    </p:spTree>
    <p:extLst>
      <p:ext uri="{BB962C8B-B14F-4D97-AF65-F5344CB8AC3E}">
        <p14:creationId xmlns:p14="http://schemas.microsoft.com/office/powerpoint/2010/main" xmlns="" val="1020718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A729EA-B788-5D48-8BFA-9DE2C592A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Let’s look locally at Lexington and Hindman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F4BCED0D-0893-E21D-6DF5-E1349537FF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00004339"/>
              </p:ext>
            </p:extLst>
          </p:nvPr>
        </p:nvGraphicFramePr>
        <p:xfrm>
          <a:off x="775446" y="860613"/>
          <a:ext cx="7632329" cy="3455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7649">
                  <a:extLst>
                    <a:ext uri="{9D8B030D-6E8A-4147-A177-3AD203B41FA5}">
                      <a16:colId xmlns:a16="http://schemas.microsoft.com/office/drawing/2014/main" xmlns="" val="3121541256"/>
                    </a:ext>
                  </a:extLst>
                </a:gridCol>
                <a:gridCol w="1123670">
                  <a:extLst>
                    <a:ext uri="{9D8B030D-6E8A-4147-A177-3AD203B41FA5}">
                      <a16:colId xmlns:a16="http://schemas.microsoft.com/office/drawing/2014/main" xmlns="" val="815186043"/>
                    </a:ext>
                  </a:extLst>
                </a:gridCol>
                <a:gridCol w="1123670">
                  <a:extLst>
                    <a:ext uri="{9D8B030D-6E8A-4147-A177-3AD203B41FA5}">
                      <a16:colId xmlns:a16="http://schemas.microsoft.com/office/drawing/2014/main" xmlns="" val="3547938892"/>
                    </a:ext>
                  </a:extLst>
                </a:gridCol>
                <a:gridCol w="1123670">
                  <a:extLst>
                    <a:ext uri="{9D8B030D-6E8A-4147-A177-3AD203B41FA5}">
                      <a16:colId xmlns:a16="http://schemas.microsoft.com/office/drawing/2014/main" xmlns="" val="2334677874"/>
                    </a:ext>
                  </a:extLst>
                </a:gridCol>
                <a:gridCol w="1123670">
                  <a:extLst>
                    <a:ext uri="{9D8B030D-6E8A-4147-A177-3AD203B41FA5}">
                      <a16:colId xmlns:a16="http://schemas.microsoft.com/office/drawing/2014/main" xmlns="" val="1008531333"/>
                    </a:ext>
                  </a:extLst>
                </a:gridCol>
              </a:tblGrid>
              <a:tr h="431987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233A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Hindman</a:t>
                      </a:r>
                    </a:p>
                  </a:txBody>
                  <a:tcPr anchor="ctr">
                    <a:solidFill>
                      <a:srgbClr val="0233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Lexington</a:t>
                      </a:r>
                    </a:p>
                  </a:txBody>
                  <a:tcPr anchor="ctr">
                    <a:solidFill>
                      <a:srgbClr val="0233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37093426"/>
                  </a:ext>
                </a:extLst>
              </a:tr>
              <a:tr h="431987"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rgbClr val="0233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2070-2099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2070-2099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49670334"/>
                  </a:ext>
                </a:extLst>
              </a:tr>
              <a:tr h="431987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rgbClr val="0233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Days with max temperature ≥ 105°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928737259"/>
                  </a:ext>
                </a:extLst>
              </a:tr>
              <a:tr h="431987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rgbClr val="0233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Days with max temperature ≥ 100°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111677584"/>
                  </a:ext>
                </a:extLst>
              </a:tr>
              <a:tr h="431987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rgbClr val="0233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Highest daily max temperature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788065169"/>
                  </a:ext>
                </a:extLst>
              </a:tr>
              <a:tr h="431987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rgbClr val="0233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Days with precipitation ≥ 1”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865005319"/>
                  </a:ext>
                </a:extLst>
              </a:tr>
              <a:tr h="431987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rgbClr val="0233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Dry days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57236537"/>
                  </a:ext>
                </a:extLst>
              </a:tr>
              <a:tr h="431987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rgbClr val="0233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annual precipitation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49”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0492063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27411E3-C0B5-CA4F-AFB1-8EA2D84E30C6}"/>
              </a:ext>
            </a:extLst>
          </p:cNvPr>
          <p:cNvSpPr txBox="1"/>
          <p:nvPr/>
        </p:nvSpPr>
        <p:spPr>
          <a:xfrm>
            <a:off x="1831880" y="4389941"/>
            <a:ext cx="55194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Climate Mapping for Resilience and Adaptation (http://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resilience.climate.gov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16E35D5-5086-2660-FAE7-3322F59319E4}"/>
              </a:ext>
            </a:extLst>
          </p:cNvPr>
          <p:cNvGrpSpPr/>
          <p:nvPr/>
        </p:nvGrpSpPr>
        <p:grpSpPr>
          <a:xfrm>
            <a:off x="4861110" y="1863398"/>
            <a:ext cx="363071" cy="2348318"/>
            <a:chOff x="5022474" y="1855694"/>
            <a:chExt cx="363071" cy="2348318"/>
          </a:xfrm>
        </p:grpSpPr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xmlns="" id="{4AEC7D02-C828-A9C2-2712-44E6CEE4FDB5}"/>
                </a:ext>
              </a:extLst>
            </p:cNvPr>
            <p:cNvSpPr/>
            <p:nvPr/>
          </p:nvSpPr>
          <p:spPr>
            <a:xfrm>
              <a:off x="5022474" y="1855694"/>
              <a:ext cx="363071" cy="188259"/>
            </a:xfrm>
            <a:prstGeom prst="rightArrow">
              <a:avLst/>
            </a:prstGeom>
            <a:solidFill>
              <a:srgbClr val="0233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ight Arrow 7">
              <a:extLst>
                <a:ext uri="{FF2B5EF4-FFF2-40B4-BE49-F238E27FC236}">
                  <a16:creationId xmlns:a16="http://schemas.microsoft.com/office/drawing/2014/main" xmlns="" id="{64174770-0E68-64D8-79B9-5FAF7036BF26}"/>
                </a:ext>
              </a:extLst>
            </p:cNvPr>
            <p:cNvSpPr/>
            <p:nvPr/>
          </p:nvSpPr>
          <p:spPr>
            <a:xfrm>
              <a:off x="5022474" y="2287706"/>
              <a:ext cx="363071" cy="188259"/>
            </a:xfrm>
            <a:prstGeom prst="rightArrow">
              <a:avLst/>
            </a:prstGeom>
            <a:solidFill>
              <a:srgbClr val="0233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xmlns="" id="{32A080D3-4989-57EE-15E5-40DB69DEA190}"/>
                </a:ext>
              </a:extLst>
            </p:cNvPr>
            <p:cNvSpPr/>
            <p:nvPr/>
          </p:nvSpPr>
          <p:spPr>
            <a:xfrm>
              <a:off x="5022474" y="2719718"/>
              <a:ext cx="363071" cy="188259"/>
            </a:xfrm>
            <a:prstGeom prst="rightArrow">
              <a:avLst/>
            </a:prstGeom>
            <a:solidFill>
              <a:srgbClr val="0233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xmlns="" id="{7878740A-3268-C8A5-F9D7-D319BDC9FC50}"/>
                </a:ext>
              </a:extLst>
            </p:cNvPr>
            <p:cNvSpPr/>
            <p:nvPr/>
          </p:nvSpPr>
          <p:spPr>
            <a:xfrm>
              <a:off x="5022474" y="3151730"/>
              <a:ext cx="363071" cy="188259"/>
            </a:xfrm>
            <a:prstGeom prst="rightArrow">
              <a:avLst/>
            </a:prstGeom>
            <a:solidFill>
              <a:srgbClr val="0233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xmlns="" id="{29B29080-3587-7948-A258-6071AAD5ADE1}"/>
                </a:ext>
              </a:extLst>
            </p:cNvPr>
            <p:cNvSpPr/>
            <p:nvPr/>
          </p:nvSpPr>
          <p:spPr>
            <a:xfrm>
              <a:off x="5022474" y="3583742"/>
              <a:ext cx="363071" cy="188259"/>
            </a:xfrm>
            <a:prstGeom prst="rightArrow">
              <a:avLst/>
            </a:prstGeom>
            <a:solidFill>
              <a:srgbClr val="0233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xmlns="" id="{69CA399A-22C9-B212-8ED4-3939BA0285EC}"/>
                </a:ext>
              </a:extLst>
            </p:cNvPr>
            <p:cNvSpPr/>
            <p:nvPr/>
          </p:nvSpPr>
          <p:spPr>
            <a:xfrm>
              <a:off x="5022474" y="4015753"/>
              <a:ext cx="363071" cy="188259"/>
            </a:xfrm>
            <a:prstGeom prst="rightArrow">
              <a:avLst/>
            </a:prstGeom>
            <a:solidFill>
              <a:srgbClr val="0233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9B56BD9-0B26-B359-6C14-3636B1C61CD5}"/>
              </a:ext>
            </a:extLst>
          </p:cNvPr>
          <p:cNvGrpSpPr/>
          <p:nvPr/>
        </p:nvGrpSpPr>
        <p:grpSpPr>
          <a:xfrm>
            <a:off x="7096644" y="1863398"/>
            <a:ext cx="363071" cy="2348318"/>
            <a:chOff x="5022474" y="1855694"/>
            <a:chExt cx="363071" cy="2348318"/>
          </a:xfrm>
        </p:grpSpPr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xmlns="" id="{E3FF4025-E81A-99C1-FC58-98D0935E1B6D}"/>
                </a:ext>
              </a:extLst>
            </p:cNvPr>
            <p:cNvSpPr/>
            <p:nvPr/>
          </p:nvSpPr>
          <p:spPr>
            <a:xfrm>
              <a:off x="5022474" y="1855694"/>
              <a:ext cx="363071" cy="188259"/>
            </a:xfrm>
            <a:prstGeom prst="rightArrow">
              <a:avLst/>
            </a:prstGeom>
            <a:solidFill>
              <a:srgbClr val="0233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xmlns="" id="{81777838-AEC9-6A83-D824-DAE1FA414CD9}"/>
                </a:ext>
              </a:extLst>
            </p:cNvPr>
            <p:cNvSpPr/>
            <p:nvPr/>
          </p:nvSpPr>
          <p:spPr>
            <a:xfrm>
              <a:off x="5022474" y="2287706"/>
              <a:ext cx="363071" cy="188259"/>
            </a:xfrm>
            <a:prstGeom prst="rightArrow">
              <a:avLst/>
            </a:prstGeom>
            <a:solidFill>
              <a:srgbClr val="0233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xmlns="" id="{7A04056D-645D-A47B-FD7A-D94A958A674E}"/>
                </a:ext>
              </a:extLst>
            </p:cNvPr>
            <p:cNvSpPr/>
            <p:nvPr/>
          </p:nvSpPr>
          <p:spPr>
            <a:xfrm>
              <a:off x="5022474" y="2719718"/>
              <a:ext cx="363071" cy="188259"/>
            </a:xfrm>
            <a:prstGeom prst="rightArrow">
              <a:avLst/>
            </a:prstGeom>
            <a:solidFill>
              <a:srgbClr val="0233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xmlns="" id="{9B86C354-AE1B-DEF7-D2ED-46E06775CF6D}"/>
                </a:ext>
              </a:extLst>
            </p:cNvPr>
            <p:cNvSpPr/>
            <p:nvPr/>
          </p:nvSpPr>
          <p:spPr>
            <a:xfrm>
              <a:off x="5022474" y="3151730"/>
              <a:ext cx="363071" cy="188259"/>
            </a:xfrm>
            <a:prstGeom prst="rightArrow">
              <a:avLst/>
            </a:prstGeom>
            <a:solidFill>
              <a:srgbClr val="0233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xmlns="" id="{9A707D97-6283-424F-4F39-79B4DCA3822E}"/>
                </a:ext>
              </a:extLst>
            </p:cNvPr>
            <p:cNvSpPr/>
            <p:nvPr/>
          </p:nvSpPr>
          <p:spPr>
            <a:xfrm>
              <a:off x="5022474" y="3583742"/>
              <a:ext cx="363071" cy="188259"/>
            </a:xfrm>
            <a:prstGeom prst="rightArrow">
              <a:avLst/>
            </a:prstGeom>
            <a:solidFill>
              <a:srgbClr val="0233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xmlns="" id="{1ACF36CF-3A31-AD4B-161D-310D49D1F4DA}"/>
                </a:ext>
              </a:extLst>
            </p:cNvPr>
            <p:cNvSpPr/>
            <p:nvPr/>
          </p:nvSpPr>
          <p:spPr>
            <a:xfrm>
              <a:off x="5022474" y="4015753"/>
              <a:ext cx="363071" cy="188259"/>
            </a:xfrm>
            <a:prstGeom prst="rightArrow">
              <a:avLst/>
            </a:prstGeom>
            <a:solidFill>
              <a:srgbClr val="0233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751796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GS_4:3_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2" id="{2C363BFA-DA44-4343-928C-8FDFF77EAAA1}" vid="{E1E1C3E1-B2F2-6142-8FC7-90C6FF9CE4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KGS_4:3_Template</Template>
  <TotalTime>1608</TotalTime>
  <Words>748</Words>
  <Application>Microsoft Office PowerPoint</Application>
  <PresentationFormat>On-screen Show (16:9)</PresentationFormat>
  <Paragraphs>169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KGS_4:3_Template</vt:lpstr>
      <vt:lpstr>The HOW and WHO of Climate Change Impacts in Kentucky</vt:lpstr>
      <vt:lpstr>Slide 2</vt:lpstr>
      <vt:lpstr>A timeline of naiveté, denial, and misinformation</vt:lpstr>
      <vt:lpstr>Global land temperatures 1750 – 2100 (RCP 6.5)</vt:lpstr>
      <vt:lpstr>Y’all would NOT have enjoyed life during the Cretaceous</vt:lpstr>
      <vt:lpstr>Slide 6</vt:lpstr>
      <vt:lpstr>RCP 8.5 statewide averages (2075 – 2099)</vt:lpstr>
      <vt:lpstr>Kentucky temperature and precipitation changes</vt:lpstr>
      <vt:lpstr>Let’s look locally at Lexington and Hindman</vt:lpstr>
      <vt:lpstr>Extreme precipitation compared to 1980 – 2010 average</vt:lpstr>
      <vt:lpstr>Peak annual flood risk will increase as climate changes</vt:lpstr>
      <vt:lpstr>Home overvaluation relative to flood risks</vt:lpstr>
      <vt:lpstr>More extreme events like the December 2021 tornadoes</vt:lpstr>
      <vt:lpstr>More extreme events like the July 2022 storms and floods</vt:lpstr>
      <vt:lpstr>More rain means more floods</vt:lpstr>
      <vt:lpstr>More rain means more landslides</vt:lpstr>
      <vt:lpstr>Slide 17</vt:lpstr>
      <vt:lpstr>Climate change is risky business…let’s talk about that</vt:lpstr>
      <vt:lpstr>FEMA composite risk index</vt:lpstr>
      <vt:lpstr>Social vulnerability</vt:lpstr>
      <vt:lpstr>Community resilience</vt:lpstr>
      <vt:lpstr>Income</vt:lpstr>
      <vt:lpstr>Education</vt:lpstr>
      <vt:lpstr>Points to take home and talk about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HOW and WHOM of Climate Change in Kentucky</dc:title>
  <dc:creator>Haneberg, William</dc:creator>
  <cp:lastModifiedBy>Owner</cp:lastModifiedBy>
  <cp:revision>19</cp:revision>
  <dcterms:created xsi:type="dcterms:W3CDTF">2023-02-23T15:49:40Z</dcterms:created>
  <dcterms:modified xsi:type="dcterms:W3CDTF">2023-03-02T14:49:33Z</dcterms:modified>
</cp:coreProperties>
</file>