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Poiret One" charset="0"/>
      <p:regular r:id="rId18"/>
    </p:embeddedFont>
    <p:embeddedFont>
      <p:font typeface="Raleway" charset="0"/>
      <p:regular r:id="rId19"/>
      <p:bold r:id="rId20"/>
      <p:italic r:id="rId21"/>
      <p:boldItalic r:id="rId22"/>
    </p:embeddedFont>
    <p:embeddedFont>
      <p:font typeface="Calibri"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84" y="-9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tma5f7IgjJmZI7X0ra1Ex9ao2Hkap4GN/view?usp=share_link"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rive.google.com/file/d/1FNRJHK2q3gvATAYrHoQJ2LJCZ2-0ukwB/view?usp=share_lin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Thank you all for coming out tonight and staying for my talk, 13 ways of looking at climate change in Kentucky.</a:t>
            </a:r>
            <a:endParaRPr/>
          </a:p>
          <a:p>
            <a:pPr marL="0" lvl="0" indent="0" algn="l" rtl="0">
              <a:spcBef>
                <a:spcPts val="0"/>
              </a:spcBef>
              <a:spcAft>
                <a:spcPts val="0"/>
              </a:spcAft>
              <a:buNone/>
            </a:pPr>
            <a:endParaRPr/>
          </a:p>
          <a:p>
            <a:pPr marL="0" lvl="0" indent="0" algn="l" rtl="0">
              <a:spcBef>
                <a:spcPts val="0"/>
              </a:spcBef>
              <a:spcAft>
                <a:spcPts val="0"/>
              </a:spcAft>
              <a:buNone/>
            </a:pPr>
            <a:r>
              <a:rPr lang="en"/>
              <a:t>I took this title from a poem by the great American poet, Wallace Stevens, who published a poem in 1954 called “Thirteen Ways of Looking at a Blackbird.” In it, he writes these beautiful compact stanzas–13 of them, of course– each a different glimpse of or encounter with a blackbird. It’s a great organizational strategy when you want to share a bunch of little insights about a topic without having to write transitions or like, an overall argument.</a:t>
            </a:r>
            <a:endParaRPr/>
          </a:p>
          <a:p>
            <a:pPr marL="0" lvl="0" indent="0" algn="l" rtl="0">
              <a:spcBef>
                <a:spcPts val="0"/>
              </a:spcBef>
              <a:spcAft>
                <a:spcPts val="0"/>
              </a:spcAft>
              <a:buNone/>
            </a:pPr>
            <a:endParaRPr/>
          </a:p>
          <a:p>
            <a:pPr marL="0" lvl="0" indent="0" algn="l" rtl="0">
              <a:spcBef>
                <a:spcPts val="0"/>
              </a:spcBef>
              <a:spcAft>
                <a:spcPts val="0"/>
              </a:spcAft>
              <a:buNone/>
            </a:pPr>
            <a:r>
              <a:rPr lang="en"/>
              <a:t>But I have a reason for setting up the talk this way. I need to tell you a little bit about my background to explain that reason.</a:t>
            </a:r>
            <a:endParaRPr/>
          </a:p>
          <a:p>
            <a:pPr marL="0" lvl="0" indent="0" algn="l" rtl="0">
              <a:spcBef>
                <a:spcPts val="0"/>
              </a:spcBef>
              <a:spcAft>
                <a:spcPts val="0"/>
              </a:spcAft>
              <a:buNone/>
            </a:pPr>
            <a:endParaRPr/>
          </a:p>
          <a:p>
            <a:pPr marL="0" lvl="0" indent="0" algn="l" rtl="0">
              <a:spcBef>
                <a:spcPts val="0"/>
              </a:spcBef>
              <a:spcAft>
                <a:spcPts val="0"/>
              </a:spcAft>
              <a:buNone/>
            </a:pPr>
            <a:r>
              <a:rPr lang="en"/>
              <a:t>I’m a rhetorician – people often don’t know what that is, so if you don’t, you’re in good company. What that means is that I have a PhD in rhetoric, which is not necessarily that helpful to know, since we most often hear the word rhetoric in everyday life as a synonym for ‘bullshit.’ I mean, maybe I have a PhD in bullshit, but I do like to think there’s more to it than that.</a:t>
            </a:r>
            <a:endParaRPr/>
          </a:p>
          <a:p>
            <a:pPr marL="0" lvl="0" indent="0" algn="l" rtl="0">
              <a:spcBef>
                <a:spcPts val="0"/>
              </a:spcBef>
              <a:spcAft>
                <a:spcPts val="0"/>
              </a:spcAft>
              <a:buNone/>
            </a:pPr>
            <a:endParaRPr/>
          </a:p>
          <a:p>
            <a:pPr marL="0" lvl="0" indent="0" algn="l" rtl="0">
              <a:spcBef>
                <a:spcPts val="0"/>
              </a:spcBef>
              <a:spcAft>
                <a:spcPts val="0"/>
              </a:spcAft>
              <a:buNone/>
            </a:pPr>
            <a:r>
              <a:rPr lang="en"/>
              <a:t>When you get a PhD in rhetoric, what you’re doing is a type of humanistic work, like philosophy or linguistics or literature. And in the humanistic field of rhetoric, what we’re studying is symbolic meaning-making – how do we make meaning out of symbols like words or images or sounds. How is that as I’m talking to you, we’re building up this communicative space in between us, where you interpret the things I’m saying and build them into your own worldview and then maybe reflect back at me during the Q&amp;A–that whole process is magical, and rhetoric is trying to understand the magic trick. </a:t>
            </a:r>
            <a:endParaRPr/>
          </a:p>
          <a:p>
            <a:pPr marL="0" lvl="0" indent="0" algn="l" rtl="0">
              <a:spcBef>
                <a:spcPts val="0"/>
              </a:spcBef>
              <a:spcAft>
                <a:spcPts val="0"/>
              </a:spcAft>
              <a:buNone/>
            </a:pPr>
            <a:endParaRPr/>
          </a:p>
          <a:p>
            <a:pPr marL="0" lvl="0" indent="0" algn="l" rtl="0">
              <a:spcBef>
                <a:spcPts val="0"/>
              </a:spcBef>
              <a:spcAft>
                <a:spcPts val="0"/>
              </a:spcAft>
              <a:buNone/>
            </a:pPr>
            <a:r>
              <a:rPr lang="en"/>
              <a:t>Rhetorical study has roots in a lot of cultures. In the west, we tend to look to the Ancient Greeks, like Plato and Socrates and Aristotle, so I read all those old dead guys in grad school. And their work and the work of a lot of different rhetorical theorists across centuries and across cultures helps contemporary rhetoricians like me understand the world we’re living in now.</a:t>
            </a:r>
            <a:endParaRPr/>
          </a:p>
          <a:p>
            <a:pPr marL="0" lvl="0" indent="0" algn="l" rtl="0">
              <a:spcBef>
                <a:spcPts val="0"/>
              </a:spcBef>
              <a:spcAft>
                <a:spcPts val="0"/>
              </a:spcAft>
              <a:buNone/>
            </a:pPr>
            <a:endParaRPr/>
          </a:p>
          <a:p>
            <a:pPr marL="0" lvl="0" indent="0" algn="l" rtl="0">
              <a:spcBef>
                <a:spcPts val="0"/>
              </a:spcBef>
              <a:spcAft>
                <a:spcPts val="0"/>
              </a:spcAft>
              <a:buNone/>
            </a:pPr>
            <a:r>
              <a:rPr lang="en"/>
              <a:t>So in graduate school, I got really really interested in climate change rhetoric. How do people talk about climate and climate change, where does climate denial come from, what’s the relationship between climate discourse and policy? All that stuff.</a:t>
            </a:r>
            <a:endParaRPr/>
          </a:p>
          <a:p>
            <a:pPr marL="0" lvl="0" indent="0" algn="l" rtl="0">
              <a:spcBef>
                <a:spcPts val="0"/>
              </a:spcBef>
              <a:spcAft>
                <a:spcPts val="0"/>
              </a:spcAft>
              <a:buNone/>
            </a:pPr>
            <a:endParaRPr/>
          </a:p>
          <a:p>
            <a:pPr marL="0" lvl="0" indent="0" algn="l" rtl="0">
              <a:spcBef>
                <a:spcPts val="0"/>
              </a:spcBef>
              <a:spcAft>
                <a:spcPts val="0"/>
              </a:spcAft>
              <a:buNone/>
            </a:pPr>
            <a:r>
              <a:rPr lang="en"/>
              <a:t>And one of the observations that I’ve made over the years along with a bunch of other scholars – this is definitely not my unique insight – is that one of the hardest things when we’re talking about climate change is how big and complex it is. And somewhat ironically, given that complexity, how much we often over-simplify it.</a:t>
            </a:r>
            <a:endParaRPr/>
          </a:p>
          <a:p>
            <a:pPr marL="0" lvl="0" indent="0" algn="l" rtl="0">
              <a:spcBef>
                <a:spcPts val="0"/>
              </a:spcBef>
              <a:spcAft>
                <a:spcPts val="0"/>
              </a:spcAft>
              <a:buNone/>
            </a:pPr>
            <a:endParaRPr/>
          </a:p>
          <a:p>
            <a:pPr marL="0" lvl="0" indent="0" algn="l" rtl="0">
              <a:spcBef>
                <a:spcPts val="0"/>
              </a:spcBef>
              <a:spcAft>
                <a:spcPts val="0"/>
              </a:spcAft>
              <a:buNone/>
            </a:pPr>
            <a:r>
              <a:rPr lang="en"/>
              <a:t>So my theory is that we can break through that problem by talking climate change in all its complexity but at totally different scales. I want to talk about climate in Kentucky, which is already a lot smaller scale than the whole planet, but also at the scale of a watershed or a farm or your lawn or your basement. We’re seeing climate change in Kentucky at all those scales, and if you can see it around you and imagine it in your everyday life, then maybe we can get motivated and activated to mitigate and adapt.</a:t>
            </a:r>
            <a:endParaRPr/>
          </a:p>
          <a:p>
            <a:pPr marL="0" lvl="0" indent="0" algn="l" rtl="0">
              <a:spcBef>
                <a:spcPts val="0"/>
              </a:spcBef>
              <a:spcAft>
                <a:spcPts val="0"/>
              </a:spcAft>
              <a:buNone/>
            </a:pPr>
            <a:endParaRPr/>
          </a:p>
          <a:p>
            <a:pPr marL="0" lvl="0" indent="0" algn="l" rtl="0">
              <a:spcBef>
                <a:spcPts val="0"/>
              </a:spcBef>
              <a:spcAft>
                <a:spcPts val="0"/>
              </a:spcAft>
              <a:buNone/>
            </a:pPr>
            <a:r>
              <a:rPr lang="en"/>
              <a:t>Ok. that’s a very lofty goal.  Let’s see how we manage.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0e91a69258_0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0e91a69258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Mike McGlue: </a:t>
            </a:r>
            <a:r>
              <a:rPr lang="en" sz="1200">
                <a:solidFill>
                  <a:srgbClr val="212121"/>
                </a:solidFill>
                <a:latin typeface="Calibri"/>
                <a:ea typeface="Calibri"/>
                <a:cs typeface="Calibri"/>
                <a:sym typeface="Calibri"/>
              </a:rPr>
              <a:t>harmful algal blooms are becoming even more problematic as inland water bodies warm up (cyanobacteria, for example, outcompete other algae when waters are warm and nutrients become limiting)...it can be a real problem because treating the water prior to use is expensive, health implications for anything that drinks it, and more.  Potentially important implications for industries in KY that use alot of water (...bourbon, horses...)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Amanda Gumbert: </a:t>
            </a:r>
            <a:r>
              <a:rPr lang="en">
                <a:solidFill>
                  <a:srgbClr val="212121"/>
                </a:solidFill>
                <a:latin typeface="Calibri"/>
                <a:ea typeface="Calibri"/>
                <a:cs typeface="Calibri"/>
                <a:sym typeface="Calibri"/>
              </a:rPr>
              <a:t>Yes, warmer temps means algae on ponds for longer times and often all year (previously this was more of a summertime concern) – these algae blooms have the potential for cyanotoxin production which can lead to livestock illness or death</a:t>
            </a:r>
            <a:endParaRPr>
              <a:solidFill>
                <a:srgbClr val="212121"/>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rgbClr val="212121"/>
                </a:solidFill>
                <a:latin typeface="Calibri"/>
                <a:ea typeface="Calibri"/>
                <a:cs typeface="Calibri"/>
                <a:sym typeface="Calibri"/>
              </a:rPr>
              <a:t>Warmer temps overall require higher intake of water for cattle to stay cool – increasing demands on water resources. Cattle may seek out shade or cooler temps near streams and loaf in the water. Greater traffic in and out of streams results in erosion of streambanks and sediment entering water bodies, as well as loafing resulting in “direct deposits” of nutrients and bacteria from urine and feces.</a:t>
            </a:r>
            <a:endParaRPr>
              <a:solidFill>
                <a:srgbClr val="212121"/>
              </a:solidFill>
              <a:latin typeface="Calibri"/>
              <a:ea typeface="Calibri"/>
              <a:cs typeface="Calibri"/>
              <a:sym typeface="Calibri"/>
            </a:endParaRPr>
          </a:p>
          <a:p>
            <a:pPr marL="0" lvl="0" indent="0" algn="l" rtl="0">
              <a:lnSpc>
                <a:spcPct val="115000"/>
              </a:lnSpc>
              <a:spcBef>
                <a:spcPts val="0"/>
              </a:spcBef>
              <a:spcAft>
                <a:spcPts val="0"/>
              </a:spcAft>
              <a:buNone/>
            </a:pPr>
            <a:endParaRPr>
              <a:solidFill>
                <a:srgbClr val="212121"/>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rgbClr val="212121"/>
                </a:solidFill>
                <a:latin typeface="Calibri"/>
                <a:ea typeface="Calibri"/>
                <a:cs typeface="Calibri"/>
                <a:sym typeface="Calibri"/>
              </a:rPr>
              <a:t>Photo credit: UK CAFE, Beef cattle drank from a watering station in a pasture of Dave Burge's farm outside Lawrenceburg, Ky.</a:t>
            </a:r>
            <a:endParaRPr>
              <a:solidFill>
                <a:srgbClr val="212121"/>
              </a:solidFill>
              <a:latin typeface="Calibri"/>
              <a:ea typeface="Calibri"/>
              <a:cs typeface="Calibri"/>
              <a:sym typeface="Calibri"/>
            </a:endParaRPr>
          </a:p>
          <a:p>
            <a:pPr marL="0" lvl="0" indent="0" algn="l" rtl="0">
              <a:lnSpc>
                <a:spcPct val="115000"/>
              </a:lnSpc>
              <a:spcBef>
                <a:spcPts val="0"/>
              </a:spcBef>
              <a:spcAft>
                <a:spcPts val="0"/>
              </a:spcAft>
              <a:buNone/>
            </a:pPr>
            <a:endParaRPr>
              <a:solidFill>
                <a:srgbClr val="21212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0e91a69258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0e91a69258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212121"/>
                </a:solidFill>
                <a:latin typeface="Calibri"/>
                <a:ea typeface="Calibri"/>
                <a:cs typeface="Calibri"/>
                <a:sym typeface="Calibri"/>
              </a:rPr>
              <a:t>Avery Kolers: As an ethicist, I've been thinking that maybe there's a distinctively but not uniquely Kentucky aspect that might be called, "Building a Bridge to a Win-Win Transition". </a:t>
            </a:r>
            <a:endParaRPr sz="1200">
              <a:solidFill>
                <a:srgbClr val="21212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212121"/>
                </a:solidFill>
                <a:latin typeface="Calibri"/>
                <a:ea typeface="Calibri"/>
                <a:cs typeface="Calibri"/>
                <a:sym typeface="Calibri"/>
              </a:rPr>
              <a:t>Coal miners are the clearest example. They are in the position that tobacco farmers were in 20 years ago. What Kentucky showed then, and what it can help teach now, is the importance of a just transition for those who have genuinely contributed to the problem, but who have never been the ones to profit most by it. They have been exploited by those who drove the problem, but risk suffering the most as we transition away from it.</a:t>
            </a:r>
            <a:endParaRPr sz="1200">
              <a:solidFill>
                <a:srgbClr val="21212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rgbClr val="21212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212121"/>
                </a:solidFill>
                <a:latin typeface="Calibri"/>
                <a:ea typeface="Calibri"/>
                <a:cs typeface="Calibri"/>
                <a:sym typeface="Calibri"/>
              </a:rPr>
              <a:t>One thing that makes that potentially politically useful is that the tobacco buyout was one of Mitch McConnell's proudest achievements. (Not to mention that he's excited about building a bridge right now.)</a:t>
            </a:r>
            <a:endParaRPr sz="1200">
              <a:solidFill>
                <a:srgbClr val="21212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Some reporting on the tobacco buyout: https://news.ca.uky.edu/article/tobacco-buyout-means-changes-kentucky-agriculture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0e91a69258_0_5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0e91a69258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Tony Arnold: </a:t>
            </a:r>
            <a:r>
              <a:rPr lang="en" sz="1200">
                <a:solidFill>
                  <a:schemeClr val="dk1"/>
                </a:solidFill>
                <a:highlight>
                  <a:srgbClr val="FFFFFF"/>
                </a:highlight>
                <a:latin typeface="Calibri"/>
                <a:ea typeface="Calibri"/>
                <a:cs typeface="Calibri"/>
                <a:sym typeface="Calibri"/>
              </a:rPr>
              <a:t>Another kind of climate change impact that is increasingly affecting Kentucky communities is climate-related relocation and dislocation.  The impacts are especially hard on the most marginalized and vulnerable populations. The impacts of climate change have these cumulative effects with various insecurities (housing, food, income, health) and vulnerabilities (environmental, economic, social, political).  So when these climate disasters occur, people are physically or financially or both displaced from their homes and communities.</a:t>
            </a:r>
            <a:endParaRPr sz="1200">
              <a:solidFill>
                <a:schemeClr val="dk1"/>
              </a:solidFill>
              <a:highlight>
                <a:srgbClr val="FFFFFF"/>
              </a:highlight>
              <a:latin typeface="Calibri"/>
              <a:ea typeface="Calibri"/>
              <a:cs typeface="Calibri"/>
              <a:sym typeface="Calibri"/>
            </a:endParaRPr>
          </a:p>
          <a:p>
            <a:pPr marL="0" lvl="0" indent="0" algn="l" rtl="0">
              <a:lnSpc>
                <a:spcPct val="120000"/>
              </a:lnSpc>
              <a:spcBef>
                <a:spcPts val="0"/>
              </a:spcBef>
              <a:spcAft>
                <a:spcPts val="0"/>
              </a:spcAft>
              <a:buClr>
                <a:schemeClr val="dk1"/>
              </a:buClr>
              <a:buSzPts val="1100"/>
              <a:buFont typeface="Arial"/>
              <a:buNone/>
            </a:pPr>
            <a:endParaRPr sz="1200">
              <a:solidFill>
                <a:schemeClr val="dk1"/>
              </a:solidFill>
              <a:highlight>
                <a:srgbClr val="FFFFFF"/>
              </a:highlight>
              <a:latin typeface="Calibri"/>
              <a:ea typeface="Calibri"/>
              <a:cs typeface="Calibri"/>
              <a:sym typeface="Calibri"/>
            </a:endParaRPr>
          </a:p>
          <a:p>
            <a:pPr marL="0" lvl="0" indent="0" algn="l" rtl="0">
              <a:lnSpc>
                <a:spcPct val="120000"/>
              </a:lnSpc>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And the people with resources, power, and privilege can get ahead of that – they can preemptively move from higher-risk areas to lower-risk areas, creating increasing housing demand and prices, neighborhood gentrification, and displacement of those who lack the wealth and power to adapt to the gentrified markets.</a:t>
            </a:r>
            <a:endParaRPr sz="1200">
              <a:solidFill>
                <a:schemeClr val="dk1"/>
              </a:solidFill>
              <a:highlight>
                <a:srgbClr val="FFFFFF"/>
              </a:highlight>
              <a:latin typeface="Calibri"/>
              <a:ea typeface="Calibri"/>
              <a:cs typeface="Calibri"/>
              <a:sym typeface="Calibri"/>
            </a:endParaRPr>
          </a:p>
          <a:p>
            <a:pPr marL="0" lvl="0" indent="0" algn="l" rtl="0">
              <a:lnSpc>
                <a:spcPct val="120000"/>
              </a:lnSpc>
              <a:spcBef>
                <a:spcPts val="0"/>
              </a:spcBef>
              <a:spcAft>
                <a:spcPts val="0"/>
              </a:spcAft>
              <a:buClr>
                <a:schemeClr val="dk1"/>
              </a:buClr>
              <a:buSzPts val="1100"/>
              <a:buFont typeface="Arial"/>
              <a:buNone/>
            </a:pPr>
            <a:endParaRPr sz="1200">
              <a:solidFill>
                <a:schemeClr val="dk1"/>
              </a:solidFill>
              <a:highlight>
                <a:srgbClr val="FFFFFF"/>
              </a:highlight>
              <a:latin typeface="Calibri"/>
              <a:ea typeface="Calibri"/>
              <a:cs typeface="Calibri"/>
              <a:sym typeface="Calibri"/>
            </a:endParaRPr>
          </a:p>
          <a:p>
            <a:pPr marL="0" lvl="0" indent="0" algn="l" rtl="0">
              <a:lnSpc>
                <a:spcPct val="120000"/>
              </a:lnSpc>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Unfortunately, there's a lot of money to be made from rising property values and more development, so it's difficult to have a lot of confidence in policy makers to proactively address these changes.  And a lot of people will be caught off-guard.  These are some of the kinds of issues that we're trying to address with the Resilience Justice Project.</a:t>
            </a:r>
            <a:endParaRPr sz="1200">
              <a:solidFill>
                <a:schemeClr val="dk1"/>
              </a:solidFill>
              <a:highlight>
                <a:srgbClr val="FFFFFF"/>
              </a:highlight>
              <a:latin typeface="Calibri"/>
              <a:ea typeface="Calibri"/>
              <a:cs typeface="Calibri"/>
              <a:sym typeface="Calibri"/>
            </a:endParaRPr>
          </a:p>
          <a:p>
            <a:pPr marL="0" lvl="0" indent="0" algn="l" rtl="0">
              <a:lnSpc>
                <a:spcPct val="120000"/>
              </a:lnSpc>
              <a:spcBef>
                <a:spcPts val="0"/>
              </a:spcBef>
              <a:spcAft>
                <a:spcPts val="0"/>
              </a:spcAft>
              <a:buClr>
                <a:schemeClr val="dk1"/>
              </a:buClr>
              <a:buSzPts val="1100"/>
              <a:buFont typeface="Arial"/>
              <a:buNone/>
            </a:pPr>
            <a:endParaRPr sz="1200">
              <a:solidFill>
                <a:schemeClr val="dk1"/>
              </a:solidFill>
              <a:highlight>
                <a:srgbClr val="FFFFFF"/>
              </a:highlight>
              <a:latin typeface="Calibri"/>
              <a:ea typeface="Calibri"/>
              <a:cs typeface="Calibri"/>
              <a:sym typeface="Calibri"/>
            </a:endParaRPr>
          </a:p>
          <a:p>
            <a:pPr marL="0" lvl="0" indent="0" algn="l" rtl="0">
              <a:lnSpc>
                <a:spcPct val="120000"/>
              </a:lnSpc>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Photo credit: https://commons.wikimedia.org/wiki/File:July_2022_Kentucky_floods_airlift.jpg</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0e91a69258_0_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0e91a69258_0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Tony Arnold:</a:t>
            </a:r>
            <a:r>
              <a:rPr lang="en" sz="1200">
                <a:solidFill>
                  <a:schemeClr val="dk1"/>
                </a:solidFill>
                <a:highlight>
                  <a:srgbClr val="FFFFFF"/>
                </a:highlight>
                <a:latin typeface="Calibri"/>
                <a:ea typeface="Calibri"/>
                <a:cs typeface="Calibri"/>
                <a:sym typeface="Calibri"/>
              </a:rPr>
              <a:t> Kentucky is increasingly attractive to climate refugees and re-locators who want to move away from more extreme climate-altered locations, such as Florida's coastal areas, the increasingly drier and hotter American Southwest, the American West's crises (e.g., shrinking Colorado River, toxic-dust air quality from the evaporating Great Salt Lake, unprecedented wildfires year-round, etc.)., and even from other nations where climate change is already hitting really hard.  Those who have wealth and don't experience housing-market discrimination will spur the forces of gentrification.  Those who experience discrimination and/or lack wealth will add to an existing unmet demand for affordable housing..</a:t>
            </a:r>
            <a:endParaRPr sz="1200">
              <a:solidFill>
                <a:schemeClr val="dk1"/>
              </a:solidFill>
              <a:highlight>
                <a:srgbClr val="FFFFFF"/>
              </a:highlight>
              <a:latin typeface="Calibri"/>
              <a:ea typeface="Calibri"/>
              <a:cs typeface="Calibri"/>
              <a:sym typeface="Calibri"/>
            </a:endParaRPr>
          </a:p>
          <a:p>
            <a:pPr marL="0" lvl="0" indent="0" algn="l" rtl="0">
              <a:lnSpc>
                <a:spcPct val="120000"/>
              </a:lnSpc>
              <a:spcBef>
                <a:spcPts val="0"/>
              </a:spcBef>
              <a:spcAft>
                <a:spcPts val="0"/>
              </a:spcAft>
              <a:buClr>
                <a:schemeClr val="dk1"/>
              </a:buClr>
              <a:buSzPts val="1100"/>
              <a:buFont typeface="Arial"/>
              <a:buNone/>
            </a:pPr>
            <a:endParaRPr sz="1200">
              <a:solidFill>
                <a:schemeClr val="dk1"/>
              </a:solidFill>
              <a:highlight>
                <a:srgbClr val="FFFFFF"/>
              </a:highlight>
              <a:latin typeface="Calibri"/>
              <a:ea typeface="Calibri"/>
              <a:cs typeface="Calibri"/>
              <a:sym typeface="Calibri"/>
            </a:endParaRPr>
          </a:p>
          <a:p>
            <a:pPr marL="0" lvl="0" indent="0" algn="l" rtl="0">
              <a:lnSpc>
                <a:spcPct val="120000"/>
              </a:lnSpc>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Photo credit: https://twitter.com/KYTenants/status/1601714617587499008/photo/4</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0e91a69258_0_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0e91a69258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Amanda Gumbert: </a:t>
            </a:r>
            <a:r>
              <a:rPr lang="en">
                <a:solidFill>
                  <a:srgbClr val="212121"/>
                </a:solidFill>
                <a:latin typeface="Calibri"/>
                <a:ea typeface="Calibri"/>
                <a:cs typeface="Calibri"/>
                <a:sym typeface="Calibri"/>
              </a:rPr>
              <a:t>Higher intensity rain events result in greater stormwater runoff in urban and rural areas, contributing to higher water volumes/greater water velocities in streams which exacerbates issues such as pet waste adding unwanted contaminants to our surface and groundwater, as well as streambank erosion. Brad Lee, with UK Extension, and Ennis Beck with the Kentucky Geological Survey, have done research focused on pet waste and educating the local community about it.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0e91a69258_0_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0e91a69258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0e91a69258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0e91a6925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 preparation for this talk, I spent some time talking with Nick Teets, an entomologist here in town at the University of Kentucky. </a:t>
            </a:r>
            <a:r>
              <a:rPr lang="en">
                <a:solidFill>
                  <a:srgbClr val="212121"/>
                </a:solidFill>
                <a:latin typeface="Calibri"/>
                <a:ea typeface="Calibri"/>
                <a:cs typeface="Calibri"/>
                <a:sym typeface="Calibri"/>
              </a:rPr>
              <a:t> We expect crop damage for major cereal crops to increase bc warmer temps mean 1)  we get more generations from insects, and 2) their metabolism will increase with warmer temps so they’ll need to eat more.</a:t>
            </a:r>
            <a:endParaRPr>
              <a:solidFill>
                <a:srgbClr val="212121"/>
              </a:solidFill>
              <a:latin typeface="Calibri"/>
              <a:ea typeface="Calibri"/>
              <a:cs typeface="Calibri"/>
              <a:sym typeface="Calibri"/>
            </a:endParaRPr>
          </a:p>
          <a:p>
            <a:pPr marL="0" lvl="0" indent="0" algn="l" rtl="0">
              <a:spcBef>
                <a:spcPts val="0"/>
              </a:spcBef>
              <a:spcAft>
                <a:spcPts val="0"/>
              </a:spcAft>
              <a:buNone/>
            </a:pPr>
            <a:endParaRPr>
              <a:solidFill>
                <a:srgbClr val="212121"/>
              </a:solidFill>
              <a:latin typeface="Calibri"/>
              <a:ea typeface="Calibri"/>
              <a:cs typeface="Calibri"/>
              <a:sym typeface="Calibri"/>
            </a:endParaRPr>
          </a:p>
          <a:p>
            <a:pPr marL="0" lvl="0" indent="0" algn="l" rtl="0">
              <a:spcBef>
                <a:spcPts val="0"/>
              </a:spcBef>
              <a:spcAft>
                <a:spcPts val="0"/>
              </a:spcAft>
              <a:buNone/>
            </a:pPr>
            <a:r>
              <a:rPr lang="en">
                <a:solidFill>
                  <a:srgbClr val="212121"/>
                </a:solidFill>
                <a:latin typeface="Calibri"/>
                <a:ea typeface="Calibri"/>
                <a:cs typeface="Calibri"/>
                <a:sym typeface="Calibri"/>
              </a:rPr>
              <a:t>See relevant paper: https://drive.google.com/file/d/1y5L1rn9AYJ5sVixnZL6IuFHsyvxb9zlG/view?usp=share_link</a:t>
            </a:r>
            <a:endParaRPr>
              <a:solidFill>
                <a:srgbClr val="212121"/>
              </a:solidFill>
              <a:latin typeface="Calibri"/>
              <a:ea typeface="Calibri"/>
              <a:cs typeface="Calibri"/>
              <a:sym typeface="Calibri"/>
            </a:endParaRPr>
          </a:p>
          <a:p>
            <a:pPr marL="0" lvl="0" indent="0" algn="l" rtl="0">
              <a:spcBef>
                <a:spcPts val="0"/>
              </a:spcBef>
              <a:spcAft>
                <a:spcPts val="0"/>
              </a:spcAft>
              <a:buNone/>
            </a:pPr>
            <a:endParaRPr>
              <a:solidFill>
                <a:srgbClr val="212121"/>
              </a:solidFill>
              <a:latin typeface="Calibri"/>
              <a:ea typeface="Calibri"/>
              <a:cs typeface="Calibri"/>
              <a:sym typeface="Calibri"/>
            </a:endParaRPr>
          </a:p>
          <a:p>
            <a:pPr marL="0" lvl="0" indent="0" algn="l" rtl="0">
              <a:spcBef>
                <a:spcPts val="0"/>
              </a:spcBef>
              <a:spcAft>
                <a:spcPts val="0"/>
              </a:spcAft>
              <a:buNone/>
            </a:pPr>
            <a:r>
              <a:rPr lang="en">
                <a:solidFill>
                  <a:srgbClr val="212121"/>
                </a:solidFill>
                <a:latin typeface="Calibri"/>
                <a:ea typeface="Calibri"/>
                <a:cs typeface="Calibri"/>
                <a:sym typeface="Calibri"/>
              </a:rPr>
              <a:t>Pest species tend to benefit from CC bc they’re well adapted to monocultures. Phenology = typical seasonal cycle of an organism, it gets really complex and nuanced (e.g., pollinator insects need to emerge at the same time that plants are flowering) → often the phenological relationships between insects and plants has been shaped by millions of years of evolution. Not Kentucky, but also there are some examples where insect abundance peak is not lining up with bird nesting (insects are cold-blooded driven by temp, birds are warm-blooded and driven by daylength). Insects will often go into dormancy based on daylength and then they come out of it in the spring based on a length of dormancy and then when it’s been warm enough long enough (see degree days), for them to accumulate enough heat to complete development and emerge in the spring. If everything shifted earlier, it wouldn’t be a problem, but things are shifting differently – it’s hard to pull out a signal bc of confounding issues (e.g., land use). A lot of the phenology work does come from citizen science. We gotta talk about winter as much as summer – a warmer winter is NOT that great – cherry trees blossoming earlier</a:t>
            </a:r>
            <a:endParaRPr>
              <a:solidFill>
                <a:srgbClr val="21212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
              <a:t>https://ukcafe.canto.com/v/medialibrary/library?keyword=grain%20insect&amp;viewIndex=0&amp;display=fitView&amp;from=fitView&amp;filter=%7B%22type%22:%22image%22%7D&amp;column=image&amp;id=gbce2e3np95of34nn9ccat2i59</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0e91a69258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0e91a69258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Nick Teets: </a:t>
            </a:r>
            <a:r>
              <a:rPr lang="en">
                <a:solidFill>
                  <a:srgbClr val="212121"/>
                </a:solidFill>
                <a:latin typeface="Calibri"/>
                <a:ea typeface="Calibri"/>
                <a:cs typeface="Calibri"/>
                <a:sym typeface="Calibri"/>
              </a:rPr>
              <a:t>new potential for invasive species to take hold – we now have fireants in Kentucky. Did postdoc in FL, it’s a FL and TX problem, but now it’s everywhere – ~2010 southern TN was the line for fireants, but now extension people are getting calls about fireants. We think the primary reason is that winter’s getting warmer, so they can survive further north</a:t>
            </a:r>
            <a:endParaRPr>
              <a:solidFill>
                <a:srgbClr val="212121"/>
              </a:solidFill>
              <a:latin typeface="Calibri"/>
              <a:ea typeface="Calibri"/>
              <a:cs typeface="Calibri"/>
              <a:sym typeface="Calibri"/>
            </a:endParaRPr>
          </a:p>
          <a:p>
            <a:pPr marL="0" lvl="0" indent="0" algn="l" rtl="0">
              <a:spcBef>
                <a:spcPts val="0"/>
              </a:spcBef>
              <a:spcAft>
                <a:spcPts val="0"/>
              </a:spcAft>
              <a:buNone/>
            </a:pPr>
            <a:endParaRPr>
              <a:solidFill>
                <a:srgbClr val="212121"/>
              </a:solidFill>
              <a:latin typeface="Calibri"/>
              <a:ea typeface="Calibri"/>
              <a:cs typeface="Calibri"/>
              <a:sym typeface="Calibri"/>
            </a:endParaRPr>
          </a:p>
          <a:p>
            <a:pPr marL="0" lvl="0" indent="0" algn="l" rtl="0">
              <a:spcBef>
                <a:spcPts val="0"/>
              </a:spcBef>
              <a:spcAft>
                <a:spcPts val="0"/>
              </a:spcAft>
              <a:buNone/>
            </a:pPr>
            <a:r>
              <a:rPr lang="en">
                <a:solidFill>
                  <a:srgbClr val="212121"/>
                </a:solidFill>
                <a:latin typeface="Calibri"/>
                <a:ea typeface="Calibri"/>
                <a:cs typeface="Calibri"/>
                <a:sym typeface="Calibri"/>
              </a:rPr>
              <a:t>https://ukcafe.canto.com/v/medialibrary/library?keyword=fire%20ant&amp;viewIndex=0&amp;display=fitView&amp;from=fitView&amp;filter=%7B%22type%22:%22video%22%7D&amp;column=video&amp;id=4q3s067gal5p50i1934fcf305l</a:t>
            </a:r>
            <a:endParaRPr>
              <a:solidFill>
                <a:srgbClr val="21212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e91a69258_0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e91a69258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Nick Teets: s</a:t>
            </a:r>
            <a:r>
              <a:rPr lang="en">
                <a:solidFill>
                  <a:srgbClr val="212121"/>
                </a:solidFill>
                <a:latin typeface="Calibri"/>
                <a:ea typeface="Calibri"/>
                <a:cs typeface="Calibri"/>
                <a:sym typeface="Calibri"/>
              </a:rPr>
              <a:t>pecific issues could include range expansion for some warm-adapted species.</a:t>
            </a:r>
            <a:r>
              <a:rPr lang="en"/>
              <a:t> Some insects don’t fare as well when the winter is warmer, esp if they’re adapted to a specific plant – they might burn through their all their energy before the food is available – Ohio work on goldenrod gall fly that lives in goldenrod (Nick’s sending me that study)</a:t>
            </a:r>
            <a:endParaRPr/>
          </a:p>
          <a:p>
            <a:pPr marL="0" lvl="0" indent="0" algn="l" rtl="0">
              <a:spcBef>
                <a:spcPts val="0"/>
              </a:spcBef>
              <a:spcAft>
                <a:spcPts val="0"/>
              </a:spcAft>
              <a:buNone/>
            </a:pPr>
            <a:endParaRPr/>
          </a:p>
          <a:p>
            <a:pPr marL="0" lvl="0" indent="0" algn="l" rtl="0">
              <a:spcBef>
                <a:spcPts val="0"/>
              </a:spcBef>
              <a:spcAft>
                <a:spcPts val="0"/>
              </a:spcAft>
              <a:buNone/>
            </a:pPr>
            <a:r>
              <a:rPr lang="en"/>
              <a:t>Things might shift northward but the soils won’t be right and eventually you run out of room</a:t>
            </a:r>
            <a:endParaRPr/>
          </a:p>
          <a:p>
            <a:pPr marL="0" lvl="0" indent="0" algn="l" rtl="0">
              <a:spcBef>
                <a:spcPts val="0"/>
              </a:spcBef>
              <a:spcAft>
                <a:spcPts val="0"/>
              </a:spcAft>
              <a:buNone/>
            </a:pPr>
            <a:endParaRPr/>
          </a:p>
          <a:p>
            <a:pPr marL="0" lvl="0" indent="0" algn="l" rtl="0">
              <a:spcBef>
                <a:spcPts val="0"/>
              </a:spcBef>
              <a:spcAft>
                <a:spcPts val="0"/>
              </a:spcAft>
              <a:buNone/>
            </a:pPr>
            <a:r>
              <a:rPr lang="en"/>
              <a:t>Kentucky is interesting bc it’s right at the line between warm south and cold north</a:t>
            </a:r>
            <a:endParaRPr/>
          </a:p>
          <a:p>
            <a:pPr marL="0" lvl="0" indent="0" algn="l" rtl="0">
              <a:spcBef>
                <a:spcPts val="0"/>
              </a:spcBef>
              <a:spcAft>
                <a:spcPts val="0"/>
              </a:spcAft>
              <a:buNone/>
            </a:pPr>
            <a:endParaRPr/>
          </a:p>
          <a:p>
            <a:pPr marL="0" lvl="0" indent="0" algn="l" rtl="0">
              <a:spcBef>
                <a:spcPts val="0"/>
              </a:spcBef>
              <a:spcAft>
                <a:spcPts val="0"/>
              </a:spcAft>
              <a:buNone/>
            </a:pPr>
            <a:r>
              <a:rPr lang="en"/>
              <a:t>See relevant papers: </a:t>
            </a:r>
            <a:endParaRPr/>
          </a:p>
          <a:p>
            <a:pPr marL="457200" lvl="0" indent="-298450" algn="l" rtl="0">
              <a:spcBef>
                <a:spcPts val="0"/>
              </a:spcBef>
              <a:spcAft>
                <a:spcPts val="0"/>
              </a:spcAft>
              <a:buSzPts val="1100"/>
              <a:buAutoNum type="arabicPeriod"/>
            </a:pPr>
            <a:r>
              <a:rPr lang="en" u="sng">
                <a:solidFill>
                  <a:schemeClr val="hlink"/>
                </a:solidFill>
                <a:hlinkClick r:id="rId3"/>
              </a:rPr>
              <a:t>https://drive.google.com/file/d/1tma5f7IgjJmZI7X0ra1Ex9ao2Hkap4GN/view?usp=share_link</a:t>
            </a:r>
            <a:endParaRPr/>
          </a:p>
          <a:p>
            <a:pPr marL="457200" lvl="0" indent="-298450" algn="l" rtl="0">
              <a:spcBef>
                <a:spcPts val="0"/>
              </a:spcBef>
              <a:spcAft>
                <a:spcPts val="0"/>
              </a:spcAft>
              <a:buSzPts val="1100"/>
              <a:buAutoNum type="arabicPeriod"/>
            </a:pPr>
            <a:r>
              <a:rPr lang="en" u="sng">
                <a:solidFill>
                  <a:schemeClr val="hlink"/>
                </a:solidFill>
                <a:hlinkClick r:id="rId4"/>
              </a:rPr>
              <a:t>https://drive.google.com/file/d/1FNRJHK2q3gvATAYrHoQJ2LJCZ2-0ukwB/view?usp=share_link</a:t>
            </a:r>
            <a:endParaRPr/>
          </a:p>
          <a:p>
            <a:pPr marL="0" lvl="0" indent="0" algn="l" rtl="0">
              <a:spcBef>
                <a:spcPts val="0"/>
              </a:spcBef>
              <a:spcAft>
                <a:spcPts val="0"/>
              </a:spcAft>
              <a:buNone/>
            </a:pPr>
            <a:endParaRPr/>
          </a:p>
          <a:p>
            <a:pPr marL="0" lvl="0" indent="0" algn="l" rtl="0">
              <a:spcBef>
                <a:spcPts val="0"/>
              </a:spcBef>
              <a:spcAft>
                <a:spcPts val="0"/>
              </a:spcAft>
              <a:buNone/>
            </a:pPr>
            <a:r>
              <a:rPr lang="en"/>
              <a:t>https://commons.wikimedia.org/wiki/File:White-haired_goldenrod.jpg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0e91a69258_0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0e91a69258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Bill Haneberg: </a:t>
            </a:r>
            <a:r>
              <a:rPr lang="en">
                <a:solidFill>
                  <a:srgbClr val="212121"/>
                </a:solidFill>
                <a:latin typeface="Calibri"/>
                <a:ea typeface="Calibri"/>
                <a:cs typeface="Calibri"/>
                <a:sym typeface="Calibri"/>
              </a:rPr>
              <a:t>Shrinkage of clayey soils during summer droughts, which are expected to increase as the climate continues to warm, can cause the soil to crack and pull away from foundations, requiring thousands of dollars of foundation repairs to some homes.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Video on Kentucky soils: https://ukcafe.canto.com/v/medialibrary/library?keyword=clay&amp;viewIndex=0&amp;display=fitView&amp;from=fitView&amp;filter=%7B%22type%22:%22video%22%7D&amp;column=video&amp;id=5qcuqreke14036dqilf24ujk0q</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0e91a69258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0e91a69258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Amanda Gumbert: </a:t>
            </a:r>
            <a:r>
              <a:rPr lang="en">
                <a:solidFill>
                  <a:srgbClr val="212121"/>
                </a:solidFill>
                <a:latin typeface="Calibri"/>
                <a:ea typeface="Calibri"/>
                <a:cs typeface="Calibri"/>
                <a:sym typeface="Calibri"/>
              </a:rPr>
              <a:t>The impact of drought on soil erosion is complex but prolonged drought leads to lack of vegetation, lack of vegetation contributes to soil  loss when rain finally returns, and that erosion contributes to sediment in water bodies leading to aquatic habitat degradation.</a:t>
            </a:r>
            <a:endParaRPr>
              <a:solidFill>
                <a:srgbClr val="21212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12121"/>
                </a:solidFill>
                <a:latin typeface="Calibri"/>
                <a:ea typeface="Calibri"/>
                <a:cs typeface="Calibri"/>
                <a:sym typeface="Calibri"/>
              </a:rPr>
              <a:t> </a:t>
            </a:r>
            <a:endParaRPr>
              <a:solidFill>
                <a:srgbClr val="21212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0e91a69258_0_4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0e91a69258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212121"/>
                </a:solidFill>
                <a:latin typeface="Calibri"/>
                <a:ea typeface="Calibri"/>
                <a:cs typeface="Calibri"/>
                <a:sym typeface="Calibri"/>
              </a:rPr>
              <a:t>Bill Haneberg: Some studies have shown that increased precipitation leads to increased soil radon and indoor radon concentrations. Radon is the second leading cause of lung cancer in the United States and people who are exposed to both high indoor radon levels and smoke tobacco—which many Kentuckians do—are about 9x more likely to develop lung cancer than those who do not smoke. So, climate change could lead to higher lung cancer rates in Kentucky.</a:t>
            </a:r>
            <a:endParaRPr>
              <a:solidFill>
                <a:srgbClr val="21212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rgbClr val="21212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12121"/>
                </a:solidFill>
                <a:latin typeface="Calibri"/>
                <a:ea typeface="Calibri"/>
                <a:cs typeface="Calibri"/>
                <a:sym typeface="Calibri"/>
              </a:rPr>
              <a:t>Devan Robinson: </a:t>
            </a:r>
            <a:r>
              <a:rPr lang="en" sz="1200">
                <a:solidFill>
                  <a:schemeClr val="dk1"/>
                </a:solidFill>
                <a:highlight>
                  <a:srgbClr val="FFFFFF"/>
                </a:highlight>
                <a:latin typeface="Calibri"/>
                <a:ea typeface="Calibri"/>
                <a:cs typeface="Calibri"/>
                <a:sym typeface="Calibri"/>
              </a:rPr>
              <a:t>Drought in Karst area soils and high uranium rock types (black Shales and phosphatic Limestones) can also cause Radon to escape easily via any cracks that propagate in the ground as a result. And water is also known to slow down or even trap the movement of Radon in saturated soils, as well as potentially push Radon into homes. It's a complicated relationship!</a:t>
            </a:r>
            <a:endParaRPr>
              <a:solidFill>
                <a:srgbClr val="21212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View KGS’s interactive radon map: https://www.uky.edu/KGS/radon/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0e91a69258_0_4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0e91a69258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Rebecca McCully: </a:t>
            </a:r>
            <a:r>
              <a:rPr lang="en">
                <a:solidFill>
                  <a:srgbClr val="212121"/>
                </a:solidFill>
                <a:latin typeface="Calibri"/>
                <a:ea typeface="Calibri"/>
                <a:cs typeface="Calibri"/>
                <a:sym typeface="Calibri"/>
              </a:rPr>
              <a:t>I think KY producers with pastures (and potentially people with lawns) are noticing an increase in warm-season (C4 physiology) grasses. KY pastures/lawns have traditionally been dominated by cool-season (C3 physiology) grasses (e.g., tall fescue, KY bluegrass), but over the past decade, people are reporting increases in warm-season species (e.g., Bermuda grass, crab grass). I have a research project that clearly demonstrates that as things get warmer the warm-season species become more dominant</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Check out Rebecca’s extensive work: https://www.researchgate.net/profile/Rebecca-Mcculley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0e91a69258_0_5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0e91a69258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Rebecca McCully: </a:t>
            </a:r>
            <a:r>
              <a:rPr lang="en">
                <a:solidFill>
                  <a:srgbClr val="212121"/>
                </a:solidFill>
                <a:latin typeface="Calibri"/>
                <a:ea typeface="Calibri"/>
                <a:cs typeface="Calibri"/>
                <a:sym typeface="Calibri"/>
              </a:rPr>
              <a:t>I’ll add that we also know warmer temperatures increase concentrations of the toxin in tall fescue (dominant forage in KY) which causes fescue toxicosis. Effects of these toxins on grazing animals are more pronounced under hot temperatures – so kind of a double whammy – and likely means affected animals will spend more time in shade/water trying to cool down/thermoregulate.</a:t>
            </a:r>
            <a:endParaRPr>
              <a:solidFill>
                <a:srgbClr val="21212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rgbClr val="21212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rgbClr val="212121"/>
                </a:solidFill>
                <a:latin typeface="Calibri"/>
                <a:ea typeface="Calibri"/>
                <a:cs typeface="Calibri"/>
                <a:sym typeface="Calibri"/>
              </a:rPr>
              <a:t>Then UK graduate student Marie Bourguignon, UK agroecologist Rebecca McCulley and Randy Dinkins, a scientist with the U.S. Department of Agriculture’s Forage-Animal Production Research Unit, looked at the potential effects of warmer and wetter conditions on four different genotypes of KY 31 tall fescue, one of the most common grasses used in pastures in Kentucky and the Southeast.</a:t>
            </a:r>
            <a:endParaRPr>
              <a:solidFill>
                <a:srgbClr val="21212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
              <a:t>Check out Rebecca’s extensive work: https://www.researchgate.net/profile/Rebecca-Mcculley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auren.cagle@uky.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louisvillecan.org/" TargetMode="External"/><Relationship Id="rId13" Type="http://schemas.openxmlformats.org/officeDocument/2006/relationships/hyperlink" Target="https://lexcreativereuse.com/" TargetMode="External"/><Relationship Id="rId3" Type="http://schemas.openxmlformats.org/officeDocument/2006/relationships/hyperlink" Target="https://archive.kftc.org/issues/new-energy-and-transition" TargetMode="External"/><Relationship Id="rId7" Type="http://schemas.openxmlformats.org/officeDocument/2006/relationships/hyperlink" Target="https://lextran.com/schedules-fares/uk-riders/" TargetMode="External"/><Relationship Id="rId12" Type="http://schemas.openxmlformats.org/officeDocument/2006/relationships/hyperlink" Target="https://lexington.wildones.org/volunteerin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sites.google.com/view/kyfccd/website/cost-share-programs/backyard-conservation" TargetMode="External"/><Relationship Id="rId11" Type="http://schemas.openxmlformats.org/officeDocument/2006/relationships/hyperlink" Target="https://www.kentucky.com/opinion/op-ed/article268223517.html" TargetMode="External"/><Relationship Id="rId5" Type="http://schemas.openxmlformats.org/officeDocument/2006/relationships/hyperlink" Target="https://bggreensource.org/event/2023-home-energy-efficiency-workshops/" TargetMode="External"/><Relationship Id="rId15" Type="http://schemas.openxmlformats.org/officeDocument/2006/relationships/hyperlink" Target="https://www.chfs.ky.gov/agencies/dph/dphps/emb/Pages/radon.aspx" TargetMode="External"/><Relationship Id="rId10" Type="http://schemas.openxmlformats.org/officeDocument/2006/relationships/hyperlink" Target="https://www.lexingtonky.gov/browse/government/council" TargetMode="External"/><Relationship Id="rId4" Type="http://schemas.openxmlformats.org/officeDocument/2006/relationships/hyperlink" Target="https://climateconversationslex.weebly.com/" TargetMode="External"/><Relationship Id="rId9" Type="http://schemas.openxmlformats.org/officeDocument/2006/relationships/hyperlink" Target="https://www.treehousecompost.com/" TargetMode="External"/><Relationship Id="rId14" Type="http://schemas.openxmlformats.org/officeDocument/2006/relationships/hyperlink" Target="https://www.lexingtonky.gov/dog-park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0"/>
            <a:ext cx="5336400" cy="5143500"/>
          </a:xfrm>
          <a:prstGeom prst="rect">
            <a:avLst/>
          </a:pr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ctrTitle"/>
          </p:nvPr>
        </p:nvSpPr>
        <p:spPr>
          <a:xfrm>
            <a:off x="5336275" y="0"/>
            <a:ext cx="3807600" cy="5143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800">
                <a:latin typeface="Poiret One"/>
                <a:ea typeface="Poiret One"/>
                <a:cs typeface="Poiret One"/>
                <a:sym typeface="Poiret One"/>
              </a:rPr>
              <a:t>13 Ways of Looking at</a:t>
            </a:r>
            <a:br>
              <a:rPr lang="en" sz="5800">
                <a:latin typeface="Poiret One"/>
                <a:ea typeface="Poiret One"/>
                <a:cs typeface="Poiret One"/>
                <a:sym typeface="Poiret One"/>
              </a:rPr>
            </a:br>
            <a:r>
              <a:rPr lang="en" sz="5800">
                <a:latin typeface="Poiret One"/>
                <a:ea typeface="Poiret One"/>
                <a:cs typeface="Poiret One"/>
                <a:sym typeface="Poiret One"/>
              </a:rPr>
              <a:t>Climate Change</a:t>
            </a:r>
            <a:br>
              <a:rPr lang="en" sz="5800">
                <a:latin typeface="Poiret One"/>
                <a:ea typeface="Poiret One"/>
                <a:cs typeface="Poiret One"/>
                <a:sym typeface="Poiret One"/>
              </a:rPr>
            </a:br>
            <a:r>
              <a:rPr lang="en" sz="5800">
                <a:latin typeface="Poiret One"/>
                <a:ea typeface="Poiret One"/>
                <a:cs typeface="Poiret One"/>
                <a:sym typeface="Poiret One"/>
              </a:rPr>
              <a:t>in Kentucky</a:t>
            </a:r>
            <a:endParaRPr sz="5800">
              <a:latin typeface="Poiret One"/>
              <a:ea typeface="Poiret One"/>
              <a:cs typeface="Poiret One"/>
              <a:sym typeface="Poiret One"/>
            </a:endParaRPr>
          </a:p>
        </p:txBody>
      </p:sp>
      <p:sp>
        <p:nvSpPr>
          <p:cNvPr id="56" name="Google Shape;56;p13"/>
          <p:cNvSpPr txBox="1">
            <a:spLocks noGrp="1"/>
          </p:cNvSpPr>
          <p:nvPr>
            <p:ph type="subTitle" idx="1"/>
          </p:nvPr>
        </p:nvSpPr>
        <p:spPr>
          <a:xfrm>
            <a:off x="0" y="3720025"/>
            <a:ext cx="5336400" cy="914400"/>
          </a:xfrm>
          <a:prstGeom prst="rect">
            <a:avLst/>
          </a:prstGeom>
          <a:solidFill>
            <a:schemeClr val="lt2"/>
          </a:solidFill>
        </p:spPr>
        <p:txBody>
          <a:bodyPr spcFirstLastPara="1" wrap="square" lIns="91425" tIns="91425" rIns="91425" bIns="91425" anchor="ctr" anchorCtr="0">
            <a:normAutofit/>
          </a:bodyPr>
          <a:lstStyle/>
          <a:p>
            <a:pPr marL="0" lvl="0" indent="0" algn="l" rtl="0">
              <a:lnSpc>
                <a:spcPct val="150000"/>
              </a:lnSpc>
              <a:spcBef>
                <a:spcPts val="0"/>
              </a:spcBef>
              <a:spcAft>
                <a:spcPts val="0"/>
              </a:spcAft>
              <a:buSzPts val="523"/>
              <a:buNone/>
            </a:pPr>
            <a:r>
              <a:rPr lang="en" sz="1130">
                <a:latin typeface="Raleway"/>
                <a:ea typeface="Raleway"/>
                <a:cs typeface="Raleway"/>
                <a:sym typeface="Raleway"/>
              </a:rPr>
              <a:t>Associate Professor of UK Writing, Rhetoric, &amp; Digital Studies</a:t>
            </a:r>
            <a:endParaRPr sz="1130">
              <a:latin typeface="Raleway"/>
              <a:ea typeface="Raleway"/>
              <a:cs typeface="Raleway"/>
              <a:sym typeface="Raleway"/>
            </a:endParaRPr>
          </a:p>
          <a:p>
            <a:pPr marL="0" lvl="0" indent="0" algn="l" rtl="0">
              <a:lnSpc>
                <a:spcPct val="150000"/>
              </a:lnSpc>
              <a:spcBef>
                <a:spcPts val="0"/>
              </a:spcBef>
              <a:spcAft>
                <a:spcPts val="0"/>
              </a:spcAft>
              <a:buSzPts val="523"/>
              <a:buNone/>
            </a:pPr>
            <a:r>
              <a:rPr lang="en" sz="1130">
                <a:latin typeface="Raleway"/>
                <a:ea typeface="Raleway"/>
                <a:cs typeface="Raleway"/>
                <a:sym typeface="Raleway"/>
              </a:rPr>
              <a:t>Director, Kentucky Climate Consortium</a:t>
            </a:r>
            <a:endParaRPr sz="1130">
              <a:latin typeface="Raleway"/>
              <a:ea typeface="Raleway"/>
              <a:cs typeface="Raleway"/>
              <a:sym typeface="Raleway"/>
            </a:endParaRPr>
          </a:p>
          <a:p>
            <a:pPr marL="0" lvl="0" indent="0" algn="l" rtl="0">
              <a:lnSpc>
                <a:spcPct val="150000"/>
              </a:lnSpc>
              <a:spcBef>
                <a:spcPts val="0"/>
              </a:spcBef>
              <a:spcAft>
                <a:spcPts val="0"/>
              </a:spcAft>
              <a:buSzPts val="523"/>
              <a:buNone/>
            </a:pPr>
            <a:r>
              <a:rPr lang="en" sz="1130" u="sng">
                <a:latin typeface="Raleway"/>
                <a:ea typeface="Raleway"/>
                <a:cs typeface="Raleway"/>
                <a:sym typeface="Raleway"/>
                <a:hlinkClick r:id="rId3"/>
              </a:rPr>
              <a:t>lauren.cagle@uky.edu</a:t>
            </a:r>
            <a:r>
              <a:rPr lang="en" sz="1130">
                <a:latin typeface="Raleway"/>
                <a:ea typeface="Raleway"/>
                <a:cs typeface="Raleway"/>
                <a:sym typeface="Raleway"/>
              </a:rPr>
              <a:t> | laurenecagle.com/talks</a:t>
            </a:r>
            <a:endParaRPr sz="1130">
              <a:latin typeface="Raleway"/>
              <a:ea typeface="Raleway"/>
              <a:cs typeface="Raleway"/>
              <a:sym typeface="Raleway"/>
            </a:endParaRPr>
          </a:p>
        </p:txBody>
      </p:sp>
      <p:pic>
        <p:nvPicPr>
          <p:cNvPr id="57" name="Google Shape;57;p13"/>
          <p:cNvPicPr preferRelativeResize="0"/>
          <p:nvPr/>
        </p:nvPicPr>
        <p:blipFill rotWithShape="1">
          <a:blip r:embed="rId4">
            <a:alphaModFix/>
          </a:blip>
          <a:srcRect b="7201"/>
          <a:stretch/>
        </p:blipFill>
        <p:spPr>
          <a:xfrm>
            <a:off x="4131227" y="3769975"/>
            <a:ext cx="1041475" cy="814499"/>
          </a:xfrm>
          <a:prstGeom prst="rect">
            <a:avLst/>
          </a:prstGeom>
          <a:noFill/>
          <a:ln>
            <a:noFill/>
          </a:ln>
        </p:spPr>
      </p:pic>
      <p:pic>
        <p:nvPicPr>
          <p:cNvPr id="58" name="Google Shape;58;p13"/>
          <p:cNvPicPr preferRelativeResize="0"/>
          <p:nvPr/>
        </p:nvPicPr>
        <p:blipFill>
          <a:blip r:embed="rId5">
            <a:alphaModFix/>
          </a:blip>
          <a:stretch>
            <a:fillRect/>
          </a:stretch>
        </p:blipFill>
        <p:spPr>
          <a:xfrm>
            <a:off x="0" y="509075"/>
            <a:ext cx="5336400" cy="30061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2"/>
          <p:cNvSpPr txBox="1"/>
          <p:nvPr/>
        </p:nvSpPr>
        <p:spPr>
          <a:xfrm>
            <a:off x="0" y="-387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Agriculture</a:t>
            </a:r>
            <a:endParaRPr>
              <a:solidFill>
                <a:srgbClr val="434343"/>
              </a:solidFill>
              <a:latin typeface="Raleway"/>
              <a:ea typeface="Raleway"/>
              <a:cs typeface="Raleway"/>
              <a:sym typeface="Raleway"/>
            </a:endParaRPr>
          </a:p>
        </p:txBody>
      </p:sp>
      <p:sp>
        <p:nvSpPr>
          <p:cNvPr id="232" name="Google Shape;232;p22"/>
          <p:cNvSpPr txBox="1"/>
          <p:nvPr/>
        </p:nvSpPr>
        <p:spPr>
          <a:xfrm>
            <a:off x="0" y="25609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Insects</a:t>
            </a:r>
            <a:endParaRPr>
              <a:latin typeface="Raleway"/>
              <a:ea typeface="Raleway"/>
              <a:cs typeface="Raleway"/>
              <a:sym typeface="Raleway"/>
            </a:endParaRPr>
          </a:p>
        </p:txBody>
      </p:sp>
      <p:sp>
        <p:nvSpPr>
          <p:cNvPr id="233" name="Google Shape;233;p22"/>
          <p:cNvSpPr txBox="1"/>
          <p:nvPr/>
        </p:nvSpPr>
        <p:spPr>
          <a:xfrm>
            <a:off x="0" y="18182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Human Health</a:t>
            </a:r>
            <a:endParaRPr>
              <a:solidFill>
                <a:schemeClr val="lt1"/>
              </a:solidFill>
              <a:latin typeface="Raleway"/>
              <a:ea typeface="Raleway"/>
              <a:cs typeface="Raleway"/>
              <a:sym typeface="Raleway"/>
            </a:endParaRPr>
          </a:p>
        </p:txBody>
      </p:sp>
      <p:sp>
        <p:nvSpPr>
          <p:cNvPr id="234" name="Google Shape;234;p22"/>
          <p:cNvSpPr txBox="1"/>
          <p:nvPr/>
        </p:nvSpPr>
        <p:spPr>
          <a:xfrm>
            <a:off x="0" y="14468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Housing</a:t>
            </a:r>
            <a:endParaRPr>
              <a:latin typeface="Raleway"/>
              <a:ea typeface="Raleway"/>
              <a:cs typeface="Raleway"/>
              <a:sym typeface="Raleway"/>
            </a:endParaRPr>
          </a:p>
        </p:txBody>
      </p:sp>
      <p:sp>
        <p:nvSpPr>
          <p:cNvPr id="235" name="Google Shape;235;p22"/>
          <p:cNvSpPr txBox="1"/>
          <p:nvPr/>
        </p:nvSpPr>
        <p:spPr>
          <a:xfrm>
            <a:off x="0" y="3301538"/>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Plants</a:t>
            </a:r>
            <a:endParaRPr>
              <a:latin typeface="Raleway"/>
              <a:ea typeface="Raleway"/>
              <a:cs typeface="Raleway"/>
              <a:sym typeface="Raleway"/>
            </a:endParaRPr>
          </a:p>
        </p:txBody>
      </p:sp>
      <p:sp>
        <p:nvSpPr>
          <p:cNvPr id="236" name="Google Shape;236;p22"/>
          <p:cNvSpPr txBox="1"/>
          <p:nvPr/>
        </p:nvSpPr>
        <p:spPr>
          <a:xfrm>
            <a:off x="0" y="40396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Soils</a:t>
            </a:r>
            <a:endParaRPr>
              <a:latin typeface="Raleway"/>
              <a:ea typeface="Raleway"/>
              <a:cs typeface="Raleway"/>
              <a:sym typeface="Raleway"/>
            </a:endParaRPr>
          </a:p>
        </p:txBody>
      </p:sp>
      <p:sp>
        <p:nvSpPr>
          <p:cNvPr id="237" name="Google Shape;237;p22"/>
          <p:cNvSpPr txBox="1"/>
          <p:nvPr/>
        </p:nvSpPr>
        <p:spPr>
          <a:xfrm>
            <a:off x="0" y="47745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Water</a:t>
            </a:r>
            <a:endParaRPr>
              <a:solidFill>
                <a:schemeClr val="lt1"/>
              </a:solidFill>
              <a:latin typeface="Raleway"/>
              <a:ea typeface="Raleway"/>
              <a:cs typeface="Raleway"/>
              <a:sym typeface="Raleway"/>
            </a:endParaRPr>
          </a:p>
        </p:txBody>
      </p:sp>
      <p:sp>
        <p:nvSpPr>
          <p:cNvPr id="238" name="Google Shape;238;p22"/>
          <p:cNvSpPr txBox="1"/>
          <p:nvPr/>
        </p:nvSpPr>
        <p:spPr>
          <a:xfrm>
            <a:off x="0" y="293086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Livestock</a:t>
            </a:r>
            <a:endParaRPr>
              <a:solidFill>
                <a:schemeClr val="lt1"/>
              </a:solidFill>
              <a:latin typeface="Raleway"/>
              <a:ea typeface="Raleway"/>
              <a:cs typeface="Raleway"/>
              <a:sym typeface="Raleway"/>
            </a:endParaRPr>
          </a:p>
        </p:txBody>
      </p:sp>
      <p:sp>
        <p:nvSpPr>
          <p:cNvPr id="239" name="Google Shape;239;p22"/>
          <p:cNvSpPr txBox="1"/>
          <p:nvPr/>
        </p:nvSpPr>
        <p:spPr>
          <a:xfrm>
            <a:off x="0" y="21895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Infrastructure</a:t>
            </a:r>
            <a:endParaRPr>
              <a:latin typeface="Raleway"/>
              <a:ea typeface="Raleway"/>
              <a:cs typeface="Raleway"/>
              <a:sym typeface="Raleway"/>
            </a:endParaRPr>
          </a:p>
        </p:txBody>
      </p:sp>
      <p:sp>
        <p:nvSpPr>
          <p:cNvPr id="240" name="Google Shape;240;p22"/>
          <p:cNvSpPr txBox="1"/>
          <p:nvPr/>
        </p:nvSpPr>
        <p:spPr>
          <a:xfrm>
            <a:off x="0" y="7040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Hazards</a:t>
            </a:r>
            <a:endParaRPr>
              <a:latin typeface="Raleway"/>
              <a:ea typeface="Raleway"/>
              <a:cs typeface="Raleway"/>
              <a:sym typeface="Raleway"/>
            </a:endParaRPr>
          </a:p>
        </p:txBody>
      </p:sp>
      <p:sp>
        <p:nvSpPr>
          <p:cNvPr id="241" name="Google Shape;241;p22"/>
          <p:cNvSpPr txBox="1"/>
          <p:nvPr/>
        </p:nvSpPr>
        <p:spPr>
          <a:xfrm>
            <a:off x="0" y="3326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Bourbon</a:t>
            </a:r>
            <a:endParaRPr>
              <a:solidFill>
                <a:schemeClr val="lt1"/>
              </a:solidFill>
              <a:latin typeface="Raleway"/>
              <a:ea typeface="Raleway"/>
              <a:cs typeface="Raleway"/>
              <a:sym typeface="Raleway"/>
            </a:endParaRPr>
          </a:p>
        </p:txBody>
      </p:sp>
      <p:sp>
        <p:nvSpPr>
          <p:cNvPr id="242" name="Google Shape;242;p22"/>
          <p:cNvSpPr txBox="1"/>
          <p:nvPr/>
        </p:nvSpPr>
        <p:spPr>
          <a:xfrm>
            <a:off x="0" y="10754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Horses</a:t>
            </a:r>
            <a:endParaRPr>
              <a:solidFill>
                <a:schemeClr val="lt1"/>
              </a:solidFill>
              <a:latin typeface="Raleway"/>
              <a:ea typeface="Raleway"/>
              <a:cs typeface="Raleway"/>
              <a:sym typeface="Raleway"/>
            </a:endParaRPr>
          </a:p>
        </p:txBody>
      </p:sp>
      <p:sp>
        <p:nvSpPr>
          <p:cNvPr id="243" name="Google Shape;243;p22"/>
          <p:cNvSpPr txBox="1"/>
          <p:nvPr/>
        </p:nvSpPr>
        <p:spPr>
          <a:xfrm>
            <a:off x="0" y="36722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Social Justice</a:t>
            </a:r>
            <a:endParaRPr>
              <a:latin typeface="Raleway"/>
              <a:ea typeface="Raleway"/>
              <a:cs typeface="Raleway"/>
              <a:sym typeface="Raleway"/>
            </a:endParaRPr>
          </a:p>
        </p:txBody>
      </p:sp>
      <p:sp>
        <p:nvSpPr>
          <p:cNvPr id="244" name="Google Shape;244;p22"/>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Work</a:t>
            </a:r>
            <a:endParaRPr>
              <a:latin typeface="Raleway"/>
              <a:ea typeface="Raleway"/>
              <a:cs typeface="Raleway"/>
              <a:sym typeface="Raleway"/>
            </a:endParaRPr>
          </a:p>
        </p:txBody>
      </p:sp>
      <p:pic>
        <p:nvPicPr>
          <p:cNvPr id="245" name="Google Shape;245;p22"/>
          <p:cNvPicPr preferRelativeResize="0"/>
          <p:nvPr/>
        </p:nvPicPr>
        <p:blipFill rotWithShape="1">
          <a:blip r:embed="rId3">
            <a:alphaModFix/>
          </a:blip>
          <a:srcRect r="467"/>
          <a:stretch/>
        </p:blipFill>
        <p:spPr>
          <a:xfrm>
            <a:off x="1463100" y="0"/>
            <a:ext cx="7680901" cy="5143501"/>
          </a:xfrm>
          <a:prstGeom prst="rect">
            <a:avLst/>
          </a:prstGeom>
          <a:noFill/>
          <a:ln>
            <a:noFill/>
          </a:ln>
        </p:spPr>
      </p:pic>
      <p:sp>
        <p:nvSpPr>
          <p:cNvPr id="246" name="Google Shape;246;p22"/>
          <p:cNvSpPr txBox="1"/>
          <p:nvPr/>
        </p:nvSpPr>
        <p:spPr>
          <a:xfrm>
            <a:off x="8338850" y="440538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9</a:t>
            </a:r>
            <a:endParaRPr sz="3200">
              <a:solidFill>
                <a:schemeClr val="lt1"/>
              </a:solidFill>
              <a:latin typeface="Raleway"/>
              <a:ea typeface="Raleway"/>
              <a:cs typeface="Raleway"/>
              <a:sym typeface="Raleway"/>
            </a:endParaRPr>
          </a:p>
        </p:txBody>
      </p:sp>
      <p:sp>
        <p:nvSpPr>
          <p:cNvPr id="247" name="Google Shape;247;p22"/>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Raleway"/>
                <a:ea typeface="Raleway"/>
                <a:cs typeface="Raleway"/>
                <a:sym typeface="Raleway"/>
              </a:rPr>
              <a:t>warmer temps → harmful algal blooms in inland water bodies → water quality issues → livestock illness + human health impacts + increasing industry costs</a:t>
            </a:r>
            <a:endParaRPr sz="1200">
              <a:solidFill>
                <a:schemeClr val="dk2"/>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3"/>
          <p:cNvPicPr preferRelativeResize="0"/>
          <p:nvPr/>
        </p:nvPicPr>
        <p:blipFill rotWithShape="1">
          <a:blip r:embed="rId3">
            <a:alphaModFix/>
          </a:blip>
          <a:srcRect l="15118" r="-14059"/>
          <a:stretch/>
        </p:blipFill>
        <p:spPr>
          <a:xfrm>
            <a:off x="2338875" y="0"/>
            <a:ext cx="7932150" cy="5134601"/>
          </a:xfrm>
          <a:prstGeom prst="rect">
            <a:avLst/>
          </a:prstGeom>
          <a:noFill/>
          <a:ln>
            <a:noFill/>
          </a:ln>
        </p:spPr>
      </p:pic>
      <p:sp>
        <p:nvSpPr>
          <p:cNvPr id="253" name="Google Shape;253;p23"/>
          <p:cNvSpPr txBox="1"/>
          <p:nvPr/>
        </p:nvSpPr>
        <p:spPr>
          <a:xfrm>
            <a:off x="0" y="-387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Agriculture</a:t>
            </a:r>
            <a:endParaRPr>
              <a:solidFill>
                <a:srgbClr val="434343"/>
              </a:solidFill>
              <a:latin typeface="Raleway"/>
              <a:ea typeface="Raleway"/>
              <a:cs typeface="Raleway"/>
              <a:sym typeface="Raleway"/>
            </a:endParaRPr>
          </a:p>
        </p:txBody>
      </p:sp>
      <p:sp>
        <p:nvSpPr>
          <p:cNvPr id="254" name="Google Shape;254;p23"/>
          <p:cNvSpPr txBox="1"/>
          <p:nvPr/>
        </p:nvSpPr>
        <p:spPr>
          <a:xfrm>
            <a:off x="0" y="25609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Insects</a:t>
            </a:r>
            <a:endParaRPr>
              <a:solidFill>
                <a:srgbClr val="434343"/>
              </a:solidFill>
              <a:latin typeface="Raleway"/>
              <a:ea typeface="Raleway"/>
              <a:cs typeface="Raleway"/>
              <a:sym typeface="Raleway"/>
            </a:endParaRPr>
          </a:p>
        </p:txBody>
      </p:sp>
      <p:sp>
        <p:nvSpPr>
          <p:cNvPr id="255" name="Google Shape;255;p23"/>
          <p:cNvSpPr txBox="1"/>
          <p:nvPr/>
        </p:nvSpPr>
        <p:spPr>
          <a:xfrm>
            <a:off x="0" y="18182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Human Health</a:t>
            </a:r>
            <a:endParaRPr>
              <a:solidFill>
                <a:schemeClr val="lt1"/>
              </a:solidFill>
              <a:latin typeface="Raleway"/>
              <a:ea typeface="Raleway"/>
              <a:cs typeface="Raleway"/>
              <a:sym typeface="Raleway"/>
            </a:endParaRPr>
          </a:p>
        </p:txBody>
      </p:sp>
      <p:sp>
        <p:nvSpPr>
          <p:cNvPr id="256" name="Google Shape;256;p23"/>
          <p:cNvSpPr txBox="1"/>
          <p:nvPr/>
        </p:nvSpPr>
        <p:spPr>
          <a:xfrm>
            <a:off x="0" y="14468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Housing</a:t>
            </a:r>
            <a:endParaRPr>
              <a:solidFill>
                <a:srgbClr val="434343"/>
              </a:solidFill>
              <a:latin typeface="Raleway"/>
              <a:ea typeface="Raleway"/>
              <a:cs typeface="Raleway"/>
              <a:sym typeface="Raleway"/>
            </a:endParaRPr>
          </a:p>
        </p:txBody>
      </p:sp>
      <p:sp>
        <p:nvSpPr>
          <p:cNvPr id="257" name="Google Shape;257;p23"/>
          <p:cNvSpPr txBox="1"/>
          <p:nvPr/>
        </p:nvSpPr>
        <p:spPr>
          <a:xfrm>
            <a:off x="0" y="3301538"/>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Plants</a:t>
            </a:r>
            <a:endParaRPr>
              <a:solidFill>
                <a:srgbClr val="434343"/>
              </a:solidFill>
              <a:latin typeface="Raleway"/>
              <a:ea typeface="Raleway"/>
              <a:cs typeface="Raleway"/>
              <a:sym typeface="Raleway"/>
            </a:endParaRPr>
          </a:p>
        </p:txBody>
      </p:sp>
      <p:sp>
        <p:nvSpPr>
          <p:cNvPr id="258" name="Google Shape;258;p23"/>
          <p:cNvSpPr txBox="1"/>
          <p:nvPr/>
        </p:nvSpPr>
        <p:spPr>
          <a:xfrm>
            <a:off x="0" y="40396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Soils</a:t>
            </a:r>
            <a:endParaRPr>
              <a:solidFill>
                <a:srgbClr val="434343"/>
              </a:solidFill>
              <a:latin typeface="Raleway"/>
              <a:ea typeface="Raleway"/>
              <a:cs typeface="Raleway"/>
              <a:sym typeface="Raleway"/>
            </a:endParaRPr>
          </a:p>
        </p:txBody>
      </p:sp>
      <p:sp>
        <p:nvSpPr>
          <p:cNvPr id="259" name="Google Shape;259;p23"/>
          <p:cNvSpPr txBox="1"/>
          <p:nvPr/>
        </p:nvSpPr>
        <p:spPr>
          <a:xfrm>
            <a:off x="0" y="47745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Water</a:t>
            </a:r>
            <a:endParaRPr>
              <a:solidFill>
                <a:srgbClr val="434343"/>
              </a:solidFill>
              <a:latin typeface="Raleway"/>
              <a:ea typeface="Raleway"/>
              <a:cs typeface="Raleway"/>
              <a:sym typeface="Raleway"/>
            </a:endParaRPr>
          </a:p>
        </p:txBody>
      </p:sp>
      <p:sp>
        <p:nvSpPr>
          <p:cNvPr id="260" name="Google Shape;260;p23"/>
          <p:cNvSpPr txBox="1"/>
          <p:nvPr/>
        </p:nvSpPr>
        <p:spPr>
          <a:xfrm>
            <a:off x="0" y="293086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Livestock</a:t>
            </a:r>
            <a:endParaRPr>
              <a:solidFill>
                <a:srgbClr val="434343"/>
              </a:solidFill>
              <a:latin typeface="Raleway"/>
              <a:ea typeface="Raleway"/>
              <a:cs typeface="Raleway"/>
              <a:sym typeface="Raleway"/>
            </a:endParaRPr>
          </a:p>
        </p:txBody>
      </p:sp>
      <p:sp>
        <p:nvSpPr>
          <p:cNvPr id="261" name="Google Shape;261;p23"/>
          <p:cNvSpPr txBox="1"/>
          <p:nvPr/>
        </p:nvSpPr>
        <p:spPr>
          <a:xfrm>
            <a:off x="0" y="21895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Infrastructure</a:t>
            </a:r>
            <a:endParaRPr>
              <a:solidFill>
                <a:srgbClr val="434343"/>
              </a:solidFill>
              <a:latin typeface="Raleway"/>
              <a:ea typeface="Raleway"/>
              <a:cs typeface="Raleway"/>
              <a:sym typeface="Raleway"/>
            </a:endParaRPr>
          </a:p>
        </p:txBody>
      </p:sp>
      <p:sp>
        <p:nvSpPr>
          <p:cNvPr id="262" name="Google Shape;262;p23"/>
          <p:cNvSpPr txBox="1"/>
          <p:nvPr/>
        </p:nvSpPr>
        <p:spPr>
          <a:xfrm>
            <a:off x="0" y="7040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Hazards</a:t>
            </a:r>
            <a:endParaRPr>
              <a:solidFill>
                <a:srgbClr val="434343"/>
              </a:solidFill>
              <a:latin typeface="Raleway"/>
              <a:ea typeface="Raleway"/>
              <a:cs typeface="Raleway"/>
              <a:sym typeface="Raleway"/>
            </a:endParaRPr>
          </a:p>
        </p:txBody>
      </p:sp>
      <p:sp>
        <p:nvSpPr>
          <p:cNvPr id="263" name="Google Shape;263;p23"/>
          <p:cNvSpPr txBox="1"/>
          <p:nvPr/>
        </p:nvSpPr>
        <p:spPr>
          <a:xfrm>
            <a:off x="0" y="3326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Bourbon</a:t>
            </a:r>
            <a:endParaRPr>
              <a:solidFill>
                <a:srgbClr val="434343"/>
              </a:solidFill>
              <a:latin typeface="Raleway"/>
              <a:ea typeface="Raleway"/>
              <a:cs typeface="Raleway"/>
              <a:sym typeface="Raleway"/>
            </a:endParaRPr>
          </a:p>
        </p:txBody>
      </p:sp>
      <p:sp>
        <p:nvSpPr>
          <p:cNvPr id="264" name="Google Shape;264;p23"/>
          <p:cNvSpPr txBox="1"/>
          <p:nvPr/>
        </p:nvSpPr>
        <p:spPr>
          <a:xfrm>
            <a:off x="0" y="10754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Horses</a:t>
            </a:r>
            <a:endParaRPr>
              <a:solidFill>
                <a:srgbClr val="434343"/>
              </a:solidFill>
              <a:latin typeface="Raleway"/>
              <a:ea typeface="Raleway"/>
              <a:cs typeface="Raleway"/>
              <a:sym typeface="Raleway"/>
            </a:endParaRPr>
          </a:p>
        </p:txBody>
      </p:sp>
      <p:sp>
        <p:nvSpPr>
          <p:cNvPr id="265" name="Google Shape;265;p23"/>
          <p:cNvSpPr txBox="1"/>
          <p:nvPr/>
        </p:nvSpPr>
        <p:spPr>
          <a:xfrm>
            <a:off x="0" y="36722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Social Justice</a:t>
            </a:r>
            <a:endParaRPr>
              <a:solidFill>
                <a:schemeClr val="lt1"/>
              </a:solidFill>
              <a:latin typeface="Raleway"/>
              <a:ea typeface="Raleway"/>
              <a:cs typeface="Raleway"/>
              <a:sym typeface="Raleway"/>
            </a:endParaRPr>
          </a:p>
        </p:txBody>
      </p:sp>
      <p:sp>
        <p:nvSpPr>
          <p:cNvPr id="266" name="Google Shape;266;p23"/>
          <p:cNvSpPr txBox="1"/>
          <p:nvPr/>
        </p:nvSpPr>
        <p:spPr>
          <a:xfrm>
            <a:off x="0" y="44071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Work</a:t>
            </a:r>
            <a:endParaRPr>
              <a:solidFill>
                <a:schemeClr val="lt1"/>
              </a:solidFill>
              <a:latin typeface="Raleway"/>
              <a:ea typeface="Raleway"/>
              <a:cs typeface="Raleway"/>
              <a:sym typeface="Raleway"/>
            </a:endParaRPr>
          </a:p>
        </p:txBody>
      </p:sp>
      <p:pic>
        <p:nvPicPr>
          <p:cNvPr id="267" name="Google Shape;267;p23"/>
          <p:cNvPicPr preferRelativeResize="0"/>
          <p:nvPr/>
        </p:nvPicPr>
        <p:blipFill rotWithShape="1">
          <a:blip r:embed="rId4">
            <a:alphaModFix/>
          </a:blip>
          <a:srcRect l="38820" r="12751"/>
          <a:stretch/>
        </p:blipFill>
        <p:spPr>
          <a:xfrm>
            <a:off x="1463100" y="0"/>
            <a:ext cx="3737216" cy="5143501"/>
          </a:xfrm>
          <a:prstGeom prst="rect">
            <a:avLst/>
          </a:prstGeom>
          <a:noFill/>
          <a:ln>
            <a:noFill/>
          </a:ln>
        </p:spPr>
      </p:pic>
      <p:sp>
        <p:nvSpPr>
          <p:cNvPr id="268" name="Google Shape;268;p23"/>
          <p:cNvSpPr txBox="1"/>
          <p:nvPr/>
        </p:nvSpPr>
        <p:spPr>
          <a:xfrm>
            <a:off x="8338850" y="440538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10</a:t>
            </a:r>
            <a:endParaRPr sz="3200">
              <a:solidFill>
                <a:schemeClr val="lt1"/>
              </a:solidFill>
              <a:latin typeface="Raleway"/>
              <a:ea typeface="Raleway"/>
              <a:cs typeface="Raleway"/>
              <a:sym typeface="Raleway"/>
            </a:endParaRPr>
          </a:p>
        </p:txBody>
      </p:sp>
      <p:sp>
        <p:nvSpPr>
          <p:cNvPr id="269" name="Google Shape;269;p23"/>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2"/>
                </a:solidFill>
                <a:latin typeface="Raleway"/>
                <a:ea typeface="Raleway"/>
                <a:cs typeface="Raleway"/>
                <a:sym typeface="Raleway"/>
              </a:rPr>
              <a:t>decline of the coal industry → need for a just transition → lessons to be learned from the tobacco buyout</a:t>
            </a:r>
            <a:endParaRPr sz="1500">
              <a:solidFill>
                <a:schemeClr val="dk2"/>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4"/>
          <p:cNvSpPr txBox="1"/>
          <p:nvPr/>
        </p:nvSpPr>
        <p:spPr>
          <a:xfrm>
            <a:off x="0" y="-387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Agriculture</a:t>
            </a:r>
            <a:endParaRPr>
              <a:solidFill>
                <a:srgbClr val="434343"/>
              </a:solidFill>
              <a:latin typeface="Raleway"/>
              <a:ea typeface="Raleway"/>
              <a:cs typeface="Raleway"/>
              <a:sym typeface="Raleway"/>
            </a:endParaRPr>
          </a:p>
        </p:txBody>
      </p:sp>
      <p:sp>
        <p:nvSpPr>
          <p:cNvPr id="275" name="Google Shape;275;p24"/>
          <p:cNvSpPr txBox="1"/>
          <p:nvPr/>
        </p:nvSpPr>
        <p:spPr>
          <a:xfrm>
            <a:off x="0" y="25609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Insects</a:t>
            </a:r>
            <a:endParaRPr>
              <a:solidFill>
                <a:srgbClr val="434343"/>
              </a:solidFill>
              <a:latin typeface="Raleway"/>
              <a:ea typeface="Raleway"/>
              <a:cs typeface="Raleway"/>
              <a:sym typeface="Raleway"/>
            </a:endParaRPr>
          </a:p>
        </p:txBody>
      </p:sp>
      <p:sp>
        <p:nvSpPr>
          <p:cNvPr id="276" name="Google Shape;276;p24"/>
          <p:cNvSpPr txBox="1"/>
          <p:nvPr/>
        </p:nvSpPr>
        <p:spPr>
          <a:xfrm>
            <a:off x="0" y="18182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Human Health</a:t>
            </a:r>
            <a:endParaRPr>
              <a:solidFill>
                <a:srgbClr val="434343"/>
              </a:solidFill>
              <a:latin typeface="Raleway"/>
              <a:ea typeface="Raleway"/>
              <a:cs typeface="Raleway"/>
              <a:sym typeface="Raleway"/>
            </a:endParaRPr>
          </a:p>
        </p:txBody>
      </p:sp>
      <p:sp>
        <p:nvSpPr>
          <p:cNvPr id="277" name="Google Shape;277;p24"/>
          <p:cNvSpPr txBox="1"/>
          <p:nvPr/>
        </p:nvSpPr>
        <p:spPr>
          <a:xfrm>
            <a:off x="0" y="14468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Housing</a:t>
            </a:r>
            <a:endParaRPr>
              <a:solidFill>
                <a:schemeClr val="lt1"/>
              </a:solidFill>
              <a:latin typeface="Raleway"/>
              <a:ea typeface="Raleway"/>
              <a:cs typeface="Raleway"/>
              <a:sym typeface="Raleway"/>
            </a:endParaRPr>
          </a:p>
        </p:txBody>
      </p:sp>
      <p:sp>
        <p:nvSpPr>
          <p:cNvPr id="278" name="Google Shape;278;p24"/>
          <p:cNvSpPr txBox="1"/>
          <p:nvPr/>
        </p:nvSpPr>
        <p:spPr>
          <a:xfrm>
            <a:off x="0" y="3301538"/>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Plants</a:t>
            </a:r>
            <a:endParaRPr>
              <a:solidFill>
                <a:srgbClr val="434343"/>
              </a:solidFill>
              <a:latin typeface="Raleway"/>
              <a:ea typeface="Raleway"/>
              <a:cs typeface="Raleway"/>
              <a:sym typeface="Raleway"/>
            </a:endParaRPr>
          </a:p>
        </p:txBody>
      </p:sp>
      <p:sp>
        <p:nvSpPr>
          <p:cNvPr id="279" name="Google Shape;279;p24"/>
          <p:cNvSpPr txBox="1"/>
          <p:nvPr/>
        </p:nvSpPr>
        <p:spPr>
          <a:xfrm>
            <a:off x="0" y="40396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Soils</a:t>
            </a:r>
            <a:endParaRPr>
              <a:solidFill>
                <a:srgbClr val="434343"/>
              </a:solidFill>
              <a:latin typeface="Raleway"/>
              <a:ea typeface="Raleway"/>
              <a:cs typeface="Raleway"/>
              <a:sym typeface="Raleway"/>
            </a:endParaRPr>
          </a:p>
        </p:txBody>
      </p:sp>
      <p:sp>
        <p:nvSpPr>
          <p:cNvPr id="280" name="Google Shape;280;p24"/>
          <p:cNvSpPr txBox="1"/>
          <p:nvPr/>
        </p:nvSpPr>
        <p:spPr>
          <a:xfrm>
            <a:off x="0" y="47745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Water</a:t>
            </a:r>
            <a:endParaRPr>
              <a:solidFill>
                <a:srgbClr val="434343"/>
              </a:solidFill>
              <a:latin typeface="Raleway"/>
              <a:ea typeface="Raleway"/>
              <a:cs typeface="Raleway"/>
              <a:sym typeface="Raleway"/>
            </a:endParaRPr>
          </a:p>
        </p:txBody>
      </p:sp>
      <p:sp>
        <p:nvSpPr>
          <p:cNvPr id="281" name="Google Shape;281;p24"/>
          <p:cNvSpPr txBox="1"/>
          <p:nvPr/>
        </p:nvSpPr>
        <p:spPr>
          <a:xfrm>
            <a:off x="0" y="293086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Livestock</a:t>
            </a:r>
            <a:endParaRPr>
              <a:solidFill>
                <a:srgbClr val="434343"/>
              </a:solidFill>
              <a:latin typeface="Raleway"/>
              <a:ea typeface="Raleway"/>
              <a:cs typeface="Raleway"/>
              <a:sym typeface="Raleway"/>
            </a:endParaRPr>
          </a:p>
        </p:txBody>
      </p:sp>
      <p:sp>
        <p:nvSpPr>
          <p:cNvPr id="282" name="Google Shape;282;p24"/>
          <p:cNvSpPr txBox="1"/>
          <p:nvPr/>
        </p:nvSpPr>
        <p:spPr>
          <a:xfrm>
            <a:off x="0" y="21895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Infrastructure</a:t>
            </a:r>
            <a:endParaRPr>
              <a:solidFill>
                <a:schemeClr val="lt1"/>
              </a:solidFill>
              <a:latin typeface="Raleway"/>
              <a:ea typeface="Raleway"/>
              <a:cs typeface="Raleway"/>
              <a:sym typeface="Raleway"/>
            </a:endParaRPr>
          </a:p>
        </p:txBody>
      </p:sp>
      <p:sp>
        <p:nvSpPr>
          <p:cNvPr id="283" name="Google Shape;283;p24"/>
          <p:cNvSpPr txBox="1"/>
          <p:nvPr/>
        </p:nvSpPr>
        <p:spPr>
          <a:xfrm>
            <a:off x="0" y="7040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Hazards</a:t>
            </a:r>
            <a:endParaRPr>
              <a:solidFill>
                <a:schemeClr val="lt1"/>
              </a:solidFill>
              <a:latin typeface="Raleway"/>
              <a:ea typeface="Raleway"/>
              <a:cs typeface="Raleway"/>
              <a:sym typeface="Raleway"/>
            </a:endParaRPr>
          </a:p>
        </p:txBody>
      </p:sp>
      <p:sp>
        <p:nvSpPr>
          <p:cNvPr id="284" name="Google Shape;284;p24"/>
          <p:cNvSpPr txBox="1"/>
          <p:nvPr/>
        </p:nvSpPr>
        <p:spPr>
          <a:xfrm>
            <a:off x="0" y="3326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Bourbon</a:t>
            </a:r>
            <a:endParaRPr>
              <a:solidFill>
                <a:srgbClr val="434343"/>
              </a:solidFill>
              <a:latin typeface="Raleway"/>
              <a:ea typeface="Raleway"/>
              <a:cs typeface="Raleway"/>
              <a:sym typeface="Raleway"/>
            </a:endParaRPr>
          </a:p>
        </p:txBody>
      </p:sp>
      <p:sp>
        <p:nvSpPr>
          <p:cNvPr id="285" name="Google Shape;285;p24"/>
          <p:cNvSpPr txBox="1"/>
          <p:nvPr/>
        </p:nvSpPr>
        <p:spPr>
          <a:xfrm>
            <a:off x="0" y="10754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Horses</a:t>
            </a:r>
            <a:endParaRPr>
              <a:solidFill>
                <a:srgbClr val="434343"/>
              </a:solidFill>
              <a:latin typeface="Raleway"/>
              <a:ea typeface="Raleway"/>
              <a:cs typeface="Raleway"/>
              <a:sym typeface="Raleway"/>
            </a:endParaRPr>
          </a:p>
        </p:txBody>
      </p:sp>
      <p:sp>
        <p:nvSpPr>
          <p:cNvPr id="286" name="Google Shape;286;p24"/>
          <p:cNvSpPr txBox="1"/>
          <p:nvPr/>
        </p:nvSpPr>
        <p:spPr>
          <a:xfrm>
            <a:off x="0" y="36722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Social Justice</a:t>
            </a:r>
            <a:endParaRPr>
              <a:solidFill>
                <a:schemeClr val="lt1"/>
              </a:solidFill>
              <a:latin typeface="Raleway"/>
              <a:ea typeface="Raleway"/>
              <a:cs typeface="Raleway"/>
              <a:sym typeface="Raleway"/>
            </a:endParaRPr>
          </a:p>
        </p:txBody>
      </p:sp>
      <p:sp>
        <p:nvSpPr>
          <p:cNvPr id="287" name="Google Shape;287;p24"/>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Work</a:t>
            </a:r>
            <a:endParaRPr>
              <a:solidFill>
                <a:srgbClr val="434343"/>
              </a:solidFill>
              <a:latin typeface="Raleway"/>
              <a:ea typeface="Raleway"/>
              <a:cs typeface="Raleway"/>
              <a:sym typeface="Raleway"/>
            </a:endParaRPr>
          </a:p>
        </p:txBody>
      </p:sp>
      <p:pic>
        <p:nvPicPr>
          <p:cNvPr id="288" name="Google Shape;288;p24"/>
          <p:cNvPicPr preferRelativeResize="0"/>
          <p:nvPr/>
        </p:nvPicPr>
        <p:blipFill rotWithShape="1">
          <a:blip r:embed="rId3">
            <a:alphaModFix/>
          </a:blip>
          <a:srcRect r="14442"/>
          <a:stretch/>
        </p:blipFill>
        <p:spPr>
          <a:xfrm>
            <a:off x="1463100" y="0"/>
            <a:ext cx="7680899" cy="5143500"/>
          </a:xfrm>
          <a:prstGeom prst="rect">
            <a:avLst/>
          </a:prstGeom>
          <a:noFill/>
          <a:ln>
            <a:noFill/>
          </a:ln>
        </p:spPr>
      </p:pic>
      <p:sp>
        <p:nvSpPr>
          <p:cNvPr id="289" name="Google Shape;289;p24"/>
          <p:cNvSpPr txBox="1"/>
          <p:nvPr/>
        </p:nvSpPr>
        <p:spPr>
          <a:xfrm>
            <a:off x="8343900" y="440713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11</a:t>
            </a:r>
            <a:endParaRPr sz="3200">
              <a:solidFill>
                <a:schemeClr val="lt1"/>
              </a:solidFill>
              <a:latin typeface="Raleway"/>
              <a:ea typeface="Raleway"/>
              <a:cs typeface="Raleway"/>
              <a:sym typeface="Raleway"/>
            </a:endParaRPr>
          </a:p>
        </p:txBody>
      </p:sp>
      <p:sp>
        <p:nvSpPr>
          <p:cNvPr id="290" name="Google Shape;290;p24"/>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2"/>
                </a:solidFill>
                <a:latin typeface="Raleway"/>
                <a:ea typeface="Raleway"/>
                <a:cs typeface="Raleway"/>
                <a:sym typeface="Raleway"/>
              </a:rPr>
              <a:t>increased climate disasters → displacement → greater disparities between privileged &amp; marginalized</a:t>
            </a:r>
            <a:endParaRPr sz="1500">
              <a:solidFill>
                <a:schemeClr val="dk2"/>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5"/>
          <p:cNvSpPr txBox="1"/>
          <p:nvPr/>
        </p:nvSpPr>
        <p:spPr>
          <a:xfrm>
            <a:off x="0" y="-387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Agriculture</a:t>
            </a:r>
            <a:endParaRPr>
              <a:solidFill>
                <a:srgbClr val="434343"/>
              </a:solidFill>
              <a:latin typeface="Raleway"/>
              <a:ea typeface="Raleway"/>
              <a:cs typeface="Raleway"/>
              <a:sym typeface="Raleway"/>
            </a:endParaRPr>
          </a:p>
        </p:txBody>
      </p:sp>
      <p:sp>
        <p:nvSpPr>
          <p:cNvPr id="296" name="Google Shape;296;p25"/>
          <p:cNvSpPr txBox="1"/>
          <p:nvPr/>
        </p:nvSpPr>
        <p:spPr>
          <a:xfrm>
            <a:off x="0" y="25609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Insects</a:t>
            </a:r>
            <a:endParaRPr>
              <a:solidFill>
                <a:srgbClr val="434343"/>
              </a:solidFill>
              <a:latin typeface="Raleway"/>
              <a:ea typeface="Raleway"/>
              <a:cs typeface="Raleway"/>
              <a:sym typeface="Raleway"/>
            </a:endParaRPr>
          </a:p>
        </p:txBody>
      </p:sp>
      <p:sp>
        <p:nvSpPr>
          <p:cNvPr id="297" name="Google Shape;297;p25"/>
          <p:cNvSpPr txBox="1"/>
          <p:nvPr/>
        </p:nvSpPr>
        <p:spPr>
          <a:xfrm>
            <a:off x="0" y="18182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Human Health</a:t>
            </a:r>
            <a:endParaRPr>
              <a:solidFill>
                <a:srgbClr val="434343"/>
              </a:solidFill>
              <a:latin typeface="Raleway"/>
              <a:ea typeface="Raleway"/>
              <a:cs typeface="Raleway"/>
              <a:sym typeface="Raleway"/>
            </a:endParaRPr>
          </a:p>
        </p:txBody>
      </p:sp>
      <p:sp>
        <p:nvSpPr>
          <p:cNvPr id="298" name="Google Shape;298;p25"/>
          <p:cNvSpPr txBox="1"/>
          <p:nvPr/>
        </p:nvSpPr>
        <p:spPr>
          <a:xfrm>
            <a:off x="0" y="14468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Housing</a:t>
            </a:r>
            <a:endParaRPr>
              <a:solidFill>
                <a:schemeClr val="lt1"/>
              </a:solidFill>
              <a:latin typeface="Raleway"/>
              <a:ea typeface="Raleway"/>
              <a:cs typeface="Raleway"/>
              <a:sym typeface="Raleway"/>
            </a:endParaRPr>
          </a:p>
        </p:txBody>
      </p:sp>
      <p:sp>
        <p:nvSpPr>
          <p:cNvPr id="299" name="Google Shape;299;p25"/>
          <p:cNvSpPr txBox="1"/>
          <p:nvPr/>
        </p:nvSpPr>
        <p:spPr>
          <a:xfrm>
            <a:off x="0" y="3301538"/>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Plants</a:t>
            </a:r>
            <a:endParaRPr>
              <a:solidFill>
                <a:srgbClr val="434343"/>
              </a:solidFill>
              <a:latin typeface="Raleway"/>
              <a:ea typeface="Raleway"/>
              <a:cs typeface="Raleway"/>
              <a:sym typeface="Raleway"/>
            </a:endParaRPr>
          </a:p>
        </p:txBody>
      </p:sp>
      <p:sp>
        <p:nvSpPr>
          <p:cNvPr id="300" name="Google Shape;300;p25"/>
          <p:cNvSpPr txBox="1"/>
          <p:nvPr/>
        </p:nvSpPr>
        <p:spPr>
          <a:xfrm>
            <a:off x="0" y="40396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Soils</a:t>
            </a:r>
            <a:endParaRPr>
              <a:solidFill>
                <a:srgbClr val="434343"/>
              </a:solidFill>
              <a:latin typeface="Raleway"/>
              <a:ea typeface="Raleway"/>
              <a:cs typeface="Raleway"/>
              <a:sym typeface="Raleway"/>
            </a:endParaRPr>
          </a:p>
        </p:txBody>
      </p:sp>
      <p:sp>
        <p:nvSpPr>
          <p:cNvPr id="301" name="Google Shape;301;p25"/>
          <p:cNvSpPr txBox="1"/>
          <p:nvPr/>
        </p:nvSpPr>
        <p:spPr>
          <a:xfrm>
            <a:off x="0" y="47745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Water</a:t>
            </a:r>
            <a:endParaRPr>
              <a:solidFill>
                <a:srgbClr val="434343"/>
              </a:solidFill>
              <a:latin typeface="Raleway"/>
              <a:ea typeface="Raleway"/>
              <a:cs typeface="Raleway"/>
              <a:sym typeface="Raleway"/>
            </a:endParaRPr>
          </a:p>
        </p:txBody>
      </p:sp>
      <p:sp>
        <p:nvSpPr>
          <p:cNvPr id="302" name="Google Shape;302;p25"/>
          <p:cNvSpPr txBox="1"/>
          <p:nvPr/>
        </p:nvSpPr>
        <p:spPr>
          <a:xfrm>
            <a:off x="0" y="293086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Livestock</a:t>
            </a:r>
            <a:endParaRPr>
              <a:solidFill>
                <a:srgbClr val="434343"/>
              </a:solidFill>
              <a:latin typeface="Raleway"/>
              <a:ea typeface="Raleway"/>
              <a:cs typeface="Raleway"/>
              <a:sym typeface="Raleway"/>
            </a:endParaRPr>
          </a:p>
        </p:txBody>
      </p:sp>
      <p:sp>
        <p:nvSpPr>
          <p:cNvPr id="303" name="Google Shape;303;p25"/>
          <p:cNvSpPr txBox="1"/>
          <p:nvPr/>
        </p:nvSpPr>
        <p:spPr>
          <a:xfrm>
            <a:off x="0" y="21895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Infrastructure</a:t>
            </a:r>
            <a:endParaRPr>
              <a:solidFill>
                <a:schemeClr val="lt1"/>
              </a:solidFill>
              <a:latin typeface="Raleway"/>
              <a:ea typeface="Raleway"/>
              <a:cs typeface="Raleway"/>
              <a:sym typeface="Raleway"/>
            </a:endParaRPr>
          </a:p>
        </p:txBody>
      </p:sp>
      <p:sp>
        <p:nvSpPr>
          <p:cNvPr id="304" name="Google Shape;304;p25"/>
          <p:cNvSpPr txBox="1"/>
          <p:nvPr/>
        </p:nvSpPr>
        <p:spPr>
          <a:xfrm>
            <a:off x="0" y="7040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Hazards</a:t>
            </a:r>
            <a:endParaRPr>
              <a:solidFill>
                <a:schemeClr val="lt1"/>
              </a:solidFill>
              <a:latin typeface="Raleway"/>
              <a:ea typeface="Raleway"/>
              <a:cs typeface="Raleway"/>
              <a:sym typeface="Raleway"/>
            </a:endParaRPr>
          </a:p>
        </p:txBody>
      </p:sp>
      <p:sp>
        <p:nvSpPr>
          <p:cNvPr id="305" name="Google Shape;305;p25"/>
          <p:cNvSpPr txBox="1"/>
          <p:nvPr/>
        </p:nvSpPr>
        <p:spPr>
          <a:xfrm>
            <a:off x="0" y="3326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Bourbon</a:t>
            </a:r>
            <a:endParaRPr>
              <a:solidFill>
                <a:srgbClr val="434343"/>
              </a:solidFill>
              <a:latin typeface="Raleway"/>
              <a:ea typeface="Raleway"/>
              <a:cs typeface="Raleway"/>
              <a:sym typeface="Raleway"/>
            </a:endParaRPr>
          </a:p>
        </p:txBody>
      </p:sp>
      <p:sp>
        <p:nvSpPr>
          <p:cNvPr id="306" name="Google Shape;306;p25"/>
          <p:cNvSpPr txBox="1"/>
          <p:nvPr/>
        </p:nvSpPr>
        <p:spPr>
          <a:xfrm>
            <a:off x="0" y="10754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Horses</a:t>
            </a:r>
            <a:endParaRPr>
              <a:solidFill>
                <a:srgbClr val="434343"/>
              </a:solidFill>
              <a:latin typeface="Raleway"/>
              <a:ea typeface="Raleway"/>
              <a:cs typeface="Raleway"/>
              <a:sym typeface="Raleway"/>
            </a:endParaRPr>
          </a:p>
        </p:txBody>
      </p:sp>
      <p:sp>
        <p:nvSpPr>
          <p:cNvPr id="307" name="Google Shape;307;p25"/>
          <p:cNvSpPr txBox="1"/>
          <p:nvPr/>
        </p:nvSpPr>
        <p:spPr>
          <a:xfrm>
            <a:off x="0" y="36722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Social Justice</a:t>
            </a:r>
            <a:endParaRPr>
              <a:solidFill>
                <a:schemeClr val="lt1"/>
              </a:solidFill>
              <a:latin typeface="Raleway"/>
              <a:ea typeface="Raleway"/>
              <a:cs typeface="Raleway"/>
              <a:sym typeface="Raleway"/>
            </a:endParaRPr>
          </a:p>
        </p:txBody>
      </p:sp>
      <p:sp>
        <p:nvSpPr>
          <p:cNvPr id="308" name="Google Shape;308;p25"/>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Work</a:t>
            </a:r>
            <a:endParaRPr>
              <a:solidFill>
                <a:srgbClr val="434343"/>
              </a:solidFill>
              <a:latin typeface="Raleway"/>
              <a:ea typeface="Raleway"/>
              <a:cs typeface="Raleway"/>
              <a:sym typeface="Raleway"/>
            </a:endParaRPr>
          </a:p>
        </p:txBody>
      </p:sp>
      <p:pic>
        <p:nvPicPr>
          <p:cNvPr id="309" name="Google Shape;309;p25"/>
          <p:cNvPicPr preferRelativeResize="0"/>
          <p:nvPr/>
        </p:nvPicPr>
        <p:blipFill rotWithShape="1">
          <a:blip r:embed="rId3">
            <a:alphaModFix/>
          </a:blip>
          <a:srcRect r="398"/>
          <a:stretch/>
        </p:blipFill>
        <p:spPr>
          <a:xfrm>
            <a:off x="1463100" y="0"/>
            <a:ext cx="7680901" cy="5143499"/>
          </a:xfrm>
          <a:prstGeom prst="rect">
            <a:avLst/>
          </a:prstGeom>
          <a:noFill/>
          <a:ln>
            <a:noFill/>
          </a:ln>
        </p:spPr>
      </p:pic>
      <p:sp>
        <p:nvSpPr>
          <p:cNvPr id="310" name="Google Shape;310;p25"/>
          <p:cNvSpPr txBox="1"/>
          <p:nvPr/>
        </p:nvSpPr>
        <p:spPr>
          <a:xfrm>
            <a:off x="8343900" y="440713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12</a:t>
            </a:r>
            <a:endParaRPr sz="3200">
              <a:solidFill>
                <a:schemeClr val="lt1"/>
              </a:solidFill>
              <a:latin typeface="Raleway"/>
              <a:ea typeface="Raleway"/>
              <a:cs typeface="Raleway"/>
              <a:sym typeface="Raleway"/>
            </a:endParaRPr>
          </a:p>
        </p:txBody>
      </p:sp>
      <p:sp>
        <p:nvSpPr>
          <p:cNvPr id="311" name="Google Shape;311;p25"/>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2"/>
                </a:solidFill>
                <a:latin typeface="Raleway"/>
                <a:ea typeface="Raleway"/>
                <a:cs typeface="Raleway"/>
                <a:sym typeface="Raleway"/>
              </a:rPr>
              <a:t>increased climate in-migration → gentrification → increased unmet need for affordable &amp; non-discriminatory housing  </a:t>
            </a:r>
            <a:endParaRPr sz="1500">
              <a:solidFill>
                <a:schemeClr val="dk2"/>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6"/>
          <p:cNvSpPr txBox="1"/>
          <p:nvPr/>
        </p:nvSpPr>
        <p:spPr>
          <a:xfrm>
            <a:off x="0" y="-387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Agriculture</a:t>
            </a:r>
            <a:endParaRPr>
              <a:solidFill>
                <a:srgbClr val="434343"/>
              </a:solidFill>
              <a:latin typeface="Raleway"/>
              <a:ea typeface="Raleway"/>
              <a:cs typeface="Raleway"/>
              <a:sym typeface="Raleway"/>
            </a:endParaRPr>
          </a:p>
        </p:txBody>
      </p:sp>
      <p:sp>
        <p:nvSpPr>
          <p:cNvPr id="317" name="Google Shape;317;p26"/>
          <p:cNvSpPr txBox="1"/>
          <p:nvPr/>
        </p:nvSpPr>
        <p:spPr>
          <a:xfrm>
            <a:off x="0" y="25609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Insects</a:t>
            </a:r>
            <a:endParaRPr>
              <a:solidFill>
                <a:srgbClr val="434343"/>
              </a:solidFill>
              <a:latin typeface="Raleway"/>
              <a:ea typeface="Raleway"/>
              <a:cs typeface="Raleway"/>
              <a:sym typeface="Raleway"/>
            </a:endParaRPr>
          </a:p>
        </p:txBody>
      </p:sp>
      <p:sp>
        <p:nvSpPr>
          <p:cNvPr id="318" name="Google Shape;318;p26"/>
          <p:cNvSpPr txBox="1"/>
          <p:nvPr/>
        </p:nvSpPr>
        <p:spPr>
          <a:xfrm>
            <a:off x="0" y="18182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Human Health</a:t>
            </a:r>
            <a:endParaRPr>
              <a:solidFill>
                <a:schemeClr val="lt1"/>
              </a:solidFill>
              <a:latin typeface="Raleway"/>
              <a:ea typeface="Raleway"/>
              <a:cs typeface="Raleway"/>
              <a:sym typeface="Raleway"/>
            </a:endParaRPr>
          </a:p>
        </p:txBody>
      </p:sp>
      <p:sp>
        <p:nvSpPr>
          <p:cNvPr id="319" name="Google Shape;319;p26"/>
          <p:cNvSpPr txBox="1"/>
          <p:nvPr/>
        </p:nvSpPr>
        <p:spPr>
          <a:xfrm>
            <a:off x="0" y="14468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Housing</a:t>
            </a:r>
            <a:endParaRPr>
              <a:solidFill>
                <a:srgbClr val="434343"/>
              </a:solidFill>
              <a:latin typeface="Raleway"/>
              <a:ea typeface="Raleway"/>
              <a:cs typeface="Raleway"/>
              <a:sym typeface="Raleway"/>
            </a:endParaRPr>
          </a:p>
        </p:txBody>
      </p:sp>
      <p:sp>
        <p:nvSpPr>
          <p:cNvPr id="320" name="Google Shape;320;p26"/>
          <p:cNvSpPr txBox="1"/>
          <p:nvPr/>
        </p:nvSpPr>
        <p:spPr>
          <a:xfrm>
            <a:off x="0" y="3301538"/>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Plants</a:t>
            </a:r>
            <a:endParaRPr>
              <a:solidFill>
                <a:srgbClr val="434343"/>
              </a:solidFill>
              <a:latin typeface="Raleway"/>
              <a:ea typeface="Raleway"/>
              <a:cs typeface="Raleway"/>
              <a:sym typeface="Raleway"/>
            </a:endParaRPr>
          </a:p>
        </p:txBody>
      </p:sp>
      <p:sp>
        <p:nvSpPr>
          <p:cNvPr id="321" name="Google Shape;321;p26"/>
          <p:cNvSpPr txBox="1"/>
          <p:nvPr/>
        </p:nvSpPr>
        <p:spPr>
          <a:xfrm>
            <a:off x="0" y="40396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Soils</a:t>
            </a:r>
            <a:endParaRPr>
              <a:solidFill>
                <a:srgbClr val="434343"/>
              </a:solidFill>
              <a:latin typeface="Raleway"/>
              <a:ea typeface="Raleway"/>
              <a:cs typeface="Raleway"/>
              <a:sym typeface="Raleway"/>
            </a:endParaRPr>
          </a:p>
        </p:txBody>
      </p:sp>
      <p:sp>
        <p:nvSpPr>
          <p:cNvPr id="322" name="Google Shape;322;p26"/>
          <p:cNvSpPr txBox="1"/>
          <p:nvPr/>
        </p:nvSpPr>
        <p:spPr>
          <a:xfrm>
            <a:off x="0" y="47745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Water</a:t>
            </a:r>
            <a:endParaRPr>
              <a:solidFill>
                <a:schemeClr val="lt1"/>
              </a:solidFill>
              <a:latin typeface="Raleway"/>
              <a:ea typeface="Raleway"/>
              <a:cs typeface="Raleway"/>
              <a:sym typeface="Raleway"/>
            </a:endParaRPr>
          </a:p>
        </p:txBody>
      </p:sp>
      <p:sp>
        <p:nvSpPr>
          <p:cNvPr id="323" name="Google Shape;323;p26"/>
          <p:cNvSpPr txBox="1"/>
          <p:nvPr/>
        </p:nvSpPr>
        <p:spPr>
          <a:xfrm>
            <a:off x="0" y="293086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Livestock</a:t>
            </a:r>
            <a:endParaRPr>
              <a:solidFill>
                <a:srgbClr val="434343"/>
              </a:solidFill>
              <a:latin typeface="Raleway"/>
              <a:ea typeface="Raleway"/>
              <a:cs typeface="Raleway"/>
              <a:sym typeface="Raleway"/>
            </a:endParaRPr>
          </a:p>
        </p:txBody>
      </p:sp>
      <p:sp>
        <p:nvSpPr>
          <p:cNvPr id="324" name="Google Shape;324;p26"/>
          <p:cNvSpPr txBox="1"/>
          <p:nvPr/>
        </p:nvSpPr>
        <p:spPr>
          <a:xfrm>
            <a:off x="0" y="21895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Infrastructure</a:t>
            </a:r>
            <a:endParaRPr>
              <a:solidFill>
                <a:schemeClr val="lt1"/>
              </a:solidFill>
              <a:latin typeface="Raleway"/>
              <a:ea typeface="Raleway"/>
              <a:cs typeface="Raleway"/>
              <a:sym typeface="Raleway"/>
            </a:endParaRPr>
          </a:p>
        </p:txBody>
      </p:sp>
      <p:sp>
        <p:nvSpPr>
          <p:cNvPr id="325" name="Google Shape;325;p26"/>
          <p:cNvSpPr txBox="1"/>
          <p:nvPr/>
        </p:nvSpPr>
        <p:spPr>
          <a:xfrm>
            <a:off x="0" y="7040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Hazards</a:t>
            </a:r>
            <a:endParaRPr>
              <a:solidFill>
                <a:schemeClr val="lt1"/>
              </a:solidFill>
              <a:latin typeface="Raleway"/>
              <a:ea typeface="Raleway"/>
              <a:cs typeface="Raleway"/>
              <a:sym typeface="Raleway"/>
            </a:endParaRPr>
          </a:p>
        </p:txBody>
      </p:sp>
      <p:sp>
        <p:nvSpPr>
          <p:cNvPr id="326" name="Google Shape;326;p26"/>
          <p:cNvSpPr txBox="1"/>
          <p:nvPr/>
        </p:nvSpPr>
        <p:spPr>
          <a:xfrm>
            <a:off x="0" y="3393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Bourbon</a:t>
            </a:r>
            <a:endParaRPr>
              <a:solidFill>
                <a:srgbClr val="434343"/>
              </a:solidFill>
              <a:latin typeface="Raleway"/>
              <a:ea typeface="Raleway"/>
              <a:cs typeface="Raleway"/>
              <a:sym typeface="Raleway"/>
            </a:endParaRPr>
          </a:p>
        </p:txBody>
      </p:sp>
      <p:sp>
        <p:nvSpPr>
          <p:cNvPr id="327" name="Google Shape;327;p26"/>
          <p:cNvSpPr txBox="1"/>
          <p:nvPr/>
        </p:nvSpPr>
        <p:spPr>
          <a:xfrm>
            <a:off x="0" y="10754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Horses</a:t>
            </a:r>
            <a:endParaRPr>
              <a:solidFill>
                <a:srgbClr val="434343"/>
              </a:solidFill>
              <a:latin typeface="Raleway"/>
              <a:ea typeface="Raleway"/>
              <a:cs typeface="Raleway"/>
              <a:sym typeface="Raleway"/>
            </a:endParaRPr>
          </a:p>
        </p:txBody>
      </p:sp>
      <p:sp>
        <p:nvSpPr>
          <p:cNvPr id="328" name="Google Shape;328;p26"/>
          <p:cNvSpPr txBox="1"/>
          <p:nvPr/>
        </p:nvSpPr>
        <p:spPr>
          <a:xfrm>
            <a:off x="0" y="36722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Social Justice</a:t>
            </a:r>
            <a:endParaRPr>
              <a:solidFill>
                <a:srgbClr val="434343"/>
              </a:solidFill>
              <a:latin typeface="Raleway"/>
              <a:ea typeface="Raleway"/>
              <a:cs typeface="Raleway"/>
              <a:sym typeface="Raleway"/>
            </a:endParaRPr>
          </a:p>
        </p:txBody>
      </p:sp>
      <p:sp>
        <p:nvSpPr>
          <p:cNvPr id="329" name="Google Shape;329;p26"/>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Work</a:t>
            </a:r>
            <a:endParaRPr>
              <a:solidFill>
                <a:srgbClr val="434343"/>
              </a:solidFill>
              <a:latin typeface="Raleway"/>
              <a:ea typeface="Raleway"/>
              <a:cs typeface="Raleway"/>
              <a:sym typeface="Raleway"/>
            </a:endParaRPr>
          </a:p>
        </p:txBody>
      </p:sp>
      <p:pic>
        <p:nvPicPr>
          <p:cNvPr id="330" name="Google Shape;330;p26"/>
          <p:cNvPicPr preferRelativeResize="0"/>
          <p:nvPr/>
        </p:nvPicPr>
        <p:blipFill>
          <a:blip r:embed="rId3">
            <a:alphaModFix/>
          </a:blip>
          <a:stretch>
            <a:fillRect/>
          </a:stretch>
        </p:blipFill>
        <p:spPr>
          <a:xfrm>
            <a:off x="1463100" y="0"/>
            <a:ext cx="7717135" cy="5143501"/>
          </a:xfrm>
          <a:prstGeom prst="rect">
            <a:avLst/>
          </a:prstGeom>
          <a:noFill/>
          <a:ln>
            <a:noFill/>
          </a:ln>
        </p:spPr>
      </p:pic>
      <p:sp>
        <p:nvSpPr>
          <p:cNvPr id="331" name="Google Shape;331;p26"/>
          <p:cNvSpPr txBox="1"/>
          <p:nvPr/>
        </p:nvSpPr>
        <p:spPr>
          <a:xfrm>
            <a:off x="8343900" y="440713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13</a:t>
            </a:r>
            <a:endParaRPr sz="3200">
              <a:solidFill>
                <a:schemeClr val="lt1"/>
              </a:solidFill>
              <a:latin typeface="Raleway"/>
              <a:ea typeface="Raleway"/>
              <a:cs typeface="Raleway"/>
              <a:sym typeface="Raleway"/>
            </a:endParaRPr>
          </a:p>
        </p:txBody>
      </p:sp>
      <p:sp>
        <p:nvSpPr>
          <p:cNvPr id="332" name="Google Shape;332;p26"/>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aleway"/>
                <a:ea typeface="Raleway"/>
                <a:cs typeface="Raleway"/>
                <a:sym typeface="Raleway"/>
              </a:rPr>
              <a:t>higher intensity rain events → greater stormwater runoff → increased water contaminants from pet waste</a:t>
            </a:r>
            <a:endParaRPr>
              <a:solidFill>
                <a:schemeClr val="dk2"/>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7"/>
          <p:cNvSpPr txBox="1"/>
          <p:nvPr/>
        </p:nvSpPr>
        <p:spPr>
          <a:xfrm>
            <a:off x="228725" y="898625"/>
            <a:ext cx="4287300" cy="31707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00A3D2"/>
              </a:buClr>
              <a:buSzPts val="1200"/>
              <a:buFont typeface="Raleway"/>
              <a:buAutoNum type="arabicPeriod"/>
            </a:pPr>
            <a:r>
              <a:rPr lang="en" sz="1200" u="sng">
                <a:solidFill>
                  <a:srgbClr val="00A3D2"/>
                </a:solidFill>
                <a:latin typeface="Raleway"/>
                <a:ea typeface="Raleway"/>
                <a:cs typeface="Raleway"/>
                <a:sym typeface="Raleway"/>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Join KFTC’s New Energy &amp; Transition working group</a:t>
            </a:r>
            <a:endParaRPr sz="1200">
              <a:solidFill>
                <a:srgbClr val="00A3D2"/>
              </a:solidFill>
              <a:latin typeface="Raleway"/>
              <a:ea typeface="Raleway"/>
              <a:cs typeface="Raleway"/>
              <a:sym typeface="Raleway"/>
            </a:endParaRPr>
          </a:p>
          <a:p>
            <a:pPr marL="457200" lvl="0" indent="-304800" algn="l" rtl="0">
              <a:spcBef>
                <a:spcPts val="1000"/>
              </a:spcBef>
              <a:spcAft>
                <a:spcPts val="0"/>
              </a:spcAft>
              <a:buClr>
                <a:srgbClr val="00A3D2"/>
              </a:buClr>
              <a:buSzPts val="1200"/>
              <a:buFont typeface="Raleway"/>
              <a:buAutoNum type="arabicPeriod"/>
            </a:pPr>
            <a:r>
              <a:rPr lang="en" sz="1200" u="sng">
                <a:solidFill>
                  <a:srgbClr val="00A3D2"/>
                </a:solidFill>
                <a:latin typeface="Raleway"/>
                <a:ea typeface="Raleway"/>
                <a:cs typeface="Raleway"/>
                <a:sym typeface="Raleway"/>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Join Lex Climate Conversations and check out a climate yard sign from their library</a:t>
            </a:r>
            <a:endParaRPr sz="1200">
              <a:solidFill>
                <a:srgbClr val="00A3D2"/>
              </a:solidFill>
              <a:latin typeface="Raleway"/>
              <a:ea typeface="Raleway"/>
              <a:cs typeface="Raleway"/>
              <a:sym typeface="Raleway"/>
            </a:endParaRPr>
          </a:p>
          <a:p>
            <a:pPr marL="457200" lvl="0" indent="-304800" algn="l" rtl="0">
              <a:spcBef>
                <a:spcPts val="1000"/>
              </a:spcBef>
              <a:spcAft>
                <a:spcPts val="0"/>
              </a:spcAft>
              <a:buClr>
                <a:srgbClr val="00A3D2"/>
              </a:buClr>
              <a:buSzPts val="1200"/>
              <a:buFont typeface="Raleway"/>
              <a:buAutoNum type="arabicPeriod"/>
            </a:pPr>
            <a:r>
              <a:rPr lang="en" sz="1200" u="sng">
                <a:solidFill>
                  <a:srgbClr val="00A3D2"/>
                </a:solidFill>
                <a:latin typeface="Raleway"/>
                <a:ea typeface="Raleway"/>
                <a:cs typeface="Raleway"/>
                <a:sym typeface="Raleway"/>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Attend a free energy efficiency workshop hosted by Bluegrass Greensource</a:t>
            </a:r>
            <a:endParaRPr sz="1200">
              <a:solidFill>
                <a:srgbClr val="00A3D2"/>
              </a:solidFill>
              <a:latin typeface="Raleway"/>
              <a:ea typeface="Raleway"/>
              <a:cs typeface="Raleway"/>
              <a:sym typeface="Raleway"/>
            </a:endParaRPr>
          </a:p>
          <a:p>
            <a:pPr marL="457200" lvl="0" indent="-304800" algn="l" rtl="0">
              <a:spcBef>
                <a:spcPts val="1000"/>
              </a:spcBef>
              <a:spcAft>
                <a:spcPts val="0"/>
              </a:spcAft>
              <a:buClr>
                <a:srgbClr val="00A3D2"/>
              </a:buClr>
              <a:buSzPts val="1200"/>
              <a:buFont typeface="Raleway"/>
              <a:buAutoNum type="arabicPeriod"/>
            </a:pPr>
            <a:r>
              <a:rPr lang="en" sz="1200" u="sng">
                <a:solidFill>
                  <a:srgbClr val="00A3D2"/>
                </a:solidFill>
                <a:latin typeface="Raleway"/>
                <a:ea typeface="Raleway"/>
                <a:cs typeface="Raleway"/>
                <a:sym typeface="Raleway"/>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Use the backyard conservation grant from the Fayette County Conservation District to plant a pollinator garden</a:t>
            </a:r>
            <a:endParaRPr sz="1200">
              <a:solidFill>
                <a:srgbClr val="00A3D2"/>
              </a:solidFill>
              <a:latin typeface="Raleway"/>
              <a:ea typeface="Raleway"/>
              <a:cs typeface="Raleway"/>
              <a:sym typeface="Raleway"/>
            </a:endParaRPr>
          </a:p>
          <a:p>
            <a:pPr marL="457200" lvl="0" indent="-304800" algn="l" rtl="0">
              <a:spcBef>
                <a:spcPts val="1000"/>
              </a:spcBef>
              <a:spcAft>
                <a:spcPts val="0"/>
              </a:spcAft>
              <a:buClr>
                <a:srgbClr val="00A3D2"/>
              </a:buClr>
              <a:buSzPts val="1200"/>
              <a:buFont typeface="Raleway"/>
              <a:buAutoNum type="arabicPeriod"/>
            </a:pPr>
            <a:r>
              <a:rPr lang="en" sz="1200" u="sng">
                <a:solidFill>
                  <a:srgbClr val="00A3D2"/>
                </a:solidFill>
                <a:latin typeface="Raleway"/>
                <a:ea typeface="Raleway"/>
                <a:cs typeface="Raleway"/>
                <a:sym typeface="Raleway"/>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Ride the bus – Lextran is free with a UK ID!</a:t>
            </a:r>
            <a:endParaRPr sz="1200">
              <a:solidFill>
                <a:srgbClr val="00A3D2"/>
              </a:solidFill>
              <a:latin typeface="Raleway"/>
              <a:ea typeface="Raleway"/>
              <a:cs typeface="Raleway"/>
              <a:sym typeface="Raleway"/>
            </a:endParaRPr>
          </a:p>
          <a:p>
            <a:pPr marL="457200" lvl="0" indent="-304800" algn="l" rtl="0">
              <a:spcBef>
                <a:spcPts val="1000"/>
              </a:spcBef>
              <a:spcAft>
                <a:spcPts val="0"/>
              </a:spcAft>
              <a:buClr>
                <a:srgbClr val="00A3D2"/>
              </a:buClr>
              <a:buSzPts val="1200"/>
              <a:buFont typeface="Raleway"/>
              <a:buAutoNum type="arabicPeriod"/>
            </a:pPr>
            <a:r>
              <a:rPr lang="en" sz="1200" u="sng">
                <a:solidFill>
                  <a:srgbClr val="00A3D2"/>
                </a:solidFill>
                <a:latin typeface="Raleway"/>
                <a:ea typeface="Raleway"/>
                <a:cs typeface="Raleway"/>
                <a:sym typeface="Raleway"/>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Join the Louisville Climate Action Network</a:t>
            </a:r>
            <a:endParaRPr sz="1200">
              <a:solidFill>
                <a:srgbClr val="00A3D2"/>
              </a:solidFill>
              <a:latin typeface="Raleway"/>
              <a:ea typeface="Raleway"/>
              <a:cs typeface="Raleway"/>
              <a:sym typeface="Raleway"/>
            </a:endParaRPr>
          </a:p>
          <a:p>
            <a:pPr marL="457200" lvl="0" indent="-304800" algn="l" rtl="0">
              <a:spcBef>
                <a:spcPts val="1000"/>
              </a:spcBef>
              <a:spcAft>
                <a:spcPts val="1000"/>
              </a:spcAft>
              <a:buClr>
                <a:srgbClr val="00A3D2"/>
              </a:buClr>
              <a:buSzPts val="1200"/>
              <a:buFont typeface="Raleway"/>
              <a:buAutoNum type="arabicPeriod"/>
            </a:pPr>
            <a:r>
              <a:rPr lang="en" sz="1200" u="sng">
                <a:solidFill>
                  <a:srgbClr val="00A3D2"/>
                </a:solidFill>
                <a:latin typeface="Raleway"/>
                <a:ea typeface="Raleway"/>
                <a:cs typeface="Raleway"/>
                <a:sym typeface="Raleway"/>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Sign up for compositing services with Treehouse Compost</a:t>
            </a:r>
            <a:endParaRPr sz="1200">
              <a:solidFill>
                <a:srgbClr val="00A3D2"/>
              </a:solidFill>
              <a:latin typeface="Raleway"/>
              <a:ea typeface="Raleway"/>
              <a:cs typeface="Raleway"/>
              <a:sym typeface="Raleway"/>
            </a:endParaRPr>
          </a:p>
        </p:txBody>
      </p:sp>
      <p:sp>
        <p:nvSpPr>
          <p:cNvPr id="338" name="Google Shape;338;p27"/>
          <p:cNvSpPr txBox="1"/>
          <p:nvPr/>
        </p:nvSpPr>
        <p:spPr>
          <a:xfrm>
            <a:off x="0" y="128600"/>
            <a:ext cx="9144000" cy="631200"/>
          </a:xfrm>
          <a:prstGeom prst="rect">
            <a:avLst/>
          </a:prstGeom>
          <a:solidFill>
            <a:srgbClr val="43434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a:solidFill>
                  <a:schemeClr val="lt1"/>
                </a:solidFill>
                <a:latin typeface="Poiret One"/>
                <a:ea typeface="Poiret One"/>
                <a:cs typeface="Poiret One"/>
                <a:sym typeface="Poiret One"/>
              </a:rPr>
              <a:t>13 Ways of Doing Something about Climate in Kentucky</a:t>
            </a:r>
            <a:endParaRPr sz="2900">
              <a:solidFill>
                <a:schemeClr val="lt1"/>
              </a:solidFill>
              <a:latin typeface="Poiret One"/>
              <a:ea typeface="Poiret One"/>
              <a:cs typeface="Poiret One"/>
              <a:sym typeface="Poiret One"/>
            </a:endParaRPr>
          </a:p>
        </p:txBody>
      </p:sp>
      <p:sp>
        <p:nvSpPr>
          <p:cNvPr id="339" name="Google Shape;339;p27"/>
          <p:cNvSpPr txBox="1">
            <a:spLocks noGrp="1"/>
          </p:cNvSpPr>
          <p:nvPr>
            <p:ph type="subTitle" idx="4294967295"/>
          </p:nvPr>
        </p:nvSpPr>
        <p:spPr>
          <a:xfrm>
            <a:off x="0" y="4762275"/>
            <a:ext cx="9144000" cy="302700"/>
          </a:xfrm>
          <a:prstGeom prst="rect">
            <a:avLst/>
          </a:prstGeom>
          <a:solidFill>
            <a:schemeClr val="lt2"/>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70"/>
              <a:buNone/>
            </a:pPr>
            <a:r>
              <a:rPr lang="en" sz="1567">
                <a:latin typeface="Raleway"/>
                <a:ea typeface="Raleway"/>
                <a:cs typeface="Raleway"/>
                <a:sym typeface="Raleway"/>
              </a:rPr>
              <a:t>laurenecagle.com/talks</a:t>
            </a:r>
            <a:endParaRPr sz="1567">
              <a:latin typeface="Raleway"/>
              <a:ea typeface="Raleway"/>
              <a:cs typeface="Raleway"/>
              <a:sym typeface="Raleway"/>
            </a:endParaRPr>
          </a:p>
        </p:txBody>
      </p:sp>
      <p:sp>
        <p:nvSpPr>
          <p:cNvPr id="340" name="Google Shape;340;p27"/>
          <p:cNvSpPr txBox="1"/>
          <p:nvPr/>
        </p:nvSpPr>
        <p:spPr>
          <a:xfrm>
            <a:off x="4803325" y="863100"/>
            <a:ext cx="3993900" cy="3227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00A3D2"/>
              </a:buClr>
              <a:buSzPts val="1200"/>
              <a:buFont typeface="Raleway"/>
              <a:buAutoNum type="arabicPeriod" startAt="7"/>
            </a:pPr>
            <a:r>
              <a:rPr lang="en" sz="1200" u="sng">
                <a:solidFill>
                  <a:srgbClr val="00A3D2"/>
                </a:solidFill>
                <a:latin typeface="Raleway"/>
                <a:ea typeface="Raleway"/>
                <a:cs typeface="Raleway"/>
                <a:sym typeface="Raleway"/>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Ask your city councilmember how they’re working on climate</a:t>
            </a:r>
            <a:endParaRPr sz="1200">
              <a:solidFill>
                <a:srgbClr val="00A3D2"/>
              </a:solidFill>
              <a:latin typeface="Raleway"/>
              <a:ea typeface="Raleway"/>
              <a:cs typeface="Raleway"/>
              <a:sym typeface="Raleway"/>
            </a:endParaRPr>
          </a:p>
          <a:p>
            <a:pPr marL="457200" lvl="0" indent="-304800" algn="l" rtl="0">
              <a:spcBef>
                <a:spcPts val="1000"/>
              </a:spcBef>
              <a:spcAft>
                <a:spcPts val="0"/>
              </a:spcAft>
              <a:buClr>
                <a:srgbClr val="00A3D2"/>
              </a:buClr>
              <a:buSzPts val="1200"/>
              <a:buFont typeface="Raleway"/>
              <a:buAutoNum type="arabicPeriod" startAt="7"/>
            </a:pPr>
            <a:r>
              <a:rPr lang="en" sz="1200" u="sng">
                <a:solidFill>
                  <a:srgbClr val="00A3D2"/>
                </a:solidFill>
                <a:latin typeface="Raleway"/>
                <a:ea typeface="Raleway"/>
                <a:cs typeface="Raleway"/>
                <a:sym typeface="Raleway"/>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Pay attention to local races such as the Soil and Water Board of Supervisors here in Fayette</a:t>
            </a:r>
            <a:endParaRPr sz="1200">
              <a:solidFill>
                <a:srgbClr val="00A3D2"/>
              </a:solidFill>
              <a:latin typeface="Raleway"/>
              <a:ea typeface="Raleway"/>
              <a:cs typeface="Raleway"/>
              <a:sym typeface="Raleway"/>
            </a:endParaRPr>
          </a:p>
          <a:p>
            <a:pPr marL="457200" lvl="0" indent="-304800" algn="l" rtl="0">
              <a:spcBef>
                <a:spcPts val="1000"/>
              </a:spcBef>
              <a:spcAft>
                <a:spcPts val="0"/>
              </a:spcAft>
              <a:buClr>
                <a:srgbClr val="00A3D2"/>
              </a:buClr>
              <a:buSzPts val="1200"/>
              <a:buFont typeface="Raleway"/>
              <a:buAutoNum type="arabicPeriod" startAt="7"/>
            </a:pPr>
            <a:r>
              <a:rPr lang="en" sz="1200" u="sng">
                <a:solidFill>
                  <a:srgbClr val="00A3D2"/>
                </a:solidFill>
                <a:latin typeface="Raleway"/>
                <a:ea typeface="Raleway"/>
                <a:cs typeface="Raleway"/>
                <a:sym typeface="Raleway"/>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Volunteer with Wild Ones to manage native plants and remove invasives</a:t>
            </a:r>
            <a:endParaRPr sz="1200">
              <a:solidFill>
                <a:srgbClr val="00A3D2"/>
              </a:solidFill>
              <a:latin typeface="Raleway"/>
              <a:ea typeface="Raleway"/>
              <a:cs typeface="Raleway"/>
              <a:sym typeface="Raleway"/>
            </a:endParaRPr>
          </a:p>
          <a:p>
            <a:pPr marL="457200" lvl="0" indent="-304800" algn="l" rtl="0">
              <a:spcBef>
                <a:spcPts val="1000"/>
              </a:spcBef>
              <a:spcAft>
                <a:spcPts val="0"/>
              </a:spcAft>
              <a:buClr>
                <a:srgbClr val="00A3D2"/>
              </a:buClr>
              <a:buSzPts val="1200"/>
              <a:buFont typeface="Raleway"/>
              <a:buAutoNum type="arabicPeriod" startAt="7"/>
            </a:pPr>
            <a:r>
              <a:rPr lang="en" sz="1200" u="sng">
                <a:solidFill>
                  <a:srgbClr val="00A3D2"/>
                </a:solidFill>
                <a:latin typeface="Raleway"/>
                <a:ea typeface="Raleway"/>
                <a:cs typeface="Raleway"/>
                <a:sym typeface="Raleway"/>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Shop for plastic bits and bobs at the LEX Center for Creative Reuse instead of buying new</a:t>
            </a:r>
            <a:endParaRPr sz="1200">
              <a:solidFill>
                <a:srgbClr val="00A3D2"/>
              </a:solidFill>
              <a:latin typeface="Raleway"/>
              <a:ea typeface="Raleway"/>
              <a:cs typeface="Raleway"/>
              <a:sym typeface="Raleway"/>
            </a:endParaRPr>
          </a:p>
          <a:p>
            <a:pPr marL="457200" lvl="0" indent="-304800" algn="l" rtl="0">
              <a:spcBef>
                <a:spcPts val="1000"/>
              </a:spcBef>
              <a:spcAft>
                <a:spcPts val="0"/>
              </a:spcAft>
              <a:buClr>
                <a:srgbClr val="00A3D2"/>
              </a:buClr>
              <a:buSzPts val="1200"/>
              <a:buFont typeface="Raleway"/>
              <a:buAutoNum type="arabicPeriod" startAt="7"/>
            </a:pPr>
            <a:r>
              <a:rPr lang="en" sz="1200" u="sng">
                <a:solidFill>
                  <a:srgbClr val="00A3D2"/>
                </a:solidFill>
                <a:latin typeface="Raleway"/>
                <a:ea typeface="Raleway"/>
                <a:cs typeface="Raleway"/>
                <a:sym typeface="Raleway"/>
                <a:hlinkClick r:id="rId1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Take extra bags to the dog parks in case they’re out (and pick up other dogs’ waste!)</a:t>
            </a:r>
            <a:endParaRPr sz="1200">
              <a:solidFill>
                <a:srgbClr val="00A3D2"/>
              </a:solidFill>
              <a:latin typeface="Raleway"/>
              <a:ea typeface="Raleway"/>
              <a:cs typeface="Raleway"/>
              <a:sym typeface="Raleway"/>
            </a:endParaRPr>
          </a:p>
          <a:p>
            <a:pPr marL="457200" lvl="0" indent="-304800" algn="l" rtl="0">
              <a:spcBef>
                <a:spcPts val="1000"/>
              </a:spcBef>
              <a:spcAft>
                <a:spcPts val="1000"/>
              </a:spcAft>
              <a:buClr>
                <a:srgbClr val="00A3D2"/>
              </a:buClr>
              <a:buSzPts val="1200"/>
              <a:buFont typeface="Raleway"/>
              <a:buAutoNum type="arabicPeriod" startAt="7"/>
            </a:pPr>
            <a:r>
              <a:rPr lang="en" sz="1200" u="sng">
                <a:solidFill>
                  <a:srgbClr val="00A3D2"/>
                </a:solidFill>
                <a:latin typeface="Raleway"/>
                <a:ea typeface="Raleway"/>
                <a:cs typeface="Raleway"/>
                <a:sym typeface="Raleway"/>
                <a:hlinkClick r:id="rId1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Get a free radon test kit from the Cabinet for Health &amp; Family Services</a:t>
            </a:r>
            <a:endParaRPr sz="1200">
              <a:solidFill>
                <a:srgbClr val="00A3D2"/>
              </a:solidFill>
              <a:latin typeface="Raleway"/>
              <a:ea typeface="Raleway"/>
              <a:cs typeface="Raleway"/>
              <a:sym typeface="Raleway"/>
            </a:endParaRPr>
          </a:p>
        </p:txBody>
      </p:sp>
      <p:sp>
        <p:nvSpPr>
          <p:cNvPr id="341" name="Google Shape;341;p27"/>
          <p:cNvSpPr txBox="1"/>
          <p:nvPr/>
        </p:nvSpPr>
        <p:spPr>
          <a:xfrm>
            <a:off x="343500" y="4000775"/>
            <a:ext cx="8457000" cy="7080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Font typeface="Raleway"/>
              <a:buAutoNum type="arabicPeriod" startAt="13"/>
            </a:pPr>
            <a:r>
              <a:rPr lang="en" sz="1700">
                <a:latin typeface="Raleway"/>
                <a:ea typeface="Raleway"/>
                <a:cs typeface="Raleway"/>
                <a:sym typeface="Raleway"/>
              </a:rPr>
              <a:t>Talk about climate, all the time, with everyone. If I’ve done a half-decent job tonight, I hope I’ve persuaded you that climate is connected to everything.</a:t>
            </a:r>
            <a:endParaRPr sz="1700">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p:nvPr/>
        </p:nvSpPr>
        <p:spPr>
          <a:xfrm>
            <a:off x="0" y="-387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Agriculture</a:t>
            </a:r>
            <a:endParaRPr>
              <a:solidFill>
                <a:schemeClr val="lt1"/>
              </a:solidFill>
              <a:latin typeface="Raleway"/>
              <a:ea typeface="Raleway"/>
              <a:cs typeface="Raleway"/>
              <a:sym typeface="Raleway"/>
            </a:endParaRPr>
          </a:p>
        </p:txBody>
      </p:sp>
      <p:sp>
        <p:nvSpPr>
          <p:cNvPr id="64" name="Google Shape;64;p14"/>
          <p:cNvSpPr txBox="1"/>
          <p:nvPr/>
        </p:nvSpPr>
        <p:spPr>
          <a:xfrm>
            <a:off x="0" y="25609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Insects</a:t>
            </a:r>
            <a:endParaRPr>
              <a:solidFill>
                <a:schemeClr val="lt1"/>
              </a:solidFill>
              <a:latin typeface="Raleway"/>
              <a:ea typeface="Raleway"/>
              <a:cs typeface="Raleway"/>
              <a:sym typeface="Raleway"/>
            </a:endParaRPr>
          </a:p>
        </p:txBody>
      </p:sp>
      <p:sp>
        <p:nvSpPr>
          <p:cNvPr id="65" name="Google Shape;65;p14"/>
          <p:cNvSpPr txBox="1"/>
          <p:nvPr/>
        </p:nvSpPr>
        <p:spPr>
          <a:xfrm>
            <a:off x="0" y="18182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Human Health</a:t>
            </a:r>
            <a:endParaRPr>
              <a:latin typeface="Raleway"/>
              <a:ea typeface="Raleway"/>
              <a:cs typeface="Raleway"/>
              <a:sym typeface="Raleway"/>
            </a:endParaRPr>
          </a:p>
        </p:txBody>
      </p:sp>
      <p:sp>
        <p:nvSpPr>
          <p:cNvPr id="66" name="Google Shape;66;p14"/>
          <p:cNvSpPr txBox="1"/>
          <p:nvPr/>
        </p:nvSpPr>
        <p:spPr>
          <a:xfrm>
            <a:off x="0" y="14468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Housing</a:t>
            </a:r>
            <a:endParaRPr>
              <a:latin typeface="Raleway"/>
              <a:ea typeface="Raleway"/>
              <a:cs typeface="Raleway"/>
              <a:sym typeface="Raleway"/>
            </a:endParaRPr>
          </a:p>
        </p:txBody>
      </p:sp>
      <p:sp>
        <p:nvSpPr>
          <p:cNvPr id="67" name="Google Shape;67;p14"/>
          <p:cNvSpPr txBox="1"/>
          <p:nvPr/>
        </p:nvSpPr>
        <p:spPr>
          <a:xfrm>
            <a:off x="0" y="3301538"/>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Plants</a:t>
            </a:r>
            <a:endParaRPr>
              <a:solidFill>
                <a:schemeClr val="lt1"/>
              </a:solidFill>
              <a:latin typeface="Raleway"/>
              <a:ea typeface="Raleway"/>
              <a:cs typeface="Raleway"/>
              <a:sym typeface="Raleway"/>
            </a:endParaRPr>
          </a:p>
        </p:txBody>
      </p:sp>
      <p:sp>
        <p:nvSpPr>
          <p:cNvPr id="68" name="Google Shape;68;p14"/>
          <p:cNvSpPr txBox="1"/>
          <p:nvPr/>
        </p:nvSpPr>
        <p:spPr>
          <a:xfrm>
            <a:off x="0" y="40396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Soils</a:t>
            </a:r>
            <a:endParaRPr>
              <a:solidFill>
                <a:schemeClr val="lt1"/>
              </a:solidFill>
              <a:latin typeface="Raleway"/>
              <a:ea typeface="Raleway"/>
              <a:cs typeface="Raleway"/>
              <a:sym typeface="Raleway"/>
            </a:endParaRPr>
          </a:p>
        </p:txBody>
      </p:sp>
      <p:sp>
        <p:nvSpPr>
          <p:cNvPr id="69" name="Google Shape;69;p14"/>
          <p:cNvSpPr txBox="1"/>
          <p:nvPr/>
        </p:nvSpPr>
        <p:spPr>
          <a:xfrm>
            <a:off x="0" y="47745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Water</a:t>
            </a:r>
            <a:endParaRPr>
              <a:solidFill>
                <a:srgbClr val="434343"/>
              </a:solidFill>
              <a:latin typeface="Raleway"/>
              <a:ea typeface="Raleway"/>
              <a:cs typeface="Raleway"/>
              <a:sym typeface="Raleway"/>
            </a:endParaRPr>
          </a:p>
        </p:txBody>
      </p:sp>
      <p:sp>
        <p:nvSpPr>
          <p:cNvPr id="70" name="Google Shape;70;p14"/>
          <p:cNvSpPr txBox="1"/>
          <p:nvPr/>
        </p:nvSpPr>
        <p:spPr>
          <a:xfrm>
            <a:off x="0" y="293086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Livestock</a:t>
            </a:r>
            <a:endParaRPr>
              <a:latin typeface="Raleway"/>
              <a:ea typeface="Raleway"/>
              <a:cs typeface="Raleway"/>
              <a:sym typeface="Raleway"/>
            </a:endParaRPr>
          </a:p>
        </p:txBody>
      </p:sp>
      <p:sp>
        <p:nvSpPr>
          <p:cNvPr id="71" name="Google Shape;71;p14"/>
          <p:cNvSpPr txBox="1"/>
          <p:nvPr/>
        </p:nvSpPr>
        <p:spPr>
          <a:xfrm>
            <a:off x="0" y="21895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Infrastructure</a:t>
            </a:r>
            <a:endParaRPr>
              <a:latin typeface="Raleway"/>
              <a:ea typeface="Raleway"/>
              <a:cs typeface="Raleway"/>
              <a:sym typeface="Raleway"/>
            </a:endParaRPr>
          </a:p>
        </p:txBody>
      </p:sp>
      <p:sp>
        <p:nvSpPr>
          <p:cNvPr id="72" name="Google Shape;72;p14"/>
          <p:cNvSpPr txBox="1"/>
          <p:nvPr/>
        </p:nvSpPr>
        <p:spPr>
          <a:xfrm>
            <a:off x="0" y="7040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Hazards</a:t>
            </a:r>
            <a:endParaRPr>
              <a:latin typeface="Raleway"/>
              <a:ea typeface="Raleway"/>
              <a:cs typeface="Raleway"/>
              <a:sym typeface="Raleway"/>
            </a:endParaRPr>
          </a:p>
        </p:txBody>
      </p:sp>
      <p:sp>
        <p:nvSpPr>
          <p:cNvPr id="73" name="Google Shape;73;p14"/>
          <p:cNvSpPr txBox="1"/>
          <p:nvPr/>
        </p:nvSpPr>
        <p:spPr>
          <a:xfrm>
            <a:off x="0" y="3327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Bourbon</a:t>
            </a:r>
            <a:endParaRPr>
              <a:solidFill>
                <a:schemeClr val="lt1"/>
              </a:solidFill>
              <a:latin typeface="Raleway"/>
              <a:ea typeface="Raleway"/>
              <a:cs typeface="Raleway"/>
              <a:sym typeface="Raleway"/>
            </a:endParaRPr>
          </a:p>
        </p:txBody>
      </p:sp>
      <p:sp>
        <p:nvSpPr>
          <p:cNvPr id="74" name="Google Shape;74;p14"/>
          <p:cNvSpPr txBox="1"/>
          <p:nvPr/>
        </p:nvSpPr>
        <p:spPr>
          <a:xfrm>
            <a:off x="0" y="10754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Horses</a:t>
            </a:r>
            <a:endParaRPr>
              <a:latin typeface="Raleway"/>
              <a:ea typeface="Raleway"/>
              <a:cs typeface="Raleway"/>
              <a:sym typeface="Raleway"/>
            </a:endParaRPr>
          </a:p>
        </p:txBody>
      </p:sp>
      <p:sp>
        <p:nvSpPr>
          <p:cNvPr id="75" name="Google Shape;75;p14"/>
          <p:cNvSpPr txBox="1"/>
          <p:nvPr/>
        </p:nvSpPr>
        <p:spPr>
          <a:xfrm>
            <a:off x="0" y="36722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Social Justice</a:t>
            </a:r>
            <a:endParaRPr>
              <a:latin typeface="Raleway"/>
              <a:ea typeface="Raleway"/>
              <a:cs typeface="Raleway"/>
              <a:sym typeface="Raleway"/>
            </a:endParaRPr>
          </a:p>
        </p:txBody>
      </p:sp>
      <p:sp>
        <p:nvSpPr>
          <p:cNvPr id="76" name="Google Shape;76;p14"/>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Work</a:t>
            </a:r>
            <a:endParaRPr>
              <a:latin typeface="Raleway"/>
              <a:ea typeface="Raleway"/>
              <a:cs typeface="Raleway"/>
              <a:sym typeface="Raleway"/>
            </a:endParaRPr>
          </a:p>
        </p:txBody>
      </p:sp>
      <p:pic>
        <p:nvPicPr>
          <p:cNvPr id="77" name="Google Shape;77;p14"/>
          <p:cNvPicPr preferRelativeResize="0"/>
          <p:nvPr/>
        </p:nvPicPr>
        <p:blipFill rotWithShape="1">
          <a:blip r:embed="rId3">
            <a:alphaModFix/>
          </a:blip>
          <a:srcRect r="467"/>
          <a:stretch/>
        </p:blipFill>
        <p:spPr>
          <a:xfrm>
            <a:off x="1463100" y="0"/>
            <a:ext cx="7680901" cy="5143501"/>
          </a:xfrm>
          <a:prstGeom prst="rect">
            <a:avLst/>
          </a:prstGeom>
          <a:noFill/>
          <a:ln>
            <a:noFill/>
          </a:ln>
        </p:spPr>
      </p:pic>
      <p:sp>
        <p:nvSpPr>
          <p:cNvPr id="78" name="Google Shape;78;p14"/>
          <p:cNvSpPr txBox="1"/>
          <p:nvPr/>
        </p:nvSpPr>
        <p:spPr>
          <a:xfrm>
            <a:off x="8338850" y="440538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1</a:t>
            </a:r>
            <a:endParaRPr sz="3200">
              <a:solidFill>
                <a:schemeClr val="lt1"/>
              </a:solidFill>
              <a:latin typeface="Raleway"/>
              <a:ea typeface="Raleway"/>
              <a:cs typeface="Raleway"/>
              <a:sym typeface="Raleway"/>
            </a:endParaRPr>
          </a:p>
        </p:txBody>
      </p:sp>
      <p:sp>
        <p:nvSpPr>
          <p:cNvPr id="79" name="Google Shape;79;p14"/>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dk2"/>
                </a:solidFill>
                <a:latin typeface="Raleway"/>
                <a:ea typeface="Raleway"/>
                <a:cs typeface="Raleway"/>
                <a:sym typeface="Raleway"/>
              </a:rPr>
              <a:t>warmer temps → more insects + more feeding → cereal crop losses</a:t>
            </a:r>
            <a:endParaRPr sz="1500">
              <a:solidFill>
                <a:schemeClr val="dk2"/>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p:nvPr/>
        </p:nvSpPr>
        <p:spPr>
          <a:xfrm>
            <a:off x="0" y="-387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Agriculture</a:t>
            </a:r>
            <a:endParaRPr>
              <a:solidFill>
                <a:srgbClr val="434343"/>
              </a:solidFill>
              <a:latin typeface="Raleway"/>
              <a:ea typeface="Raleway"/>
              <a:cs typeface="Raleway"/>
              <a:sym typeface="Raleway"/>
            </a:endParaRPr>
          </a:p>
        </p:txBody>
      </p:sp>
      <p:sp>
        <p:nvSpPr>
          <p:cNvPr id="85" name="Google Shape;85;p15"/>
          <p:cNvSpPr txBox="1"/>
          <p:nvPr/>
        </p:nvSpPr>
        <p:spPr>
          <a:xfrm>
            <a:off x="0" y="25609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Insects</a:t>
            </a:r>
            <a:endParaRPr>
              <a:solidFill>
                <a:schemeClr val="lt1"/>
              </a:solidFill>
              <a:latin typeface="Raleway"/>
              <a:ea typeface="Raleway"/>
              <a:cs typeface="Raleway"/>
              <a:sym typeface="Raleway"/>
            </a:endParaRPr>
          </a:p>
        </p:txBody>
      </p:sp>
      <p:sp>
        <p:nvSpPr>
          <p:cNvPr id="86" name="Google Shape;86;p15"/>
          <p:cNvSpPr txBox="1"/>
          <p:nvPr/>
        </p:nvSpPr>
        <p:spPr>
          <a:xfrm>
            <a:off x="0" y="18182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Human Health</a:t>
            </a:r>
            <a:endParaRPr>
              <a:solidFill>
                <a:schemeClr val="lt1"/>
              </a:solidFill>
              <a:latin typeface="Raleway"/>
              <a:ea typeface="Raleway"/>
              <a:cs typeface="Raleway"/>
              <a:sym typeface="Raleway"/>
            </a:endParaRPr>
          </a:p>
        </p:txBody>
      </p:sp>
      <p:sp>
        <p:nvSpPr>
          <p:cNvPr id="87" name="Google Shape;87;p15"/>
          <p:cNvSpPr txBox="1"/>
          <p:nvPr/>
        </p:nvSpPr>
        <p:spPr>
          <a:xfrm>
            <a:off x="0" y="14468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Housing</a:t>
            </a:r>
            <a:endParaRPr>
              <a:solidFill>
                <a:srgbClr val="434343"/>
              </a:solidFill>
              <a:latin typeface="Raleway"/>
              <a:ea typeface="Raleway"/>
              <a:cs typeface="Raleway"/>
              <a:sym typeface="Raleway"/>
            </a:endParaRPr>
          </a:p>
        </p:txBody>
      </p:sp>
      <p:sp>
        <p:nvSpPr>
          <p:cNvPr id="88" name="Google Shape;88;p15"/>
          <p:cNvSpPr txBox="1"/>
          <p:nvPr/>
        </p:nvSpPr>
        <p:spPr>
          <a:xfrm>
            <a:off x="0" y="3301538"/>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Plants</a:t>
            </a:r>
            <a:endParaRPr>
              <a:solidFill>
                <a:schemeClr val="lt1"/>
              </a:solidFill>
              <a:latin typeface="Raleway"/>
              <a:ea typeface="Raleway"/>
              <a:cs typeface="Raleway"/>
              <a:sym typeface="Raleway"/>
            </a:endParaRPr>
          </a:p>
        </p:txBody>
      </p:sp>
      <p:sp>
        <p:nvSpPr>
          <p:cNvPr id="89" name="Google Shape;89;p15"/>
          <p:cNvSpPr txBox="1"/>
          <p:nvPr/>
        </p:nvSpPr>
        <p:spPr>
          <a:xfrm>
            <a:off x="0" y="40396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Soils</a:t>
            </a:r>
            <a:endParaRPr>
              <a:solidFill>
                <a:schemeClr val="lt1"/>
              </a:solidFill>
              <a:latin typeface="Raleway"/>
              <a:ea typeface="Raleway"/>
              <a:cs typeface="Raleway"/>
              <a:sym typeface="Raleway"/>
            </a:endParaRPr>
          </a:p>
        </p:txBody>
      </p:sp>
      <p:sp>
        <p:nvSpPr>
          <p:cNvPr id="90" name="Google Shape;90;p15"/>
          <p:cNvSpPr txBox="1"/>
          <p:nvPr/>
        </p:nvSpPr>
        <p:spPr>
          <a:xfrm>
            <a:off x="0" y="47745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Water</a:t>
            </a:r>
            <a:endParaRPr>
              <a:solidFill>
                <a:srgbClr val="434343"/>
              </a:solidFill>
              <a:latin typeface="Raleway"/>
              <a:ea typeface="Raleway"/>
              <a:cs typeface="Raleway"/>
              <a:sym typeface="Raleway"/>
            </a:endParaRPr>
          </a:p>
        </p:txBody>
      </p:sp>
      <p:sp>
        <p:nvSpPr>
          <p:cNvPr id="91" name="Google Shape;91;p15"/>
          <p:cNvSpPr txBox="1"/>
          <p:nvPr/>
        </p:nvSpPr>
        <p:spPr>
          <a:xfrm>
            <a:off x="0" y="293086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Livestock</a:t>
            </a:r>
            <a:endParaRPr>
              <a:latin typeface="Raleway"/>
              <a:ea typeface="Raleway"/>
              <a:cs typeface="Raleway"/>
              <a:sym typeface="Raleway"/>
            </a:endParaRPr>
          </a:p>
        </p:txBody>
      </p:sp>
      <p:sp>
        <p:nvSpPr>
          <p:cNvPr id="92" name="Google Shape;92;p15"/>
          <p:cNvSpPr txBox="1"/>
          <p:nvPr/>
        </p:nvSpPr>
        <p:spPr>
          <a:xfrm>
            <a:off x="0" y="21895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Infrastructure</a:t>
            </a:r>
            <a:endParaRPr>
              <a:latin typeface="Raleway"/>
              <a:ea typeface="Raleway"/>
              <a:cs typeface="Raleway"/>
              <a:sym typeface="Raleway"/>
            </a:endParaRPr>
          </a:p>
        </p:txBody>
      </p:sp>
      <p:sp>
        <p:nvSpPr>
          <p:cNvPr id="93" name="Google Shape;93;p15"/>
          <p:cNvSpPr txBox="1"/>
          <p:nvPr/>
        </p:nvSpPr>
        <p:spPr>
          <a:xfrm>
            <a:off x="0" y="7040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Hazards</a:t>
            </a:r>
            <a:endParaRPr>
              <a:latin typeface="Raleway"/>
              <a:ea typeface="Raleway"/>
              <a:cs typeface="Raleway"/>
              <a:sym typeface="Raleway"/>
            </a:endParaRPr>
          </a:p>
        </p:txBody>
      </p:sp>
      <p:sp>
        <p:nvSpPr>
          <p:cNvPr id="94" name="Google Shape;94;p15"/>
          <p:cNvSpPr txBox="1"/>
          <p:nvPr/>
        </p:nvSpPr>
        <p:spPr>
          <a:xfrm>
            <a:off x="0" y="3326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Bourbon</a:t>
            </a:r>
            <a:endParaRPr>
              <a:solidFill>
                <a:srgbClr val="434343"/>
              </a:solidFill>
              <a:latin typeface="Raleway"/>
              <a:ea typeface="Raleway"/>
              <a:cs typeface="Raleway"/>
              <a:sym typeface="Raleway"/>
            </a:endParaRPr>
          </a:p>
        </p:txBody>
      </p:sp>
      <p:sp>
        <p:nvSpPr>
          <p:cNvPr id="95" name="Google Shape;95;p15"/>
          <p:cNvSpPr txBox="1"/>
          <p:nvPr/>
        </p:nvSpPr>
        <p:spPr>
          <a:xfrm>
            <a:off x="0" y="10754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Horses</a:t>
            </a:r>
            <a:endParaRPr>
              <a:latin typeface="Raleway"/>
              <a:ea typeface="Raleway"/>
              <a:cs typeface="Raleway"/>
              <a:sym typeface="Raleway"/>
            </a:endParaRPr>
          </a:p>
        </p:txBody>
      </p:sp>
      <p:sp>
        <p:nvSpPr>
          <p:cNvPr id="96" name="Google Shape;96;p15"/>
          <p:cNvSpPr txBox="1"/>
          <p:nvPr/>
        </p:nvSpPr>
        <p:spPr>
          <a:xfrm>
            <a:off x="0" y="36722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Social Justice</a:t>
            </a:r>
            <a:endParaRPr>
              <a:latin typeface="Raleway"/>
              <a:ea typeface="Raleway"/>
              <a:cs typeface="Raleway"/>
              <a:sym typeface="Raleway"/>
            </a:endParaRPr>
          </a:p>
        </p:txBody>
      </p:sp>
      <p:sp>
        <p:nvSpPr>
          <p:cNvPr id="97" name="Google Shape;97;p15"/>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Work</a:t>
            </a:r>
            <a:endParaRPr>
              <a:latin typeface="Raleway"/>
              <a:ea typeface="Raleway"/>
              <a:cs typeface="Raleway"/>
              <a:sym typeface="Raleway"/>
            </a:endParaRPr>
          </a:p>
        </p:txBody>
      </p:sp>
      <p:pic>
        <p:nvPicPr>
          <p:cNvPr id="98" name="Google Shape;98;p15"/>
          <p:cNvPicPr preferRelativeResize="0"/>
          <p:nvPr/>
        </p:nvPicPr>
        <p:blipFill rotWithShape="1">
          <a:blip r:embed="rId3">
            <a:alphaModFix/>
          </a:blip>
          <a:srcRect l="7133" r="9135"/>
          <a:stretch/>
        </p:blipFill>
        <p:spPr>
          <a:xfrm>
            <a:off x="1463100" y="0"/>
            <a:ext cx="7680901" cy="5143499"/>
          </a:xfrm>
          <a:prstGeom prst="rect">
            <a:avLst/>
          </a:prstGeom>
          <a:noFill/>
          <a:ln>
            <a:noFill/>
          </a:ln>
        </p:spPr>
      </p:pic>
      <p:sp>
        <p:nvSpPr>
          <p:cNvPr id="99" name="Google Shape;99;p15"/>
          <p:cNvSpPr txBox="1"/>
          <p:nvPr/>
        </p:nvSpPr>
        <p:spPr>
          <a:xfrm>
            <a:off x="8338850" y="440538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2</a:t>
            </a:r>
            <a:endParaRPr sz="3200">
              <a:solidFill>
                <a:schemeClr val="lt1"/>
              </a:solidFill>
              <a:latin typeface="Raleway"/>
              <a:ea typeface="Raleway"/>
              <a:cs typeface="Raleway"/>
              <a:sym typeface="Raleway"/>
            </a:endParaRPr>
          </a:p>
        </p:txBody>
      </p:sp>
      <p:sp>
        <p:nvSpPr>
          <p:cNvPr id="100" name="Google Shape;100;p15"/>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latin typeface="Raleway"/>
                <a:ea typeface="Raleway"/>
                <a:cs typeface="Raleway"/>
                <a:sym typeface="Raleway"/>
              </a:rPr>
              <a:t>warmer winters → shifting invasive species ranges → fire ants at your picnic</a:t>
            </a:r>
            <a:endParaRPr>
              <a:solidFill>
                <a:schemeClr val="dk2"/>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p:nvPr/>
        </p:nvSpPr>
        <p:spPr>
          <a:xfrm>
            <a:off x="0" y="-387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Agriculture</a:t>
            </a:r>
            <a:endParaRPr>
              <a:solidFill>
                <a:schemeClr val="lt1"/>
              </a:solidFill>
              <a:latin typeface="Raleway"/>
              <a:ea typeface="Raleway"/>
              <a:cs typeface="Raleway"/>
              <a:sym typeface="Raleway"/>
            </a:endParaRPr>
          </a:p>
        </p:txBody>
      </p:sp>
      <p:sp>
        <p:nvSpPr>
          <p:cNvPr id="106" name="Google Shape;106;p16"/>
          <p:cNvSpPr txBox="1"/>
          <p:nvPr/>
        </p:nvSpPr>
        <p:spPr>
          <a:xfrm>
            <a:off x="0" y="25609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Insects</a:t>
            </a:r>
            <a:endParaRPr>
              <a:solidFill>
                <a:schemeClr val="lt1"/>
              </a:solidFill>
              <a:latin typeface="Raleway"/>
              <a:ea typeface="Raleway"/>
              <a:cs typeface="Raleway"/>
              <a:sym typeface="Raleway"/>
            </a:endParaRPr>
          </a:p>
        </p:txBody>
      </p:sp>
      <p:sp>
        <p:nvSpPr>
          <p:cNvPr id="107" name="Google Shape;107;p16"/>
          <p:cNvSpPr txBox="1"/>
          <p:nvPr/>
        </p:nvSpPr>
        <p:spPr>
          <a:xfrm>
            <a:off x="0" y="18182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Human Health</a:t>
            </a:r>
            <a:endParaRPr>
              <a:latin typeface="Raleway"/>
              <a:ea typeface="Raleway"/>
              <a:cs typeface="Raleway"/>
              <a:sym typeface="Raleway"/>
            </a:endParaRPr>
          </a:p>
        </p:txBody>
      </p:sp>
      <p:sp>
        <p:nvSpPr>
          <p:cNvPr id="108" name="Google Shape;108;p16"/>
          <p:cNvSpPr txBox="1"/>
          <p:nvPr/>
        </p:nvSpPr>
        <p:spPr>
          <a:xfrm>
            <a:off x="0" y="14468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Housing</a:t>
            </a:r>
            <a:endParaRPr>
              <a:latin typeface="Raleway"/>
              <a:ea typeface="Raleway"/>
              <a:cs typeface="Raleway"/>
              <a:sym typeface="Raleway"/>
            </a:endParaRPr>
          </a:p>
        </p:txBody>
      </p:sp>
      <p:sp>
        <p:nvSpPr>
          <p:cNvPr id="109" name="Google Shape;109;p16"/>
          <p:cNvSpPr txBox="1"/>
          <p:nvPr/>
        </p:nvSpPr>
        <p:spPr>
          <a:xfrm>
            <a:off x="0" y="3301538"/>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Plants</a:t>
            </a:r>
            <a:endParaRPr>
              <a:solidFill>
                <a:schemeClr val="lt1"/>
              </a:solidFill>
              <a:latin typeface="Raleway"/>
              <a:ea typeface="Raleway"/>
              <a:cs typeface="Raleway"/>
              <a:sym typeface="Raleway"/>
            </a:endParaRPr>
          </a:p>
        </p:txBody>
      </p:sp>
      <p:sp>
        <p:nvSpPr>
          <p:cNvPr id="110" name="Google Shape;110;p16"/>
          <p:cNvSpPr txBox="1"/>
          <p:nvPr/>
        </p:nvSpPr>
        <p:spPr>
          <a:xfrm>
            <a:off x="0" y="40396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Soils</a:t>
            </a:r>
            <a:endParaRPr>
              <a:solidFill>
                <a:schemeClr val="lt1"/>
              </a:solidFill>
              <a:latin typeface="Raleway"/>
              <a:ea typeface="Raleway"/>
              <a:cs typeface="Raleway"/>
              <a:sym typeface="Raleway"/>
            </a:endParaRPr>
          </a:p>
        </p:txBody>
      </p:sp>
      <p:sp>
        <p:nvSpPr>
          <p:cNvPr id="111" name="Google Shape;111;p16"/>
          <p:cNvSpPr txBox="1"/>
          <p:nvPr/>
        </p:nvSpPr>
        <p:spPr>
          <a:xfrm>
            <a:off x="0" y="47745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Water</a:t>
            </a:r>
            <a:endParaRPr>
              <a:solidFill>
                <a:srgbClr val="434343"/>
              </a:solidFill>
              <a:latin typeface="Raleway"/>
              <a:ea typeface="Raleway"/>
              <a:cs typeface="Raleway"/>
              <a:sym typeface="Raleway"/>
            </a:endParaRPr>
          </a:p>
        </p:txBody>
      </p:sp>
      <p:sp>
        <p:nvSpPr>
          <p:cNvPr id="112" name="Google Shape;112;p16"/>
          <p:cNvSpPr txBox="1"/>
          <p:nvPr/>
        </p:nvSpPr>
        <p:spPr>
          <a:xfrm>
            <a:off x="0" y="293086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Livestock</a:t>
            </a:r>
            <a:endParaRPr>
              <a:solidFill>
                <a:srgbClr val="434343"/>
              </a:solidFill>
              <a:latin typeface="Raleway"/>
              <a:ea typeface="Raleway"/>
              <a:cs typeface="Raleway"/>
              <a:sym typeface="Raleway"/>
            </a:endParaRPr>
          </a:p>
        </p:txBody>
      </p:sp>
      <p:sp>
        <p:nvSpPr>
          <p:cNvPr id="113" name="Google Shape;113;p16"/>
          <p:cNvSpPr txBox="1"/>
          <p:nvPr/>
        </p:nvSpPr>
        <p:spPr>
          <a:xfrm>
            <a:off x="0" y="21895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Infrastructure</a:t>
            </a:r>
            <a:endParaRPr>
              <a:solidFill>
                <a:srgbClr val="434343"/>
              </a:solidFill>
              <a:latin typeface="Raleway"/>
              <a:ea typeface="Raleway"/>
              <a:cs typeface="Raleway"/>
              <a:sym typeface="Raleway"/>
            </a:endParaRPr>
          </a:p>
        </p:txBody>
      </p:sp>
      <p:sp>
        <p:nvSpPr>
          <p:cNvPr id="114" name="Google Shape;114;p16"/>
          <p:cNvSpPr txBox="1"/>
          <p:nvPr/>
        </p:nvSpPr>
        <p:spPr>
          <a:xfrm>
            <a:off x="0" y="7040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Hazards</a:t>
            </a:r>
            <a:endParaRPr>
              <a:latin typeface="Raleway"/>
              <a:ea typeface="Raleway"/>
              <a:cs typeface="Raleway"/>
              <a:sym typeface="Raleway"/>
            </a:endParaRPr>
          </a:p>
        </p:txBody>
      </p:sp>
      <p:sp>
        <p:nvSpPr>
          <p:cNvPr id="115" name="Google Shape;115;p16"/>
          <p:cNvSpPr txBox="1"/>
          <p:nvPr/>
        </p:nvSpPr>
        <p:spPr>
          <a:xfrm>
            <a:off x="0" y="3326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Bourbon</a:t>
            </a:r>
            <a:endParaRPr>
              <a:solidFill>
                <a:srgbClr val="434343"/>
              </a:solidFill>
              <a:latin typeface="Raleway"/>
              <a:ea typeface="Raleway"/>
              <a:cs typeface="Raleway"/>
              <a:sym typeface="Raleway"/>
            </a:endParaRPr>
          </a:p>
        </p:txBody>
      </p:sp>
      <p:sp>
        <p:nvSpPr>
          <p:cNvPr id="116" name="Google Shape;116;p16"/>
          <p:cNvSpPr txBox="1"/>
          <p:nvPr/>
        </p:nvSpPr>
        <p:spPr>
          <a:xfrm>
            <a:off x="0" y="10754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Horses</a:t>
            </a:r>
            <a:endParaRPr>
              <a:latin typeface="Raleway"/>
              <a:ea typeface="Raleway"/>
              <a:cs typeface="Raleway"/>
              <a:sym typeface="Raleway"/>
            </a:endParaRPr>
          </a:p>
        </p:txBody>
      </p:sp>
      <p:sp>
        <p:nvSpPr>
          <p:cNvPr id="117" name="Google Shape;117;p16"/>
          <p:cNvSpPr txBox="1"/>
          <p:nvPr/>
        </p:nvSpPr>
        <p:spPr>
          <a:xfrm>
            <a:off x="0" y="36722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Social Justice</a:t>
            </a:r>
            <a:endParaRPr>
              <a:solidFill>
                <a:srgbClr val="434343"/>
              </a:solidFill>
              <a:latin typeface="Raleway"/>
              <a:ea typeface="Raleway"/>
              <a:cs typeface="Raleway"/>
              <a:sym typeface="Raleway"/>
            </a:endParaRPr>
          </a:p>
        </p:txBody>
      </p:sp>
      <p:sp>
        <p:nvSpPr>
          <p:cNvPr id="118" name="Google Shape;118;p16"/>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Work</a:t>
            </a:r>
            <a:endParaRPr>
              <a:solidFill>
                <a:srgbClr val="434343"/>
              </a:solidFill>
              <a:latin typeface="Raleway"/>
              <a:ea typeface="Raleway"/>
              <a:cs typeface="Raleway"/>
              <a:sym typeface="Raleway"/>
            </a:endParaRPr>
          </a:p>
        </p:txBody>
      </p:sp>
      <p:pic>
        <p:nvPicPr>
          <p:cNvPr id="119" name="Google Shape;119;p16"/>
          <p:cNvPicPr preferRelativeResize="0"/>
          <p:nvPr/>
        </p:nvPicPr>
        <p:blipFill rotWithShape="1">
          <a:blip r:embed="rId3">
            <a:alphaModFix/>
          </a:blip>
          <a:srcRect r="1816"/>
          <a:stretch/>
        </p:blipFill>
        <p:spPr>
          <a:xfrm>
            <a:off x="1463100" y="0"/>
            <a:ext cx="7680900" cy="5143499"/>
          </a:xfrm>
          <a:prstGeom prst="rect">
            <a:avLst/>
          </a:prstGeom>
          <a:noFill/>
          <a:ln>
            <a:noFill/>
          </a:ln>
        </p:spPr>
      </p:pic>
      <p:sp>
        <p:nvSpPr>
          <p:cNvPr id="120" name="Google Shape;120;p16"/>
          <p:cNvSpPr txBox="1"/>
          <p:nvPr/>
        </p:nvSpPr>
        <p:spPr>
          <a:xfrm>
            <a:off x="8338850" y="440538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3</a:t>
            </a:r>
            <a:endParaRPr sz="3200">
              <a:solidFill>
                <a:schemeClr val="lt1"/>
              </a:solidFill>
              <a:latin typeface="Raleway"/>
              <a:ea typeface="Raleway"/>
              <a:cs typeface="Raleway"/>
              <a:sym typeface="Raleway"/>
            </a:endParaRPr>
          </a:p>
        </p:txBody>
      </p:sp>
      <p:sp>
        <p:nvSpPr>
          <p:cNvPr id="121" name="Google Shape;121;p16"/>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a:solidFill>
                  <a:schemeClr val="dk2"/>
                </a:solidFill>
                <a:latin typeface="Raleway"/>
                <a:ea typeface="Raleway"/>
                <a:cs typeface="Raleway"/>
                <a:sym typeface="Raleway"/>
              </a:rPr>
              <a:t>warmer winters → goldenrod gall fly burning more energy → ecological mismatch</a:t>
            </a:r>
            <a:endParaRPr sz="1300">
              <a:solidFill>
                <a:schemeClr val="dk2"/>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p:nvPr/>
        </p:nvSpPr>
        <p:spPr>
          <a:xfrm>
            <a:off x="0" y="-387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Agriculture</a:t>
            </a:r>
            <a:endParaRPr>
              <a:solidFill>
                <a:srgbClr val="434343"/>
              </a:solidFill>
              <a:latin typeface="Raleway"/>
              <a:ea typeface="Raleway"/>
              <a:cs typeface="Raleway"/>
              <a:sym typeface="Raleway"/>
            </a:endParaRPr>
          </a:p>
        </p:txBody>
      </p:sp>
      <p:sp>
        <p:nvSpPr>
          <p:cNvPr id="127" name="Google Shape;127;p17"/>
          <p:cNvSpPr txBox="1"/>
          <p:nvPr/>
        </p:nvSpPr>
        <p:spPr>
          <a:xfrm>
            <a:off x="0" y="25609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Insects</a:t>
            </a:r>
            <a:endParaRPr>
              <a:solidFill>
                <a:srgbClr val="434343"/>
              </a:solidFill>
              <a:latin typeface="Raleway"/>
              <a:ea typeface="Raleway"/>
              <a:cs typeface="Raleway"/>
              <a:sym typeface="Raleway"/>
            </a:endParaRPr>
          </a:p>
        </p:txBody>
      </p:sp>
      <p:sp>
        <p:nvSpPr>
          <p:cNvPr id="128" name="Google Shape;128;p17"/>
          <p:cNvSpPr txBox="1"/>
          <p:nvPr/>
        </p:nvSpPr>
        <p:spPr>
          <a:xfrm>
            <a:off x="0" y="18182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Human Health</a:t>
            </a:r>
            <a:endParaRPr>
              <a:solidFill>
                <a:srgbClr val="434343"/>
              </a:solidFill>
              <a:latin typeface="Raleway"/>
              <a:ea typeface="Raleway"/>
              <a:cs typeface="Raleway"/>
              <a:sym typeface="Raleway"/>
            </a:endParaRPr>
          </a:p>
        </p:txBody>
      </p:sp>
      <p:sp>
        <p:nvSpPr>
          <p:cNvPr id="129" name="Google Shape;129;p17"/>
          <p:cNvSpPr txBox="1"/>
          <p:nvPr/>
        </p:nvSpPr>
        <p:spPr>
          <a:xfrm>
            <a:off x="0" y="14468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Housing</a:t>
            </a:r>
            <a:endParaRPr>
              <a:solidFill>
                <a:srgbClr val="434343"/>
              </a:solidFill>
              <a:latin typeface="Raleway"/>
              <a:ea typeface="Raleway"/>
              <a:cs typeface="Raleway"/>
              <a:sym typeface="Raleway"/>
            </a:endParaRPr>
          </a:p>
        </p:txBody>
      </p:sp>
      <p:sp>
        <p:nvSpPr>
          <p:cNvPr id="130" name="Google Shape;130;p17"/>
          <p:cNvSpPr txBox="1"/>
          <p:nvPr/>
        </p:nvSpPr>
        <p:spPr>
          <a:xfrm>
            <a:off x="0" y="3301538"/>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Plants</a:t>
            </a:r>
            <a:endParaRPr>
              <a:solidFill>
                <a:srgbClr val="434343"/>
              </a:solidFill>
              <a:latin typeface="Raleway"/>
              <a:ea typeface="Raleway"/>
              <a:cs typeface="Raleway"/>
              <a:sym typeface="Raleway"/>
            </a:endParaRPr>
          </a:p>
        </p:txBody>
      </p:sp>
      <p:sp>
        <p:nvSpPr>
          <p:cNvPr id="131" name="Google Shape;131;p17"/>
          <p:cNvSpPr txBox="1"/>
          <p:nvPr/>
        </p:nvSpPr>
        <p:spPr>
          <a:xfrm>
            <a:off x="0" y="40396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Soils</a:t>
            </a:r>
            <a:endParaRPr>
              <a:solidFill>
                <a:schemeClr val="lt1"/>
              </a:solidFill>
              <a:latin typeface="Raleway"/>
              <a:ea typeface="Raleway"/>
              <a:cs typeface="Raleway"/>
              <a:sym typeface="Raleway"/>
            </a:endParaRPr>
          </a:p>
        </p:txBody>
      </p:sp>
      <p:sp>
        <p:nvSpPr>
          <p:cNvPr id="132" name="Google Shape;132;p17"/>
          <p:cNvSpPr txBox="1"/>
          <p:nvPr/>
        </p:nvSpPr>
        <p:spPr>
          <a:xfrm>
            <a:off x="0" y="47745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Water</a:t>
            </a:r>
            <a:endParaRPr>
              <a:solidFill>
                <a:srgbClr val="434343"/>
              </a:solidFill>
              <a:latin typeface="Raleway"/>
              <a:ea typeface="Raleway"/>
              <a:cs typeface="Raleway"/>
              <a:sym typeface="Raleway"/>
            </a:endParaRPr>
          </a:p>
        </p:txBody>
      </p:sp>
      <p:sp>
        <p:nvSpPr>
          <p:cNvPr id="133" name="Google Shape;133;p17"/>
          <p:cNvSpPr txBox="1"/>
          <p:nvPr/>
        </p:nvSpPr>
        <p:spPr>
          <a:xfrm>
            <a:off x="0" y="293086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Livestock</a:t>
            </a:r>
            <a:endParaRPr>
              <a:solidFill>
                <a:srgbClr val="434343"/>
              </a:solidFill>
              <a:latin typeface="Raleway"/>
              <a:ea typeface="Raleway"/>
              <a:cs typeface="Raleway"/>
              <a:sym typeface="Raleway"/>
            </a:endParaRPr>
          </a:p>
        </p:txBody>
      </p:sp>
      <p:sp>
        <p:nvSpPr>
          <p:cNvPr id="134" name="Google Shape;134;p17"/>
          <p:cNvSpPr txBox="1"/>
          <p:nvPr/>
        </p:nvSpPr>
        <p:spPr>
          <a:xfrm>
            <a:off x="0" y="21895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Infrastructure</a:t>
            </a:r>
            <a:endParaRPr>
              <a:solidFill>
                <a:schemeClr val="lt1"/>
              </a:solidFill>
              <a:latin typeface="Raleway"/>
              <a:ea typeface="Raleway"/>
              <a:cs typeface="Raleway"/>
              <a:sym typeface="Raleway"/>
            </a:endParaRPr>
          </a:p>
        </p:txBody>
      </p:sp>
      <p:sp>
        <p:nvSpPr>
          <p:cNvPr id="135" name="Google Shape;135;p17"/>
          <p:cNvSpPr txBox="1"/>
          <p:nvPr/>
        </p:nvSpPr>
        <p:spPr>
          <a:xfrm>
            <a:off x="0" y="7040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Hazards</a:t>
            </a:r>
            <a:endParaRPr>
              <a:solidFill>
                <a:srgbClr val="434343"/>
              </a:solidFill>
              <a:latin typeface="Raleway"/>
              <a:ea typeface="Raleway"/>
              <a:cs typeface="Raleway"/>
              <a:sym typeface="Raleway"/>
            </a:endParaRPr>
          </a:p>
        </p:txBody>
      </p:sp>
      <p:sp>
        <p:nvSpPr>
          <p:cNvPr id="136" name="Google Shape;136;p17"/>
          <p:cNvSpPr txBox="1"/>
          <p:nvPr/>
        </p:nvSpPr>
        <p:spPr>
          <a:xfrm>
            <a:off x="0" y="3326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Bourbon</a:t>
            </a:r>
            <a:endParaRPr>
              <a:solidFill>
                <a:srgbClr val="434343"/>
              </a:solidFill>
              <a:latin typeface="Raleway"/>
              <a:ea typeface="Raleway"/>
              <a:cs typeface="Raleway"/>
              <a:sym typeface="Raleway"/>
            </a:endParaRPr>
          </a:p>
        </p:txBody>
      </p:sp>
      <p:sp>
        <p:nvSpPr>
          <p:cNvPr id="137" name="Google Shape;137;p17"/>
          <p:cNvSpPr txBox="1"/>
          <p:nvPr/>
        </p:nvSpPr>
        <p:spPr>
          <a:xfrm>
            <a:off x="0" y="10754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Horses</a:t>
            </a:r>
            <a:endParaRPr>
              <a:solidFill>
                <a:srgbClr val="434343"/>
              </a:solidFill>
              <a:latin typeface="Raleway"/>
              <a:ea typeface="Raleway"/>
              <a:cs typeface="Raleway"/>
              <a:sym typeface="Raleway"/>
            </a:endParaRPr>
          </a:p>
        </p:txBody>
      </p:sp>
      <p:sp>
        <p:nvSpPr>
          <p:cNvPr id="138" name="Google Shape;138;p17"/>
          <p:cNvSpPr txBox="1"/>
          <p:nvPr/>
        </p:nvSpPr>
        <p:spPr>
          <a:xfrm>
            <a:off x="0" y="36722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Social Justice</a:t>
            </a:r>
            <a:endParaRPr>
              <a:solidFill>
                <a:schemeClr val="lt1"/>
              </a:solidFill>
              <a:latin typeface="Raleway"/>
              <a:ea typeface="Raleway"/>
              <a:cs typeface="Raleway"/>
              <a:sym typeface="Raleway"/>
            </a:endParaRPr>
          </a:p>
        </p:txBody>
      </p:sp>
      <p:sp>
        <p:nvSpPr>
          <p:cNvPr id="139" name="Google Shape;139;p17"/>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Work</a:t>
            </a:r>
            <a:endParaRPr>
              <a:solidFill>
                <a:srgbClr val="434343"/>
              </a:solidFill>
              <a:latin typeface="Raleway"/>
              <a:ea typeface="Raleway"/>
              <a:cs typeface="Raleway"/>
              <a:sym typeface="Raleway"/>
            </a:endParaRPr>
          </a:p>
        </p:txBody>
      </p:sp>
      <p:pic>
        <p:nvPicPr>
          <p:cNvPr id="140" name="Google Shape;140;p17"/>
          <p:cNvPicPr preferRelativeResize="0"/>
          <p:nvPr/>
        </p:nvPicPr>
        <p:blipFill rotWithShape="1">
          <a:blip r:embed="rId3">
            <a:alphaModFix/>
          </a:blip>
          <a:srcRect r="17019"/>
          <a:stretch/>
        </p:blipFill>
        <p:spPr>
          <a:xfrm>
            <a:off x="1463100" y="0"/>
            <a:ext cx="7680901" cy="5143501"/>
          </a:xfrm>
          <a:prstGeom prst="rect">
            <a:avLst/>
          </a:prstGeom>
          <a:noFill/>
          <a:ln>
            <a:noFill/>
          </a:ln>
        </p:spPr>
      </p:pic>
      <p:sp>
        <p:nvSpPr>
          <p:cNvPr id="141" name="Google Shape;141;p17"/>
          <p:cNvSpPr txBox="1"/>
          <p:nvPr/>
        </p:nvSpPr>
        <p:spPr>
          <a:xfrm>
            <a:off x="8338850" y="440538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4</a:t>
            </a:r>
            <a:endParaRPr sz="3200">
              <a:solidFill>
                <a:schemeClr val="lt1"/>
              </a:solidFill>
              <a:latin typeface="Raleway"/>
              <a:ea typeface="Raleway"/>
              <a:cs typeface="Raleway"/>
              <a:sym typeface="Raleway"/>
            </a:endParaRPr>
          </a:p>
        </p:txBody>
      </p:sp>
      <p:sp>
        <p:nvSpPr>
          <p:cNvPr id="142" name="Google Shape;142;p17"/>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Raleway"/>
                <a:ea typeface="Raleway"/>
                <a:cs typeface="Raleway"/>
                <a:sym typeface="Raleway"/>
              </a:rPr>
              <a:t>more summer droughts → clay shrinkage → soil cracking → foundation repairs</a:t>
            </a:r>
            <a:endParaRPr sz="1300">
              <a:solidFill>
                <a:schemeClr val="dk2"/>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8"/>
          <p:cNvSpPr txBox="1"/>
          <p:nvPr/>
        </p:nvSpPr>
        <p:spPr>
          <a:xfrm>
            <a:off x="0" y="-387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Agriculture</a:t>
            </a:r>
            <a:endParaRPr>
              <a:solidFill>
                <a:srgbClr val="434343"/>
              </a:solidFill>
              <a:latin typeface="Raleway"/>
              <a:ea typeface="Raleway"/>
              <a:cs typeface="Raleway"/>
              <a:sym typeface="Raleway"/>
            </a:endParaRPr>
          </a:p>
        </p:txBody>
      </p:sp>
      <p:sp>
        <p:nvSpPr>
          <p:cNvPr id="148" name="Google Shape;148;p18"/>
          <p:cNvSpPr txBox="1"/>
          <p:nvPr/>
        </p:nvSpPr>
        <p:spPr>
          <a:xfrm>
            <a:off x="0" y="25609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Insects</a:t>
            </a:r>
            <a:endParaRPr>
              <a:solidFill>
                <a:srgbClr val="434343"/>
              </a:solidFill>
              <a:latin typeface="Raleway"/>
              <a:ea typeface="Raleway"/>
              <a:cs typeface="Raleway"/>
              <a:sym typeface="Raleway"/>
            </a:endParaRPr>
          </a:p>
        </p:txBody>
      </p:sp>
      <p:sp>
        <p:nvSpPr>
          <p:cNvPr id="149" name="Google Shape;149;p18"/>
          <p:cNvSpPr txBox="1"/>
          <p:nvPr/>
        </p:nvSpPr>
        <p:spPr>
          <a:xfrm>
            <a:off x="0" y="18182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Human Health</a:t>
            </a:r>
            <a:endParaRPr>
              <a:solidFill>
                <a:srgbClr val="434343"/>
              </a:solidFill>
              <a:latin typeface="Raleway"/>
              <a:ea typeface="Raleway"/>
              <a:cs typeface="Raleway"/>
              <a:sym typeface="Raleway"/>
            </a:endParaRPr>
          </a:p>
        </p:txBody>
      </p:sp>
      <p:sp>
        <p:nvSpPr>
          <p:cNvPr id="150" name="Google Shape;150;p18"/>
          <p:cNvSpPr txBox="1"/>
          <p:nvPr/>
        </p:nvSpPr>
        <p:spPr>
          <a:xfrm>
            <a:off x="0" y="14468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Housing</a:t>
            </a:r>
            <a:endParaRPr>
              <a:solidFill>
                <a:srgbClr val="434343"/>
              </a:solidFill>
              <a:latin typeface="Raleway"/>
              <a:ea typeface="Raleway"/>
              <a:cs typeface="Raleway"/>
              <a:sym typeface="Raleway"/>
            </a:endParaRPr>
          </a:p>
        </p:txBody>
      </p:sp>
      <p:sp>
        <p:nvSpPr>
          <p:cNvPr id="151" name="Google Shape;151;p18"/>
          <p:cNvSpPr txBox="1"/>
          <p:nvPr/>
        </p:nvSpPr>
        <p:spPr>
          <a:xfrm>
            <a:off x="0" y="3301538"/>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Plants</a:t>
            </a:r>
            <a:endParaRPr>
              <a:solidFill>
                <a:schemeClr val="lt1"/>
              </a:solidFill>
              <a:latin typeface="Raleway"/>
              <a:ea typeface="Raleway"/>
              <a:cs typeface="Raleway"/>
              <a:sym typeface="Raleway"/>
            </a:endParaRPr>
          </a:p>
        </p:txBody>
      </p:sp>
      <p:sp>
        <p:nvSpPr>
          <p:cNvPr id="152" name="Google Shape;152;p18"/>
          <p:cNvSpPr txBox="1"/>
          <p:nvPr/>
        </p:nvSpPr>
        <p:spPr>
          <a:xfrm>
            <a:off x="0" y="40396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Soils</a:t>
            </a:r>
            <a:endParaRPr>
              <a:solidFill>
                <a:schemeClr val="lt1"/>
              </a:solidFill>
              <a:latin typeface="Raleway"/>
              <a:ea typeface="Raleway"/>
              <a:cs typeface="Raleway"/>
              <a:sym typeface="Raleway"/>
            </a:endParaRPr>
          </a:p>
        </p:txBody>
      </p:sp>
      <p:sp>
        <p:nvSpPr>
          <p:cNvPr id="153" name="Google Shape;153;p18"/>
          <p:cNvSpPr txBox="1"/>
          <p:nvPr/>
        </p:nvSpPr>
        <p:spPr>
          <a:xfrm>
            <a:off x="0" y="47745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Water</a:t>
            </a:r>
            <a:endParaRPr>
              <a:solidFill>
                <a:schemeClr val="lt1"/>
              </a:solidFill>
              <a:latin typeface="Raleway"/>
              <a:ea typeface="Raleway"/>
              <a:cs typeface="Raleway"/>
              <a:sym typeface="Raleway"/>
            </a:endParaRPr>
          </a:p>
        </p:txBody>
      </p:sp>
      <p:sp>
        <p:nvSpPr>
          <p:cNvPr id="154" name="Google Shape;154;p18"/>
          <p:cNvSpPr txBox="1"/>
          <p:nvPr/>
        </p:nvSpPr>
        <p:spPr>
          <a:xfrm>
            <a:off x="0" y="293086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Livestock</a:t>
            </a:r>
            <a:endParaRPr>
              <a:solidFill>
                <a:srgbClr val="434343"/>
              </a:solidFill>
              <a:latin typeface="Raleway"/>
              <a:ea typeface="Raleway"/>
              <a:cs typeface="Raleway"/>
              <a:sym typeface="Raleway"/>
            </a:endParaRPr>
          </a:p>
        </p:txBody>
      </p:sp>
      <p:sp>
        <p:nvSpPr>
          <p:cNvPr id="155" name="Google Shape;155;p18"/>
          <p:cNvSpPr txBox="1"/>
          <p:nvPr/>
        </p:nvSpPr>
        <p:spPr>
          <a:xfrm>
            <a:off x="0" y="21895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Infrastructure</a:t>
            </a:r>
            <a:endParaRPr>
              <a:solidFill>
                <a:srgbClr val="434343"/>
              </a:solidFill>
              <a:latin typeface="Raleway"/>
              <a:ea typeface="Raleway"/>
              <a:cs typeface="Raleway"/>
              <a:sym typeface="Raleway"/>
            </a:endParaRPr>
          </a:p>
        </p:txBody>
      </p:sp>
      <p:sp>
        <p:nvSpPr>
          <p:cNvPr id="156" name="Google Shape;156;p18"/>
          <p:cNvSpPr txBox="1"/>
          <p:nvPr/>
        </p:nvSpPr>
        <p:spPr>
          <a:xfrm>
            <a:off x="0" y="7040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Hazards</a:t>
            </a:r>
            <a:endParaRPr>
              <a:solidFill>
                <a:srgbClr val="434343"/>
              </a:solidFill>
              <a:latin typeface="Raleway"/>
              <a:ea typeface="Raleway"/>
              <a:cs typeface="Raleway"/>
              <a:sym typeface="Raleway"/>
            </a:endParaRPr>
          </a:p>
        </p:txBody>
      </p:sp>
      <p:sp>
        <p:nvSpPr>
          <p:cNvPr id="157" name="Google Shape;157;p18"/>
          <p:cNvSpPr txBox="1"/>
          <p:nvPr/>
        </p:nvSpPr>
        <p:spPr>
          <a:xfrm>
            <a:off x="0" y="3326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Bourbon</a:t>
            </a:r>
            <a:endParaRPr>
              <a:solidFill>
                <a:srgbClr val="434343"/>
              </a:solidFill>
              <a:latin typeface="Raleway"/>
              <a:ea typeface="Raleway"/>
              <a:cs typeface="Raleway"/>
              <a:sym typeface="Raleway"/>
            </a:endParaRPr>
          </a:p>
        </p:txBody>
      </p:sp>
      <p:sp>
        <p:nvSpPr>
          <p:cNvPr id="158" name="Google Shape;158;p18"/>
          <p:cNvSpPr txBox="1"/>
          <p:nvPr/>
        </p:nvSpPr>
        <p:spPr>
          <a:xfrm>
            <a:off x="0" y="10754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Horses</a:t>
            </a:r>
            <a:endParaRPr>
              <a:solidFill>
                <a:srgbClr val="434343"/>
              </a:solidFill>
              <a:latin typeface="Raleway"/>
              <a:ea typeface="Raleway"/>
              <a:cs typeface="Raleway"/>
              <a:sym typeface="Raleway"/>
            </a:endParaRPr>
          </a:p>
        </p:txBody>
      </p:sp>
      <p:sp>
        <p:nvSpPr>
          <p:cNvPr id="159" name="Google Shape;159;p18"/>
          <p:cNvSpPr txBox="1"/>
          <p:nvPr/>
        </p:nvSpPr>
        <p:spPr>
          <a:xfrm>
            <a:off x="0" y="36722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Social Justice</a:t>
            </a:r>
            <a:endParaRPr>
              <a:solidFill>
                <a:srgbClr val="434343"/>
              </a:solidFill>
              <a:latin typeface="Raleway"/>
              <a:ea typeface="Raleway"/>
              <a:cs typeface="Raleway"/>
              <a:sym typeface="Raleway"/>
            </a:endParaRPr>
          </a:p>
        </p:txBody>
      </p:sp>
      <p:sp>
        <p:nvSpPr>
          <p:cNvPr id="160" name="Google Shape;160;p18"/>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Work</a:t>
            </a:r>
            <a:endParaRPr>
              <a:solidFill>
                <a:srgbClr val="434343"/>
              </a:solidFill>
              <a:latin typeface="Raleway"/>
              <a:ea typeface="Raleway"/>
              <a:cs typeface="Raleway"/>
              <a:sym typeface="Raleway"/>
            </a:endParaRPr>
          </a:p>
        </p:txBody>
      </p:sp>
      <p:pic>
        <p:nvPicPr>
          <p:cNvPr id="161" name="Google Shape;161;p18"/>
          <p:cNvPicPr preferRelativeResize="0"/>
          <p:nvPr/>
        </p:nvPicPr>
        <p:blipFill>
          <a:blip r:embed="rId3">
            <a:alphaModFix/>
          </a:blip>
          <a:stretch>
            <a:fillRect/>
          </a:stretch>
        </p:blipFill>
        <p:spPr>
          <a:xfrm>
            <a:off x="1463100" y="0"/>
            <a:ext cx="7717135" cy="5143501"/>
          </a:xfrm>
          <a:prstGeom prst="rect">
            <a:avLst/>
          </a:prstGeom>
          <a:noFill/>
          <a:ln>
            <a:noFill/>
          </a:ln>
        </p:spPr>
      </p:pic>
      <p:sp>
        <p:nvSpPr>
          <p:cNvPr id="162" name="Google Shape;162;p18"/>
          <p:cNvSpPr txBox="1"/>
          <p:nvPr/>
        </p:nvSpPr>
        <p:spPr>
          <a:xfrm>
            <a:off x="8343900" y="440713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5</a:t>
            </a:r>
            <a:endParaRPr sz="3200">
              <a:solidFill>
                <a:schemeClr val="lt1"/>
              </a:solidFill>
              <a:latin typeface="Raleway"/>
              <a:ea typeface="Raleway"/>
              <a:cs typeface="Raleway"/>
              <a:sym typeface="Raleway"/>
            </a:endParaRPr>
          </a:p>
        </p:txBody>
      </p:sp>
      <p:sp>
        <p:nvSpPr>
          <p:cNvPr id="163" name="Google Shape;163;p18"/>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Raleway"/>
                <a:ea typeface="Raleway"/>
                <a:cs typeface="Raleway"/>
                <a:sym typeface="Raleway"/>
              </a:rPr>
              <a:t>prolonged drought → lack of vegetation → soil loss during rain → sediment in water bodies → aquatic habitat degradation</a:t>
            </a:r>
            <a:endParaRPr sz="1200">
              <a:solidFill>
                <a:schemeClr val="dk2"/>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txBox="1"/>
          <p:nvPr/>
        </p:nvSpPr>
        <p:spPr>
          <a:xfrm>
            <a:off x="0" y="-387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Agriculture</a:t>
            </a:r>
            <a:endParaRPr>
              <a:solidFill>
                <a:srgbClr val="434343"/>
              </a:solidFill>
              <a:latin typeface="Raleway"/>
              <a:ea typeface="Raleway"/>
              <a:cs typeface="Raleway"/>
              <a:sym typeface="Raleway"/>
            </a:endParaRPr>
          </a:p>
        </p:txBody>
      </p:sp>
      <p:sp>
        <p:nvSpPr>
          <p:cNvPr id="169" name="Google Shape;169;p19"/>
          <p:cNvSpPr txBox="1"/>
          <p:nvPr/>
        </p:nvSpPr>
        <p:spPr>
          <a:xfrm>
            <a:off x="0" y="25609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Insects</a:t>
            </a:r>
            <a:endParaRPr>
              <a:solidFill>
                <a:srgbClr val="434343"/>
              </a:solidFill>
              <a:latin typeface="Raleway"/>
              <a:ea typeface="Raleway"/>
              <a:cs typeface="Raleway"/>
              <a:sym typeface="Raleway"/>
            </a:endParaRPr>
          </a:p>
        </p:txBody>
      </p:sp>
      <p:sp>
        <p:nvSpPr>
          <p:cNvPr id="170" name="Google Shape;170;p19"/>
          <p:cNvSpPr txBox="1"/>
          <p:nvPr/>
        </p:nvSpPr>
        <p:spPr>
          <a:xfrm>
            <a:off x="0" y="18182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Human Health</a:t>
            </a:r>
            <a:endParaRPr>
              <a:solidFill>
                <a:schemeClr val="lt1"/>
              </a:solidFill>
              <a:latin typeface="Raleway"/>
              <a:ea typeface="Raleway"/>
              <a:cs typeface="Raleway"/>
              <a:sym typeface="Raleway"/>
            </a:endParaRPr>
          </a:p>
        </p:txBody>
      </p:sp>
      <p:sp>
        <p:nvSpPr>
          <p:cNvPr id="171" name="Google Shape;171;p19"/>
          <p:cNvSpPr txBox="1"/>
          <p:nvPr/>
        </p:nvSpPr>
        <p:spPr>
          <a:xfrm>
            <a:off x="0" y="14468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Housing</a:t>
            </a:r>
            <a:endParaRPr>
              <a:solidFill>
                <a:srgbClr val="434343"/>
              </a:solidFill>
              <a:latin typeface="Raleway"/>
              <a:ea typeface="Raleway"/>
              <a:cs typeface="Raleway"/>
              <a:sym typeface="Raleway"/>
            </a:endParaRPr>
          </a:p>
        </p:txBody>
      </p:sp>
      <p:sp>
        <p:nvSpPr>
          <p:cNvPr id="172" name="Google Shape;172;p19"/>
          <p:cNvSpPr txBox="1"/>
          <p:nvPr/>
        </p:nvSpPr>
        <p:spPr>
          <a:xfrm>
            <a:off x="0" y="3301538"/>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Plants</a:t>
            </a:r>
            <a:endParaRPr>
              <a:solidFill>
                <a:srgbClr val="434343"/>
              </a:solidFill>
              <a:latin typeface="Raleway"/>
              <a:ea typeface="Raleway"/>
              <a:cs typeface="Raleway"/>
              <a:sym typeface="Raleway"/>
            </a:endParaRPr>
          </a:p>
        </p:txBody>
      </p:sp>
      <p:sp>
        <p:nvSpPr>
          <p:cNvPr id="173" name="Google Shape;173;p19"/>
          <p:cNvSpPr txBox="1"/>
          <p:nvPr/>
        </p:nvSpPr>
        <p:spPr>
          <a:xfrm>
            <a:off x="0" y="40396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Soils</a:t>
            </a:r>
            <a:endParaRPr>
              <a:solidFill>
                <a:srgbClr val="434343"/>
              </a:solidFill>
              <a:latin typeface="Raleway"/>
              <a:ea typeface="Raleway"/>
              <a:cs typeface="Raleway"/>
              <a:sym typeface="Raleway"/>
            </a:endParaRPr>
          </a:p>
        </p:txBody>
      </p:sp>
      <p:sp>
        <p:nvSpPr>
          <p:cNvPr id="174" name="Google Shape;174;p19"/>
          <p:cNvSpPr txBox="1"/>
          <p:nvPr/>
        </p:nvSpPr>
        <p:spPr>
          <a:xfrm>
            <a:off x="0" y="47745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Water</a:t>
            </a:r>
            <a:endParaRPr>
              <a:solidFill>
                <a:schemeClr val="lt1"/>
              </a:solidFill>
              <a:latin typeface="Raleway"/>
              <a:ea typeface="Raleway"/>
              <a:cs typeface="Raleway"/>
              <a:sym typeface="Raleway"/>
            </a:endParaRPr>
          </a:p>
        </p:txBody>
      </p:sp>
      <p:sp>
        <p:nvSpPr>
          <p:cNvPr id="175" name="Google Shape;175;p19"/>
          <p:cNvSpPr txBox="1"/>
          <p:nvPr/>
        </p:nvSpPr>
        <p:spPr>
          <a:xfrm>
            <a:off x="0" y="293086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Livestock</a:t>
            </a:r>
            <a:endParaRPr>
              <a:solidFill>
                <a:srgbClr val="434343"/>
              </a:solidFill>
              <a:latin typeface="Raleway"/>
              <a:ea typeface="Raleway"/>
              <a:cs typeface="Raleway"/>
              <a:sym typeface="Raleway"/>
            </a:endParaRPr>
          </a:p>
        </p:txBody>
      </p:sp>
      <p:sp>
        <p:nvSpPr>
          <p:cNvPr id="176" name="Google Shape;176;p19"/>
          <p:cNvSpPr txBox="1"/>
          <p:nvPr/>
        </p:nvSpPr>
        <p:spPr>
          <a:xfrm>
            <a:off x="0" y="21895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Infrastructure</a:t>
            </a:r>
            <a:endParaRPr>
              <a:solidFill>
                <a:schemeClr val="lt1"/>
              </a:solidFill>
              <a:latin typeface="Raleway"/>
              <a:ea typeface="Raleway"/>
              <a:cs typeface="Raleway"/>
              <a:sym typeface="Raleway"/>
            </a:endParaRPr>
          </a:p>
        </p:txBody>
      </p:sp>
      <p:sp>
        <p:nvSpPr>
          <p:cNvPr id="177" name="Google Shape;177;p19"/>
          <p:cNvSpPr txBox="1"/>
          <p:nvPr/>
        </p:nvSpPr>
        <p:spPr>
          <a:xfrm>
            <a:off x="0" y="7040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Hazards</a:t>
            </a:r>
            <a:endParaRPr>
              <a:solidFill>
                <a:srgbClr val="434343"/>
              </a:solidFill>
              <a:latin typeface="Raleway"/>
              <a:ea typeface="Raleway"/>
              <a:cs typeface="Raleway"/>
              <a:sym typeface="Raleway"/>
            </a:endParaRPr>
          </a:p>
        </p:txBody>
      </p:sp>
      <p:sp>
        <p:nvSpPr>
          <p:cNvPr id="178" name="Google Shape;178;p19"/>
          <p:cNvSpPr txBox="1"/>
          <p:nvPr/>
        </p:nvSpPr>
        <p:spPr>
          <a:xfrm>
            <a:off x="0" y="3326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Bourbon</a:t>
            </a:r>
            <a:endParaRPr>
              <a:solidFill>
                <a:srgbClr val="434343"/>
              </a:solidFill>
              <a:latin typeface="Raleway"/>
              <a:ea typeface="Raleway"/>
              <a:cs typeface="Raleway"/>
              <a:sym typeface="Raleway"/>
            </a:endParaRPr>
          </a:p>
        </p:txBody>
      </p:sp>
      <p:sp>
        <p:nvSpPr>
          <p:cNvPr id="179" name="Google Shape;179;p19"/>
          <p:cNvSpPr txBox="1"/>
          <p:nvPr/>
        </p:nvSpPr>
        <p:spPr>
          <a:xfrm>
            <a:off x="0" y="10754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Horses</a:t>
            </a:r>
            <a:endParaRPr>
              <a:solidFill>
                <a:srgbClr val="434343"/>
              </a:solidFill>
              <a:latin typeface="Raleway"/>
              <a:ea typeface="Raleway"/>
              <a:cs typeface="Raleway"/>
              <a:sym typeface="Raleway"/>
            </a:endParaRPr>
          </a:p>
        </p:txBody>
      </p:sp>
      <p:sp>
        <p:nvSpPr>
          <p:cNvPr id="180" name="Google Shape;180;p19"/>
          <p:cNvSpPr txBox="1"/>
          <p:nvPr/>
        </p:nvSpPr>
        <p:spPr>
          <a:xfrm>
            <a:off x="0" y="36722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Social Justice</a:t>
            </a:r>
            <a:endParaRPr>
              <a:solidFill>
                <a:srgbClr val="434343"/>
              </a:solidFill>
              <a:latin typeface="Raleway"/>
              <a:ea typeface="Raleway"/>
              <a:cs typeface="Raleway"/>
              <a:sym typeface="Raleway"/>
            </a:endParaRPr>
          </a:p>
        </p:txBody>
      </p:sp>
      <p:sp>
        <p:nvSpPr>
          <p:cNvPr id="181" name="Google Shape;181;p19"/>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Work</a:t>
            </a:r>
            <a:endParaRPr>
              <a:solidFill>
                <a:srgbClr val="434343"/>
              </a:solidFill>
              <a:latin typeface="Raleway"/>
              <a:ea typeface="Raleway"/>
              <a:cs typeface="Raleway"/>
              <a:sym typeface="Raleway"/>
            </a:endParaRPr>
          </a:p>
        </p:txBody>
      </p:sp>
      <p:pic>
        <p:nvPicPr>
          <p:cNvPr id="182" name="Google Shape;182;p19"/>
          <p:cNvPicPr preferRelativeResize="0"/>
          <p:nvPr/>
        </p:nvPicPr>
        <p:blipFill>
          <a:blip r:embed="rId3">
            <a:alphaModFix/>
          </a:blip>
          <a:stretch>
            <a:fillRect/>
          </a:stretch>
        </p:blipFill>
        <p:spPr>
          <a:xfrm>
            <a:off x="1466246" y="0"/>
            <a:ext cx="7677752" cy="5143501"/>
          </a:xfrm>
          <a:prstGeom prst="rect">
            <a:avLst/>
          </a:prstGeom>
          <a:noFill/>
          <a:ln>
            <a:noFill/>
          </a:ln>
        </p:spPr>
      </p:pic>
      <p:sp>
        <p:nvSpPr>
          <p:cNvPr id="183" name="Google Shape;183;p19"/>
          <p:cNvSpPr txBox="1"/>
          <p:nvPr/>
        </p:nvSpPr>
        <p:spPr>
          <a:xfrm>
            <a:off x="8338850" y="4405382"/>
            <a:ext cx="658200" cy="576900"/>
          </a:xfrm>
          <a:prstGeom prst="rect">
            <a:avLst/>
          </a:prstGeom>
          <a:solidFill>
            <a:srgbClr val="9EC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6</a:t>
            </a:r>
            <a:endParaRPr sz="3200">
              <a:solidFill>
                <a:schemeClr val="lt1"/>
              </a:solidFill>
              <a:latin typeface="Raleway"/>
              <a:ea typeface="Raleway"/>
              <a:cs typeface="Raleway"/>
              <a:sym typeface="Raleway"/>
            </a:endParaRPr>
          </a:p>
        </p:txBody>
      </p:sp>
      <p:sp>
        <p:nvSpPr>
          <p:cNvPr id="184" name="Google Shape;184;p19"/>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Raleway"/>
                <a:ea typeface="Raleway"/>
                <a:cs typeface="Raleway"/>
                <a:sym typeface="Raleway"/>
              </a:rPr>
              <a:t>increased precipitation → increased soil radon → increased indoor radon concentrations → higher lung cancer rates</a:t>
            </a:r>
            <a:endParaRPr sz="1300">
              <a:solidFill>
                <a:schemeClr val="dk2"/>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0"/>
          <p:cNvSpPr txBox="1"/>
          <p:nvPr/>
        </p:nvSpPr>
        <p:spPr>
          <a:xfrm>
            <a:off x="0" y="-387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Agriculture</a:t>
            </a:r>
            <a:endParaRPr>
              <a:solidFill>
                <a:schemeClr val="lt1"/>
              </a:solidFill>
              <a:latin typeface="Raleway"/>
              <a:ea typeface="Raleway"/>
              <a:cs typeface="Raleway"/>
              <a:sym typeface="Raleway"/>
            </a:endParaRPr>
          </a:p>
        </p:txBody>
      </p:sp>
      <p:sp>
        <p:nvSpPr>
          <p:cNvPr id="190" name="Google Shape;190;p20"/>
          <p:cNvSpPr txBox="1"/>
          <p:nvPr/>
        </p:nvSpPr>
        <p:spPr>
          <a:xfrm>
            <a:off x="0" y="25609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Insects</a:t>
            </a:r>
            <a:endParaRPr>
              <a:solidFill>
                <a:srgbClr val="434343"/>
              </a:solidFill>
              <a:latin typeface="Raleway"/>
              <a:ea typeface="Raleway"/>
              <a:cs typeface="Raleway"/>
              <a:sym typeface="Raleway"/>
            </a:endParaRPr>
          </a:p>
        </p:txBody>
      </p:sp>
      <p:sp>
        <p:nvSpPr>
          <p:cNvPr id="191" name="Google Shape;191;p20"/>
          <p:cNvSpPr txBox="1"/>
          <p:nvPr/>
        </p:nvSpPr>
        <p:spPr>
          <a:xfrm>
            <a:off x="0" y="18182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Human Health</a:t>
            </a:r>
            <a:endParaRPr>
              <a:solidFill>
                <a:srgbClr val="434343"/>
              </a:solidFill>
              <a:latin typeface="Raleway"/>
              <a:ea typeface="Raleway"/>
              <a:cs typeface="Raleway"/>
              <a:sym typeface="Raleway"/>
            </a:endParaRPr>
          </a:p>
        </p:txBody>
      </p:sp>
      <p:sp>
        <p:nvSpPr>
          <p:cNvPr id="192" name="Google Shape;192;p20"/>
          <p:cNvSpPr txBox="1"/>
          <p:nvPr/>
        </p:nvSpPr>
        <p:spPr>
          <a:xfrm>
            <a:off x="0" y="144681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Housing</a:t>
            </a:r>
            <a:endParaRPr>
              <a:solidFill>
                <a:schemeClr val="lt1"/>
              </a:solidFill>
              <a:latin typeface="Raleway"/>
              <a:ea typeface="Raleway"/>
              <a:cs typeface="Raleway"/>
              <a:sym typeface="Raleway"/>
            </a:endParaRPr>
          </a:p>
        </p:txBody>
      </p:sp>
      <p:sp>
        <p:nvSpPr>
          <p:cNvPr id="193" name="Google Shape;193;p20"/>
          <p:cNvSpPr txBox="1"/>
          <p:nvPr/>
        </p:nvSpPr>
        <p:spPr>
          <a:xfrm>
            <a:off x="0" y="3301538"/>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Plants</a:t>
            </a:r>
            <a:endParaRPr>
              <a:solidFill>
                <a:schemeClr val="lt1"/>
              </a:solidFill>
              <a:latin typeface="Raleway"/>
              <a:ea typeface="Raleway"/>
              <a:cs typeface="Raleway"/>
              <a:sym typeface="Raleway"/>
            </a:endParaRPr>
          </a:p>
        </p:txBody>
      </p:sp>
      <p:sp>
        <p:nvSpPr>
          <p:cNvPr id="194" name="Google Shape;194;p20"/>
          <p:cNvSpPr txBox="1"/>
          <p:nvPr/>
        </p:nvSpPr>
        <p:spPr>
          <a:xfrm>
            <a:off x="0" y="40396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Soils</a:t>
            </a:r>
            <a:endParaRPr>
              <a:solidFill>
                <a:srgbClr val="434343"/>
              </a:solidFill>
              <a:latin typeface="Raleway"/>
              <a:ea typeface="Raleway"/>
              <a:cs typeface="Raleway"/>
              <a:sym typeface="Raleway"/>
            </a:endParaRPr>
          </a:p>
        </p:txBody>
      </p:sp>
      <p:sp>
        <p:nvSpPr>
          <p:cNvPr id="195" name="Google Shape;195;p20"/>
          <p:cNvSpPr txBox="1"/>
          <p:nvPr/>
        </p:nvSpPr>
        <p:spPr>
          <a:xfrm>
            <a:off x="0" y="47745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Water</a:t>
            </a:r>
            <a:endParaRPr>
              <a:solidFill>
                <a:srgbClr val="434343"/>
              </a:solidFill>
              <a:latin typeface="Raleway"/>
              <a:ea typeface="Raleway"/>
              <a:cs typeface="Raleway"/>
              <a:sym typeface="Raleway"/>
            </a:endParaRPr>
          </a:p>
        </p:txBody>
      </p:sp>
      <p:sp>
        <p:nvSpPr>
          <p:cNvPr id="196" name="Google Shape;196;p20"/>
          <p:cNvSpPr txBox="1"/>
          <p:nvPr/>
        </p:nvSpPr>
        <p:spPr>
          <a:xfrm>
            <a:off x="0" y="293086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Livestock</a:t>
            </a:r>
            <a:endParaRPr>
              <a:solidFill>
                <a:schemeClr val="lt1"/>
              </a:solidFill>
              <a:latin typeface="Raleway"/>
              <a:ea typeface="Raleway"/>
              <a:cs typeface="Raleway"/>
              <a:sym typeface="Raleway"/>
            </a:endParaRPr>
          </a:p>
        </p:txBody>
      </p:sp>
      <p:sp>
        <p:nvSpPr>
          <p:cNvPr id="197" name="Google Shape;197;p20"/>
          <p:cNvSpPr txBox="1"/>
          <p:nvPr/>
        </p:nvSpPr>
        <p:spPr>
          <a:xfrm>
            <a:off x="0" y="21895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Infrastructure</a:t>
            </a:r>
            <a:endParaRPr>
              <a:solidFill>
                <a:srgbClr val="434343"/>
              </a:solidFill>
              <a:latin typeface="Raleway"/>
              <a:ea typeface="Raleway"/>
              <a:cs typeface="Raleway"/>
              <a:sym typeface="Raleway"/>
            </a:endParaRPr>
          </a:p>
        </p:txBody>
      </p:sp>
      <p:sp>
        <p:nvSpPr>
          <p:cNvPr id="198" name="Google Shape;198;p20"/>
          <p:cNvSpPr txBox="1"/>
          <p:nvPr/>
        </p:nvSpPr>
        <p:spPr>
          <a:xfrm>
            <a:off x="0" y="7040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Hazards</a:t>
            </a:r>
            <a:endParaRPr>
              <a:solidFill>
                <a:srgbClr val="434343"/>
              </a:solidFill>
              <a:latin typeface="Raleway"/>
              <a:ea typeface="Raleway"/>
              <a:cs typeface="Raleway"/>
              <a:sym typeface="Raleway"/>
            </a:endParaRPr>
          </a:p>
        </p:txBody>
      </p:sp>
      <p:sp>
        <p:nvSpPr>
          <p:cNvPr id="199" name="Google Shape;199;p20"/>
          <p:cNvSpPr txBox="1"/>
          <p:nvPr/>
        </p:nvSpPr>
        <p:spPr>
          <a:xfrm>
            <a:off x="0" y="3326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Bourbon</a:t>
            </a:r>
            <a:endParaRPr>
              <a:solidFill>
                <a:srgbClr val="434343"/>
              </a:solidFill>
              <a:latin typeface="Raleway"/>
              <a:ea typeface="Raleway"/>
              <a:cs typeface="Raleway"/>
              <a:sym typeface="Raleway"/>
            </a:endParaRPr>
          </a:p>
        </p:txBody>
      </p:sp>
      <p:sp>
        <p:nvSpPr>
          <p:cNvPr id="200" name="Google Shape;200;p20"/>
          <p:cNvSpPr txBox="1"/>
          <p:nvPr/>
        </p:nvSpPr>
        <p:spPr>
          <a:xfrm>
            <a:off x="0" y="107542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Horses</a:t>
            </a:r>
            <a:endParaRPr>
              <a:solidFill>
                <a:schemeClr val="lt1"/>
              </a:solidFill>
              <a:latin typeface="Raleway"/>
              <a:ea typeface="Raleway"/>
              <a:cs typeface="Raleway"/>
              <a:sym typeface="Raleway"/>
            </a:endParaRPr>
          </a:p>
        </p:txBody>
      </p:sp>
      <p:sp>
        <p:nvSpPr>
          <p:cNvPr id="201" name="Google Shape;201;p20"/>
          <p:cNvSpPr txBox="1"/>
          <p:nvPr/>
        </p:nvSpPr>
        <p:spPr>
          <a:xfrm>
            <a:off x="0" y="36722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Social Justice</a:t>
            </a:r>
            <a:endParaRPr>
              <a:solidFill>
                <a:srgbClr val="434343"/>
              </a:solidFill>
              <a:latin typeface="Raleway"/>
              <a:ea typeface="Raleway"/>
              <a:cs typeface="Raleway"/>
              <a:sym typeface="Raleway"/>
            </a:endParaRPr>
          </a:p>
        </p:txBody>
      </p:sp>
      <p:sp>
        <p:nvSpPr>
          <p:cNvPr id="202" name="Google Shape;202;p20"/>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Work</a:t>
            </a:r>
            <a:endParaRPr>
              <a:solidFill>
                <a:srgbClr val="434343"/>
              </a:solidFill>
              <a:latin typeface="Raleway"/>
              <a:ea typeface="Raleway"/>
              <a:cs typeface="Raleway"/>
              <a:sym typeface="Raleway"/>
            </a:endParaRPr>
          </a:p>
        </p:txBody>
      </p:sp>
      <p:pic>
        <p:nvPicPr>
          <p:cNvPr id="203" name="Google Shape;203;p20"/>
          <p:cNvPicPr preferRelativeResize="0"/>
          <p:nvPr/>
        </p:nvPicPr>
        <p:blipFill rotWithShape="1">
          <a:blip r:embed="rId3">
            <a:alphaModFix/>
          </a:blip>
          <a:srcRect l="7787" r="8291"/>
          <a:stretch/>
        </p:blipFill>
        <p:spPr>
          <a:xfrm>
            <a:off x="1463100" y="0"/>
            <a:ext cx="7680901" cy="5143500"/>
          </a:xfrm>
          <a:prstGeom prst="rect">
            <a:avLst/>
          </a:prstGeom>
          <a:noFill/>
          <a:ln>
            <a:noFill/>
          </a:ln>
        </p:spPr>
      </p:pic>
      <p:sp>
        <p:nvSpPr>
          <p:cNvPr id="204" name="Google Shape;204;p20"/>
          <p:cNvSpPr txBox="1"/>
          <p:nvPr/>
        </p:nvSpPr>
        <p:spPr>
          <a:xfrm>
            <a:off x="8338850" y="440538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7</a:t>
            </a:r>
            <a:endParaRPr sz="3200">
              <a:solidFill>
                <a:schemeClr val="lt1"/>
              </a:solidFill>
              <a:latin typeface="Raleway"/>
              <a:ea typeface="Raleway"/>
              <a:cs typeface="Raleway"/>
              <a:sym typeface="Raleway"/>
            </a:endParaRPr>
          </a:p>
        </p:txBody>
      </p:sp>
      <p:sp>
        <p:nvSpPr>
          <p:cNvPr id="205" name="Google Shape;205;p20"/>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Raleway"/>
                <a:ea typeface="Raleway"/>
                <a:cs typeface="Raleway"/>
                <a:sym typeface="Raleway"/>
              </a:rPr>
              <a:t>warmer temps → more warm-season grass species → pastures &amp; lawns change</a:t>
            </a:r>
            <a:endParaRPr sz="1300">
              <a:solidFill>
                <a:schemeClr val="dk2"/>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1"/>
          <p:cNvSpPr txBox="1"/>
          <p:nvPr/>
        </p:nvSpPr>
        <p:spPr>
          <a:xfrm>
            <a:off x="0" y="-387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Agriculture</a:t>
            </a:r>
            <a:endParaRPr>
              <a:solidFill>
                <a:srgbClr val="434343"/>
              </a:solidFill>
              <a:latin typeface="Raleway"/>
              <a:ea typeface="Raleway"/>
              <a:cs typeface="Raleway"/>
              <a:sym typeface="Raleway"/>
            </a:endParaRPr>
          </a:p>
        </p:txBody>
      </p:sp>
      <p:sp>
        <p:nvSpPr>
          <p:cNvPr id="211" name="Google Shape;211;p21"/>
          <p:cNvSpPr txBox="1"/>
          <p:nvPr/>
        </p:nvSpPr>
        <p:spPr>
          <a:xfrm>
            <a:off x="0" y="25609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Insects</a:t>
            </a:r>
            <a:endParaRPr>
              <a:solidFill>
                <a:srgbClr val="434343"/>
              </a:solidFill>
              <a:latin typeface="Raleway"/>
              <a:ea typeface="Raleway"/>
              <a:cs typeface="Raleway"/>
              <a:sym typeface="Raleway"/>
            </a:endParaRPr>
          </a:p>
        </p:txBody>
      </p:sp>
      <p:sp>
        <p:nvSpPr>
          <p:cNvPr id="212" name="Google Shape;212;p21"/>
          <p:cNvSpPr txBox="1"/>
          <p:nvPr/>
        </p:nvSpPr>
        <p:spPr>
          <a:xfrm>
            <a:off x="0" y="18182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Human Health</a:t>
            </a:r>
            <a:endParaRPr>
              <a:solidFill>
                <a:srgbClr val="434343"/>
              </a:solidFill>
              <a:latin typeface="Raleway"/>
              <a:ea typeface="Raleway"/>
              <a:cs typeface="Raleway"/>
              <a:sym typeface="Raleway"/>
            </a:endParaRPr>
          </a:p>
        </p:txBody>
      </p:sp>
      <p:sp>
        <p:nvSpPr>
          <p:cNvPr id="213" name="Google Shape;213;p21"/>
          <p:cNvSpPr txBox="1"/>
          <p:nvPr/>
        </p:nvSpPr>
        <p:spPr>
          <a:xfrm>
            <a:off x="0" y="14468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Housing</a:t>
            </a:r>
            <a:endParaRPr>
              <a:solidFill>
                <a:srgbClr val="434343"/>
              </a:solidFill>
              <a:latin typeface="Raleway"/>
              <a:ea typeface="Raleway"/>
              <a:cs typeface="Raleway"/>
              <a:sym typeface="Raleway"/>
            </a:endParaRPr>
          </a:p>
        </p:txBody>
      </p:sp>
      <p:sp>
        <p:nvSpPr>
          <p:cNvPr id="214" name="Google Shape;214;p21"/>
          <p:cNvSpPr txBox="1"/>
          <p:nvPr/>
        </p:nvSpPr>
        <p:spPr>
          <a:xfrm>
            <a:off x="0" y="3301538"/>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Plants</a:t>
            </a:r>
            <a:endParaRPr>
              <a:solidFill>
                <a:schemeClr val="lt1"/>
              </a:solidFill>
              <a:latin typeface="Raleway"/>
              <a:ea typeface="Raleway"/>
              <a:cs typeface="Raleway"/>
              <a:sym typeface="Raleway"/>
            </a:endParaRPr>
          </a:p>
        </p:txBody>
      </p:sp>
      <p:sp>
        <p:nvSpPr>
          <p:cNvPr id="215" name="Google Shape;215;p21"/>
          <p:cNvSpPr txBox="1"/>
          <p:nvPr/>
        </p:nvSpPr>
        <p:spPr>
          <a:xfrm>
            <a:off x="0" y="403967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Soils</a:t>
            </a:r>
            <a:endParaRPr>
              <a:solidFill>
                <a:srgbClr val="434343"/>
              </a:solidFill>
              <a:latin typeface="Raleway"/>
              <a:ea typeface="Raleway"/>
              <a:cs typeface="Raleway"/>
              <a:sym typeface="Raleway"/>
            </a:endParaRPr>
          </a:p>
        </p:txBody>
      </p:sp>
      <p:sp>
        <p:nvSpPr>
          <p:cNvPr id="216" name="Google Shape;216;p21"/>
          <p:cNvSpPr txBox="1"/>
          <p:nvPr/>
        </p:nvSpPr>
        <p:spPr>
          <a:xfrm>
            <a:off x="0" y="4774575"/>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Water</a:t>
            </a:r>
            <a:endParaRPr>
              <a:solidFill>
                <a:schemeClr val="lt1"/>
              </a:solidFill>
              <a:latin typeface="Raleway"/>
              <a:ea typeface="Raleway"/>
              <a:cs typeface="Raleway"/>
              <a:sym typeface="Raleway"/>
            </a:endParaRPr>
          </a:p>
        </p:txBody>
      </p:sp>
      <p:sp>
        <p:nvSpPr>
          <p:cNvPr id="217" name="Google Shape;217;p21"/>
          <p:cNvSpPr txBox="1"/>
          <p:nvPr/>
        </p:nvSpPr>
        <p:spPr>
          <a:xfrm>
            <a:off x="0" y="2930863"/>
            <a:ext cx="1463100" cy="365700"/>
          </a:xfrm>
          <a:prstGeom prst="rect">
            <a:avLst/>
          </a:prstGeom>
          <a:solidFill>
            <a:srgbClr val="9ECD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aleway"/>
                <a:ea typeface="Raleway"/>
                <a:cs typeface="Raleway"/>
                <a:sym typeface="Raleway"/>
              </a:rPr>
              <a:t>Livestock</a:t>
            </a:r>
            <a:endParaRPr>
              <a:solidFill>
                <a:schemeClr val="lt1"/>
              </a:solidFill>
              <a:latin typeface="Raleway"/>
              <a:ea typeface="Raleway"/>
              <a:cs typeface="Raleway"/>
              <a:sym typeface="Raleway"/>
            </a:endParaRPr>
          </a:p>
        </p:txBody>
      </p:sp>
      <p:sp>
        <p:nvSpPr>
          <p:cNvPr id="218" name="Google Shape;218;p21"/>
          <p:cNvSpPr txBox="1"/>
          <p:nvPr/>
        </p:nvSpPr>
        <p:spPr>
          <a:xfrm>
            <a:off x="0" y="21895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Infrastructure</a:t>
            </a:r>
            <a:endParaRPr>
              <a:solidFill>
                <a:srgbClr val="434343"/>
              </a:solidFill>
              <a:latin typeface="Raleway"/>
              <a:ea typeface="Raleway"/>
              <a:cs typeface="Raleway"/>
              <a:sym typeface="Raleway"/>
            </a:endParaRPr>
          </a:p>
        </p:txBody>
      </p:sp>
      <p:sp>
        <p:nvSpPr>
          <p:cNvPr id="219" name="Google Shape;219;p21"/>
          <p:cNvSpPr txBox="1"/>
          <p:nvPr/>
        </p:nvSpPr>
        <p:spPr>
          <a:xfrm>
            <a:off x="0" y="7040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Hazards</a:t>
            </a:r>
            <a:endParaRPr>
              <a:solidFill>
                <a:srgbClr val="434343"/>
              </a:solidFill>
              <a:latin typeface="Raleway"/>
              <a:ea typeface="Raleway"/>
              <a:cs typeface="Raleway"/>
              <a:sym typeface="Raleway"/>
            </a:endParaRPr>
          </a:p>
        </p:txBody>
      </p:sp>
      <p:sp>
        <p:nvSpPr>
          <p:cNvPr id="220" name="Google Shape;220;p21"/>
          <p:cNvSpPr txBox="1"/>
          <p:nvPr/>
        </p:nvSpPr>
        <p:spPr>
          <a:xfrm>
            <a:off x="0" y="3326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Bourbon</a:t>
            </a:r>
            <a:endParaRPr>
              <a:solidFill>
                <a:srgbClr val="434343"/>
              </a:solidFill>
              <a:latin typeface="Raleway"/>
              <a:ea typeface="Raleway"/>
              <a:cs typeface="Raleway"/>
              <a:sym typeface="Raleway"/>
            </a:endParaRPr>
          </a:p>
        </p:txBody>
      </p:sp>
      <p:sp>
        <p:nvSpPr>
          <p:cNvPr id="221" name="Google Shape;221;p21"/>
          <p:cNvSpPr txBox="1"/>
          <p:nvPr/>
        </p:nvSpPr>
        <p:spPr>
          <a:xfrm>
            <a:off x="0" y="10754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Horses</a:t>
            </a:r>
            <a:endParaRPr>
              <a:solidFill>
                <a:srgbClr val="434343"/>
              </a:solidFill>
              <a:latin typeface="Raleway"/>
              <a:ea typeface="Raleway"/>
              <a:cs typeface="Raleway"/>
              <a:sym typeface="Raleway"/>
            </a:endParaRPr>
          </a:p>
        </p:txBody>
      </p:sp>
      <p:sp>
        <p:nvSpPr>
          <p:cNvPr id="222" name="Google Shape;222;p21"/>
          <p:cNvSpPr txBox="1"/>
          <p:nvPr/>
        </p:nvSpPr>
        <p:spPr>
          <a:xfrm>
            <a:off x="0" y="3672213"/>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Social Justice</a:t>
            </a:r>
            <a:endParaRPr>
              <a:solidFill>
                <a:srgbClr val="434343"/>
              </a:solidFill>
              <a:latin typeface="Raleway"/>
              <a:ea typeface="Raleway"/>
              <a:cs typeface="Raleway"/>
              <a:sym typeface="Raleway"/>
            </a:endParaRPr>
          </a:p>
        </p:txBody>
      </p:sp>
      <p:sp>
        <p:nvSpPr>
          <p:cNvPr id="223" name="Google Shape;223;p21"/>
          <p:cNvSpPr txBox="1"/>
          <p:nvPr/>
        </p:nvSpPr>
        <p:spPr>
          <a:xfrm>
            <a:off x="0" y="4407125"/>
            <a:ext cx="1463100" cy="365700"/>
          </a:xfrm>
          <a:prstGeom prst="rect">
            <a:avLst/>
          </a:prstGeom>
          <a:solidFill>
            <a:srgbClr val="9ECD50">
              <a:alpha val="345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Raleway"/>
                <a:ea typeface="Raleway"/>
                <a:cs typeface="Raleway"/>
                <a:sym typeface="Raleway"/>
              </a:rPr>
              <a:t>Work</a:t>
            </a:r>
            <a:endParaRPr>
              <a:solidFill>
                <a:srgbClr val="434343"/>
              </a:solidFill>
              <a:latin typeface="Raleway"/>
              <a:ea typeface="Raleway"/>
              <a:cs typeface="Raleway"/>
              <a:sym typeface="Raleway"/>
            </a:endParaRPr>
          </a:p>
        </p:txBody>
      </p:sp>
      <p:pic>
        <p:nvPicPr>
          <p:cNvPr id="224" name="Google Shape;224;p21"/>
          <p:cNvPicPr preferRelativeResize="0"/>
          <p:nvPr/>
        </p:nvPicPr>
        <p:blipFill>
          <a:blip r:embed="rId3">
            <a:alphaModFix/>
          </a:blip>
          <a:stretch>
            <a:fillRect/>
          </a:stretch>
        </p:blipFill>
        <p:spPr>
          <a:xfrm>
            <a:off x="1455357" y="0"/>
            <a:ext cx="7764844" cy="5143500"/>
          </a:xfrm>
          <a:prstGeom prst="rect">
            <a:avLst/>
          </a:prstGeom>
          <a:noFill/>
          <a:ln>
            <a:noFill/>
          </a:ln>
        </p:spPr>
      </p:pic>
      <p:sp>
        <p:nvSpPr>
          <p:cNvPr id="225" name="Google Shape;225;p21"/>
          <p:cNvSpPr txBox="1"/>
          <p:nvPr/>
        </p:nvSpPr>
        <p:spPr>
          <a:xfrm>
            <a:off x="8338850" y="4405382"/>
            <a:ext cx="658200" cy="576900"/>
          </a:xfrm>
          <a:prstGeom prst="rect">
            <a:avLst/>
          </a:prstGeom>
          <a:solidFill>
            <a:srgbClr val="9ECD50"/>
          </a:solidFill>
          <a:ln>
            <a:noFill/>
          </a:ln>
        </p:spPr>
        <p:txBody>
          <a:bodyPr spcFirstLastPara="1" wrap="square" lIns="91425" tIns="91425" rIns="91425" bIns="182875" anchor="ctr" anchorCtr="0">
            <a:noAutofit/>
          </a:bodyPr>
          <a:lstStyle/>
          <a:p>
            <a:pPr marL="0" lvl="0" indent="0" algn="ctr" rtl="0">
              <a:spcBef>
                <a:spcPts val="0"/>
              </a:spcBef>
              <a:spcAft>
                <a:spcPts val="0"/>
              </a:spcAft>
              <a:buNone/>
            </a:pPr>
            <a:r>
              <a:rPr lang="en" sz="3200">
                <a:solidFill>
                  <a:schemeClr val="lt1"/>
                </a:solidFill>
                <a:latin typeface="Raleway"/>
                <a:ea typeface="Raleway"/>
                <a:cs typeface="Raleway"/>
                <a:sym typeface="Raleway"/>
              </a:rPr>
              <a:t>8</a:t>
            </a:r>
            <a:endParaRPr sz="3200">
              <a:solidFill>
                <a:schemeClr val="lt1"/>
              </a:solidFill>
              <a:latin typeface="Raleway"/>
              <a:ea typeface="Raleway"/>
              <a:cs typeface="Raleway"/>
              <a:sym typeface="Raleway"/>
            </a:endParaRPr>
          </a:p>
        </p:txBody>
      </p:sp>
      <p:sp>
        <p:nvSpPr>
          <p:cNvPr id="226" name="Google Shape;226;p21"/>
          <p:cNvSpPr txBox="1"/>
          <p:nvPr/>
        </p:nvSpPr>
        <p:spPr>
          <a:xfrm>
            <a:off x="1731100" y="4405350"/>
            <a:ext cx="6520800" cy="576900"/>
          </a:xfrm>
          <a:prstGeom prst="rect">
            <a:avLst/>
          </a:prstGeom>
          <a:solidFill>
            <a:srgbClr val="FFFFFF">
              <a:alpha val="81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Raleway"/>
                <a:ea typeface="Raleway"/>
                <a:cs typeface="Raleway"/>
                <a:sym typeface="Raleway"/>
              </a:rPr>
              <a:t>warmer temps → increased concentrations of the toxin in tall fescue + increased effects of toxins on grazing animals → increased fescue toxicosis → water quality issues</a:t>
            </a:r>
            <a:endParaRPr sz="1200">
              <a:solidFill>
                <a:schemeClr val="dk2"/>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3098</Words>
  <Application>Microsoft Office PowerPoint</Application>
  <PresentationFormat>On-screen Show (16:9)</PresentationFormat>
  <Paragraphs>309</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Poiret One</vt:lpstr>
      <vt:lpstr>Raleway</vt:lpstr>
      <vt:lpstr>Calibri</vt:lpstr>
      <vt:lpstr>Simple Light</vt:lpstr>
      <vt:lpstr>13 Ways of Looking at Climate Change in Kentucky</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 Ways of Looking at Climate Change in Kentucky</dc:title>
  <dc:creator>Owner</dc:creator>
  <cp:lastModifiedBy>Owner</cp:lastModifiedBy>
  <cp:revision>1</cp:revision>
  <dcterms:modified xsi:type="dcterms:W3CDTF">2023-03-01T18:34:52Z</dcterms:modified>
</cp:coreProperties>
</file>