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Lst>
  <p:notesMasterIdLst>
    <p:notesMasterId r:id="rId23"/>
  </p:notesMasterIdLst>
  <p:handoutMasterIdLst>
    <p:handoutMasterId r:id="rId24"/>
  </p:handoutMasterIdLst>
  <p:sldIdLst>
    <p:sldId id="267" r:id="rId7"/>
    <p:sldId id="430" r:id="rId8"/>
    <p:sldId id="514" r:id="rId9"/>
    <p:sldId id="516" r:id="rId10"/>
    <p:sldId id="517" r:id="rId11"/>
    <p:sldId id="521" r:id="rId12"/>
    <p:sldId id="412" r:id="rId13"/>
    <p:sldId id="522" r:id="rId14"/>
    <p:sldId id="545" r:id="rId15"/>
    <p:sldId id="461" r:id="rId16"/>
    <p:sldId id="523" r:id="rId17"/>
    <p:sldId id="537" r:id="rId18"/>
    <p:sldId id="543" r:id="rId19"/>
    <p:sldId id="546" r:id="rId20"/>
    <p:sldId id="512" r:id="rId21"/>
    <p:sldId id="341" r:id="rId22"/>
  </p:sldIdLst>
  <p:sldSz cx="12192000" cy="6858000"/>
  <p:notesSz cx="7010400" cy="9296400"/>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Geneva" pitchFamily="48" charset="0"/>
        <a:cs typeface="Geneva" pitchFamily="48" charset="0"/>
      </a:defRPr>
    </a:lvl1pPr>
    <a:lvl2pPr marL="457200" algn="l" rtl="0" eaLnBrk="0" fontAlgn="base" hangingPunct="0">
      <a:spcBef>
        <a:spcPct val="0"/>
      </a:spcBef>
      <a:spcAft>
        <a:spcPct val="0"/>
      </a:spcAft>
      <a:defRPr sz="2400" kern="1200" baseline="-25000">
        <a:solidFill>
          <a:schemeClr val="tx1"/>
        </a:solidFill>
        <a:latin typeface="Arial" charset="0"/>
        <a:ea typeface="Geneva" pitchFamily="48" charset="0"/>
        <a:cs typeface="Geneva" pitchFamily="48" charset="0"/>
      </a:defRPr>
    </a:lvl2pPr>
    <a:lvl3pPr marL="914400" algn="l" rtl="0" eaLnBrk="0" fontAlgn="base" hangingPunct="0">
      <a:spcBef>
        <a:spcPct val="0"/>
      </a:spcBef>
      <a:spcAft>
        <a:spcPct val="0"/>
      </a:spcAft>
      <a:defRPr sz="2400" kern="1200" baseline="-25000">
        <a:solidFill>
          <a:schemeClr val="tx1"/>
        </a:solidFill>
        <a:latin typeface="Arial" charset="0"/>
        <a:ea typeface="Geneva" pitchFamily="48" charset="0"/>
        <a:cs typeface="Geneva" pitchFamily="48" charset="0"/>
      </a:defRPr>
    </a:lvl3pPr>
    <a:lvl4pPr marL="1371600" algn="l" rtl="0" eaLnBrk="0" fontAlgn="base" hangingPunct="0">
      <a:spcBef>
        <a:spcPct val="0"/>
      </a:spcBef>
      <a:spcAft>
        <a:spcPct val="0"/>
      </a:spcAft>
      <a:defRPr sz="2400" kern="1200" baseline="-25000">
        <a:solidFill>
          <a:schemeClr val="tx1"/>
        </a:solidFill>
        <a:latin typeface="Arial" charset="0"/>
        <a:ea typeface="Geneva" pitchFamily="48" charset="0"/>
        <a:cs typeface="Geneva" pitchFamily="48" charset="0"/>
      </a:defRPr>
    </a:lvl4pPr>
    <a:lvl5pPr marL="1828800" algn="l" rtl="0" eaLnBrk="0" fontAlgn="base" hangingPunct="0">
      <a:spcBef>
        <a:spcPct val="0"/>
      </a:spcBef>
      <a:spcAft>
        <a:spcPct val="0"/>
      </a:spcAft>
      <a:defRPr sz="2400" kern="1200" baseline="-25000">
        <a:solidFill>
          <a:schemeClr val="tx1"/>
        </a:solidFill>
        <a:latin typeface="Arial" charset="0"/>
        <a:ea typeface="Geneva" pitchFamily="48" charset="0"/>
        <a:cs typeface="Geneva" pitchFamily="48" charset="0"/>
      </a:defRPr>
    </a:lvl5pPr>
    <a:lvl6pPr marL="2286000" algn="l" defTabSz="914400" rtl="0" eaLnBrk="1" latinLnBrk="0" hangingPunct="1">
      <a:defRPr sz="2400" kern="1200" baseline="-25000">
        <a:solidFill>
          <a:schemeClr val="tx1"/>
        </a:solidFill>
        <a:latin typeface="Arial" charset="0"/>
        <a:ea typeface="Geneva" pitchFamily="48" charset="0"/>
        <a:cs typeface="Geneva" pitchFamily="48" charset="0"/>
      </a:defRPr>
    </a:lvl6pPr>
    <a:lvl7pPr marL="2743200" algn="l" defTabSz="914400" rtl="0" eaLnBrk="1" latinLnBrk="0" hangingPunct="1">
      <a:defRPr sz="2400" kern="1200" baseline="-25000">
        <a:solidFill>
          <a:schemeClr val="tx1"/>
        </a:solidFill>
        <a:latin typeface="Arial" charset="0"/>
        <a:ea typeface="Geneva" pitchFamily="48" charset="0"/>
        <a:cs typeface="Geneva" pitchFamily="48" charset="0"/>
      </a:defRPr>
    </a:lvl7pPr>
    <a:lvl8pPr marL="3200400" algn="l" defTabSz="914400" rtl="0" eaLnBrk="1" latinLnBrk="0" hangingPunct="1">
      <a:defRPr sz="2400" kern="1200" baseline="-25000">
        <a:solidFill>
          <a:schemeClr val="tx1"/>
        </a:solidFill>
        <a:latin typeface="Arial" charset="0"/>
        <a:ea typeface="Geneva" pitchFamily="48" charset="0"/>
        <a:cs typeface="Geneva" pitchFamily="48" charset="0"/>
      </a:defRPr>
    </a:lvl8pPr>
    <a:lvl9pPr marL="3657600" algn="l" defTabSz="914400" rtl="0" eaLnBrk="1" latinLnBrk="0" hangingPunct="1">
      <a:defRPr sz="2400" kern="1200" baseline="-25000">
        <a:solidFill>
          <a:schemeClr val="tx1"/>
        </a:solidFill>
        <a:latin typeface="Arial" charset="0"/>
        <a:ea typeface="Geneva" pitchFamily="48" charset="0"/>
        <a:cs typeface="Geneva" pitchFamily="4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Slemp" initials="CS" lastIdx="14" clrIdx="0"/>
  <p:cmAuthor id="2" name="Anna Hoover" initials="ajgh" lastIdx="4" clrIdx="1"/>
  <p:cmAuthor id="3" name="Hoover, Anna J." initials="HAJ" lastIdx="0" clrIdx="2">
    <p:extLst>
      <p:ext uri="{19B8F6BF-5375-455C-9EA6-DF929625EA0E}">
        <p15:presenceInfo xmlns:p15="http://schemas.microsoft.com/office/powerpoint/2012/main" userId="S-1-5-21-1177238915-1645522239-725345543-94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2"/>
    <a:srgbClr val="FDECD3"/>
    <a:srgbClr val="FBD9A7"/>
    <a:srgbClr val="F8BA5E"/>
    <a:srgbClr val="F59A13"/>
    <a:srgbClr val="2567C9"/>
    <a:srgbClr val="3A3DC4"/>
    <a:srgbClr val="3B60D5"/>
    <a:srgbClr val="00682F"/>
    <a:srgbClr val="478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3883" autoAdjust="0"/>
  </p:normalViewPr>
  <p:slideViewPr>
    <p:cSldViewPr>
      <p:cViewPr varScale="1">
        <p:scale>
          <a:sx n="69" d="100"/>
          <a:sy n="69" d="100"/>
        </p:scale>
        <p:origin x="930" y="54"/>
      </p:cViewPr>
      <p:guideLst>
        <p:guide orient="horz" pos="2160"/>
        <p:guide pos="3840"/>
      </p:guideLst>
    </p:cSldViewPr>
  </p:slideViewPr>
  <p:outlineViewPr>
    <p:cViewPr>
      <p:scale>
        <a:sx n="50" d="100"/>
        <a:sy n="50"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5" y="1"/>
            <a:ext cx="3038145" cy="465743"/>
          </a:xfrm>
          <a:prstGeom prst="rect">
            <a:avLst/>
          </a:prstGeom>
        </p:spPr>
        <p:txBody>
          <a:bodyPr vert="horz" lIns="88126" tIns="44064" rIns="88126" bIns="44064" rtlCol="0"/>
          <a:lstStyle>
            <a:lvl1pPr algn="r">
              <a:defRPr sz="1200"/>
            </a:lvl1pPr>
          </a:lstStyle>
          <a:p>
            <a:fld id="{09D4EB22-306C-4C8C-82DF-EC067B206469}" type="datetimeFigureOut">
              <a:rPr lang="en-US" smtClean="0"/>
              <a:t>3/1/2023</a:t>
            </a:fld>
            <a:endParaRPr lang="en-US"/>
          </a:p>
        </p:txBody>
      </p:sp>
      <p:sp>
        <p:nvSpPr>
          <p:cNvPr id="4" name="Footer Placeholder 3"/>
          <p:cNvSpPr>
            <a:spLocks noGrp="1"/>
          </p:cNvSpPr>
          <p:nvPr>
            <p:ph type="ftr" sz="quarter" idx="2"/>
          </p:nvPr>
        </p:nvSpPr>
        <p:spPr>
          <a:xfrm>
            <a:off x="1" y="8830660"/>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60"/>
            <a:ext cx="3038145" cy="465742"/>
          </a:xfrm>
          <a:prstGeom prst="rect">
            <a:avLst/>
          </a:prstGeom>
        </p:spPr>
        <p:txBody>
          <a:bodyPr vert="horz" lIns="88126" tIns="44064" rIns="88126" bIns="44064" rtlCol="0" anchor="b"/>
          <a:lstStyle>
            <a:lvl1pPr algn="r">
              <a:defRPr sz="1200"/>
            </a:lvl1pPr>
          </a:lstStyle>
          <a:p>
            <a:fld id="{CC79306D-B1A7-4D65-9B00-14D40DC8AC70}" type="slidenum">
              <a:rPr lang="en-US" smtClean="0"/>
              <a:t>‹#›</a:t>
            </a:fld>
            <a:endParaRPr lang="en-US"/>
          </a:p>
        </p:txBody>
      </p:sp>
    </p:spTree>
    <p:extLst>
      <p:ext uri="{BB962C8B-B14F-4D97-AF65-F5344CB8AC3E}">
        <p14:creationId xmlns:p14="http://schemas.microsoft.com/office/powerpoint/2010/main" val="220359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45" tIns="46573" rIns="93145" bIns="46573" numCol="1" anchor="t" anchorCtr="0" compatLnSpc="1">
            <a:prstTxWarp prst="textNoShape">
              <a:avLst/>
            </a:prstTxWarp>
          </a:bodyPr>
          <a:lstStyle>
            <a:lvl1pPr>
              <a:defRPr sz="1300" baseline="0"/>
            </a:lvl1pPr>
          </a:lstStyle>
          <a:p>
            <a:pPr>
              <a:defRPr/>
            </a:pPr>
            <a:endParaRPr lang="en-US" alt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45" tIns="46573" rIns="93145" bIns="46573" numCol="1" anchor="t" anchorCtr="0" compatLnSpc="1">
            <a:prstTxWarp prst="textNoShape">
              <a:avLst/>
            </a:prstTxWarp>
          </a:bodyPr>
          <a:lstStyle>
            <a:lvl1pPr algn="r">
              <a:defRPr sz="1300" baseline="0"/>
            </a:lvl1pPr>
          </a:lstStyle>
          <a:p>
            <a:pPr>
              <a:defRPr/>
            </a:pPr>
            <a:endParaRPr lang="en-US" altLang="en-US"/>
          </a:p>
        </p:txBody>
      </p:sp>
      <p:sp>
        <p:nvSpPr>
          <p:cNvPr id="19460"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45" tIns="46573" rIns="93145" bIns="4657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45" tIns="46573" rIns="93145" bIns="46573" numCol="1" anchor="b" anchorCtr="0" compatLnSpc="1">
            <a:prstTxWarp prst="textNoShape">
              <a:avLst/>
            </a:prstTxWarp>
          </a:bodyPr>
          <a:lstStyle>
            <a:lvl1pPr>
              <a:defRPr sz="1300" baseline="0"/>
            </a:lvl1pPr>
          </a:lstStyle>
          <a:p>
            <a:pPr>
              <a:defRPr/>
            </a:pPr>
            <a:endParaRPr lang="en-US" alt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45" tIns="46573" rIns="93145" bIns="46573" numCol="1" anchor="b" anchorCtr="0" compatLnSpc="1">
            <a:prstTxWarp prst="textNoShape">
              <a:avLst/>
            </a:prstTxWarp>
          </a:bodyPr>
          <a:lstStyle>
            <a:lvl1pPr algn="r">
              <a:defRPr sz="1300" baseline="0"/>
            </a:lvl1pPr>
          </a:lstStyle>
          <a:p>
            <a:pPr>
              <a:defRPr/>
            </a:pPr>
            <a:fld id="{CF9BAF99-FBF4-42C3-A3D6-ED720000F7F3}" type="slidenum">
              <a:rPr lang="en-US" altLang="en-US"/>
              <a:pPr>
                <a:defRPr/>
              </a:pPr>
              <a:t>‹#›</a:t>
            </a:fld>
            <a:endParaRPr lang="en-US" altLang="en-US"/>
          </a:p>
        </p:txBody>
      </p:sp>
    </p:spTree>
    <p:extLst>
      <p:ext uri="{BB962C8B-B14F-4D97-AF65-F5344CB8AC3E}">
        <p14:creationId xmlns:p14="http://schemas.microsoft.com/office/powerpoint/2010/main" val="3429797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48" charset="0"/>
        <a:cs typeface="Geneva" pitchFamily="48" charset="0"/>
      </a:defRPr>
    </a:lvl1pPr>
    <a:lvl2pPr marL="457200" algn="l" rtl="0" eaLnBrk="0" fontAlgn="base" hangingPunct="0">
      <a:spcBef>
        <a:spcPct val="30000"/>
      </a:spcBef>
      <a:spcAft>
        <a:spcPct val="0"/>
      </a:spcAft>
      <a:defRPr sz="1200" kern="1200">
        <a:solidFill>
          <a:schemeClr val="tx1"/>
        </a:solidFill>
        <a:latin typeface="Arial" charset="0"/>
        <a:ea typeface="Geneva" pitchFamily="48" charset="0"/>
        <a:cs typeface="Geneva" pitchFamily="48" charset="0"/>
      </a:defRPr>
    </a:lvl2pPr>
    <a:lvl3pPr marL="914400" algn="l" rtl="0" eaLnBrk="0" fontAlgn="base" hangingPunct="0">
      <a:spcBef>
        <a:spcPct val="30000"/>
      </a:spcBef>
      <a:spcAft>
        <a:spcPct val="0"/>
      </a:spcAft>
      <a:defRPr sz="1200" kern="1200">
        <a:solidFill>
          <a:schemeClr val="tx1"/>
        </a:solidFill>
        <a:latin typeface="Arial" charset="0"/>
        <a:ea typeface="Geneva" pitchFamily="48" charset="0"/>
        <a:cs typeface="Geneva" pitchFamily="48" charset="0"/>
      </a:defRPr>
    </a:lvl3pPr>
    <a:lvl4pPr marL="1371600" algn="l" rtl="0" eaLnBrk="0" fontAlgn="base" hangingPunct="0">
      <a:spcBef>
        <a:spcPct val="30000"/>
      </a:spcBef>
      <a:spcAft>
        <a:spcPct val="0"/>
      </a:spcAft>
      <a:defRPr sz="1200" kern="1200">
        <a:solidFill>
          <a:schemeClr val="tx1"/>
        </a:solidFill>
        <a:latin typeface="Arial" charset="0"/>
        <a:ea typeface="Geneva" pitchFamily="48" charset="0"/>
        <a:cs typeface="Geneva" pitchFamily="48" charset="0"/>
      </a:defRPr>
    </a:lvl4pPr>
    <a:lvl5pPr marL="1828800" algn="l" rtl="0" eaLnBrk="0" fontAlgn="base" hangingPunct="0">
      <a:spcBef>
        <a:spcPct val="30000"/>
      </a:spcBef>
      <a:spcAft>
        <a:spcPct val="0"/>
      </a:spcAft>
      <a:defRPr sz="1200" kern="1200">
        <a:solidFill>
          <a:schemeClr val="tx1"/>
        </a:solidFill>
        <a:latin typeface="Arial" charset="0"/>
        <a:ea typeface="Geneva" pitchFamily="48" charset="0"/>
        <a:cs typeface="Geneva" pitchFamily="4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Geneva" pitchFamily="48" charset="0"/>
                <a:cs typeface="Geneva" pitchFamily="48" charset="0"/>
              </a:defRPr>
            </a:lvl1pPr>
            <a:lvl2pPr marL="756798" indent="-291076">
              <a:defRPr sz="2400" baseline="-25000">
                <a:solidFill>
                  <a:schemeClr val="tx1"/>
                </a:solidFill>
                <a:latin typeface="Arial" charset="0"/>
                <a:ea typeface="Geneva" pitchFamily="48" charset="0"/>
                <a:cs typeface="Geneva" pitchFamily="48" charset="0"/>
              </a:defRPr>
            </a:lvl2pPr>
            <a:lvl3pPr marL="1164305" indent="-232861">
              <a:defRPr sz="2400" baseline="-25000">
                <a:solidFill>
                  <a:schemeClr val="tx1"/>
                </a:solidFill>
                <a:latin typeface="Arial" charset="0"/>
                <a:ea typeface="Geneva" pitchFamily="48" charset="0"/>
                <a:cs typeface="Geneva" pitchFamily="48" charset="0"/>
              </a:defRPr>
            </a:lvl3pPr>
            <a:lvl4pPr marL="1630027" indent="-232861">
              <a:defRPr sz="2400" baseline="-25000">
                <a:solidFill>
                  <a:schemeClr val="tx1"/>
                </a:solidFill>
                <a:latin typeface="Arial" charset="0"/>
                <a:ea typeface="Geneva" pitchFamily="48" charset="0"/>
                <a:cs typeface="Geneva" pitchFamily="48" charset="0"/>
              </a:defRPr>
            </a:lvl4pPr>
            <a:lvl5pPr marL="2095750" indent="-232861">
              <a:defRPr sz="2400" baseline="-25000">
                <a:solidFill>
                  <a:schemeClr val="tx1"/>
                </a:solidFill>
                <a:latin typeface="Arial" charset="0"/>
                <a:ea typeface="Geneva" pitchFamily="48" charset="0"/>
                <a:cs typeface="Geneva" pitchFamily="48" charset="0"/>
              </a:defRPr>
            </a:lvl5pPr>
            <a:lvl6pPr marL="2561474" indent="-232861"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6pPr>
            <a:lvl7pPr marL="3027194" indent="-232861"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7pPr>
            <a:lvl8pPr marL="3492917" indent="-232861"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8pPr>
            <a:lvl9pPr marL="3958640" indent="-232861"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9pPr>
          </a:lstStyle>
          <a:p>
            <a:fld id="{0D076035-85AD-4B68-8C61-E93AE381F8B1}" type="slidenum">
              <a:rPr lang="en-US" altLang="en-US" sz="1300" baseline="0"/>
              <a:pPr/>
              <a:t>1</a:t>
            </a:fld>
            <a:endParaRPr lang="en-US" altLang="en-US" sz="1300" baseline="0"/>
          </a:p>
        </p:txBody>
      </p:sp>
      <p:sp>
        <p:nvSpPr>
          <p:cNvPr id="20483" name="Rectangle 2"/>
          <p:cNvSpPr>
            <a:spLocks noGrp="1" noRot="1" noChangeAspect="1" noChangeArrowheads="1" noTextEdit="1"/>
          </p:cNvSpPr>
          <p:nvPr>
            <p:ph type="sldImg"/>
          </p:nvPr>
        </p:nvSpPr>
        <p:spPr>
          <a:xfrm>
            <a:off x="406400" y="698500"/>
            <a:ext cx="6197600" cy="3486150"/>
          </a:xfrm>
          <a:ln/>
        </p:spPr>
      </p:sp>
      <p:sp>
        <p:nvSpPr>
          <p:cNvPr id="204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5880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692" indent="-280650">
              <a:defRPr sz="2300" baseline="-25000">
                <a:solidFill>
                  <a:schemeClr val="tx1"/>
                </a:solidFill>
                <a:latin typeface="Arial" charset="0"/>
                <a:ea typeface="Geneva" pitchFamily="48" charset="0"/>
                <a:cs typeface="Geneva" pitchFamily="48" charset="0"/>
              </a:defRPr>
            </a:lvl2pPr>
            <a:lvl3pPr marL="1122603" indent="-224520">
              <a:defRPr sz="2300" baseline="-25000">
                <a:solidFill>
                  <a:schemeClr val="tx1"/>
                </a:solidFill>
                <a:latin typeface="Arial" charset="0"/>
                <a:ea typeface="Geneva" pitchFamily="48" charset="0"/>
                <a:cs typeface="Geneva" pitchFamily="48" charset="0"/>
              </a:defRPr>
            </a:lvl3pPr>
            <a:lvl4pPr marL="1571644" indent="-224520">
              <a:defRPr sz="2300" baseline="-25000">
                <a:solidFill>
                  <a:schemeClr val="tx1"/>
                </a:solidFill>
                <a:latin typeface="Arial" charset="0"/>
                <a:ea typeface="Geneva" pitchFamily="48" charset="0"/>
                <a:cs typeface="Geneva" pitchFamily="48" charset="0"/>
              </a:defRPr>
            </a:lvl4pPr>
            <a:lvl5pPr marL="2020686" indent="-224520">
              <a:defRPr sz="2300" baseline="-25000">
                <a:solidFill>
                  <a:schemeClr val="tx1"/>
                </a:solidFill>
                <a:latin typeface="Arial" charset="0"/>
                <a:ea typeface="Geneva" pitchFamily="48" charset="0"/>
                <a:cs typeface="Geneva" pitchFamily="48" charset="0"/>
              </a:defRPr>
            </a:lvl5pPr>
            <a:lvl6pPr marL="246972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76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810"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851"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2311400" y="527050"/>
            <a:ext cx="4673600" cy="2628900"/>
          </a:xfrm>
          <a:ln/>
        </p:spPr>
      </p:sp>
      <p:sp>
        <p:nvSpPr>
          <p:cNvPr id="23556" name="Rectangle 3"/>
          <p:cNvSpPr>
            <a:spLocks noGrp="1" noChangeArrowheads="1"/>
          </p:cNvSpPr>
          <p:nvPr>
            <p:ph type="body" idx="1"/>
          </p:nvPr>
        </p:nvSpPr>
        <p:spPr>
          <a:noFill/>
        </p:spPr>
        <p:txBody>
          <a:bodyPr/>
          <a:lstStyle/>
          <a:p>
            <a:pPr rtl="0"/>
            <a:r>
              <a:rPr lang="en-US" dirty="0"/>
              <a:t>Climate justice links human rights and development to achieve a human-centered approach, safeguarding the rights of the most vulnerable people and sharing the burdens and benefits of climate change and its impacts equitably and fairly. Climate justice is informed by science, responds to science and acknowledges the need for equitable stewardship of the world’s resources. – Mary Robinson Foundation</a:t>
            </a:r>
            <a:endParaRPr lang="en-US" altLang="en-US" dirty="0"/>
          </a:p>
        </p:txBody>
      </p:sp>
    </p:spTree>
    <p:extLst>
      <p:ext uri="{BB962C8B-B14F-4D97-AF65-F5344CB8AC3E}">
        <p14:creationId xmlns:p14="http://schemas.microsoft.com/office/powerpoint/2010/main" val="172650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Haboob</a:t>
            </a:r>
          </a:p>
        </p:txBody>
      </p:sp>
      <p:sp>
        <p:nvSpPr>
          <p:cNvPr id="4" name="Slide Number Placeholder 3"/>
          <p:cNvSpPr>
            <a:spLocks noGrp="1"/>
          </p:cNvSpPr>
          <p:nvPr>
            <p:ph type="sldNum" sz="quarter" idx="10"/>
          </p:nvPr>
        </p:nvSpPr>
        <p:spPr/>
        <p:txBody>
          <a:bodyPr/>
          <a:lstStyle/>
          <a:p>
            <a:pPr>
              <a:defRPr/>
            </a:pPr>
            <a:fld id="{CF9BAF99-FBF4-42C3-A3D6-ED720000F7F3}" type="slidenum">
              <a:rPr lang="en-US" altLang="en-US" smtClean="0"/>
              <a:pPr>
                <a:defRPr/>
              </a:pPr>
              <a:t>11</a:t>
            </a:fld>
            <a:endParaRPr lang="en-US" altLang="en-US"/>
          </a:p>
        </p:txBody>
      </p:sp>
    </p:spTree>
    <p:extLst>
      <p:ext uri="{BB962C8B-B14F-4D97-AF65-F5344CB8AC3E}">
        <p14:creationId xmlns:p14="http://schemas.microsoft.com/office/powerpoint/2010/main" val="355572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692" indent="-280650">
              <a:defRPr sz="2300" baseline="-25000">
                <a:solidFill>
                  <a:schemeClr val="tx1"/>
                </a:solidFill>
                <a:latin typeface="Arial" charset="0"/>
                <a:ea typeface="Geneva" pitchFamily="48" charset="0"/>
                <a:cs typeface="Geneva" pitchFamily="48" charset="0"/>
              </a:defRPr>
            </a:lvl2pPr>
            <a:lvl3pPr marL="1122603" indent="-224520">
              <a:defRPr sz="2300" baseline="-25000">
                <a:solidFill>
                  <a:schemeClr val="tx1"/>
                </a:solidFill>
                <a:latin typeface="Arial" charset="0"/>
                <a:ea typeface="Geneva" pitchFamily="48" charset="0"/>
                <a:cs typeface="Geneva" pitchFamily="48" charset="0"/>
              </a:defRPr>
            </a:lvl3pPr>
            <a:lvl4pPr marL="1571644" indent="-224520">
              <a:defRPr sz="2300" baseline="-25000">
                <a:solidFill>
                  <a:schemeClr val="tx1"/>
                </a:solidFill>
                <a:latin typeface="Arial" charset="0"/>
                <a:ea typeface="Geneva" pitchFamily="48" charset="0"/>
                <a:cs typeface="Geneva" pitchFamily="48" charset="0"/>
              </a:defRPr>
            </a:lvl4pPr>
            <a:lvl5pPr marL="2020686" indent="-224520">
              <a:defRPr sz="2300" baseline="-25000">
                <a:solidFill>
                  <a:schemeClr val="tx1"/>
                </a:solidFill>
                <a:latin typeface="Arial" charset="0"/>
                <a:ea typeface="Geneva" pitchFamily="48" charset="0"/>
                <a:cs typeface="Geneva" pitchFamily="48" charset="0"/>
              </a:defRPr>
            </a:lvl5pPr>
            <a:lvl6pPr marL="246972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76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810"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851"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fld id="{C4654FBC-334E-43DF-A162-09CB847EF55B}" type="slidenum">
              <a:rPr lang="en-US" altLang="en-US" sz="1300" baseline="0"/>
              <a:pPr/>
              <a:t>12</a:t>
            </a:fld>
            <a:endParaRPr lang="en-US" altLang="en-US" sz="1300" baseline="0"/>
          </a:p>
        </p:txBody>
      </p:sp>
      <p:sp>
        <p:nvSpPr>
          <p:cNvPr id="23555" name="Rectangle 2"/>
          <p:cNvSpPr>
            <a:spLocks noGrp="1" noRot="1" noChangeAspect="1" noChangeArrowheads="1" noTextEdit="1"/>
          </p:cNvSpPr>
          <p:nvPr>
            <p:ph type="sldImg"/>
          </p:nvPr>
        </p:nvSpPr>
        <p:spPr>
          <a:xfrm>
            <a:off x="2311400" y="527050"/>
            <a:ext cx="4673600" cy="2628900"/>
          </a:xfrm>
          <a:ln/>
        </p:spPr>
      </p:sp>
      <p:sp>
        <p:nvSpPr>
          <p:cNvPr id="23556" name="Rectangle 3"/>
          <p:cNvSpPr>
            <a:spLocks noGrp="1" noChangeArrowheads="1"/>
          </p:cNvSpPr>
          <p:nvPr>
            <p:ph type="body" idx="1"/>
          </p:nvPr>
        </p:nvSpPr>
        <p:spPr>
          <a:noFill/>
        </p:spPr>
        <p:txBody>
          <a:bodyPr/>
          <a:lstStyle/>
          <a:p>
            <a:pPr eaLnBrk="1" hangingPunct="1"/>
            <a:r>
              <a:rPr lang="en-US" altLang="en-US" dirty="0"/>
              <a:t>Wisconsin’s was</a:t>
            </a:r>
            <a:r>
              <a:rPr lang="en-US" altLang="en-US" baseline="0" dirty="0"/>
              <a:t> finalized in mid-2016. Because of lags in data collection, we would not yet be able to see any impact from that work in the 2017 Index release, which relies on data collected in or prior to 2016.</a:t>
            </a:r>
            <a:endParaRPr lang="en-US" altLang="en-US" dirty="0"/>
          </a:p>
        </p:txBody>
      </p:sp>
    </p:spTree>
    <p:extLst>
      <p:ext uri="{BB962C8B-B14F-4D97-AF65-F5344CB8AC3E}">
        <p14:creationId xmlns:p14="http://schemas.microsoft.com/office/powerpoint/2010/main" val="428431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692" indent="-280650">
              <a:defRPr sz="2300" baseline="-25000">
                <a:solidFill>
                  <a:schemeClr val="tx1"/>
                </a:solidFill>
                <a:latin typeface="Arial" charset="0"/>
                <a:ea typeface="Geneva" pitchFamily="48" charset="0"/>
                <a:cs typeface="Geneva" pitchFamily="48" charset="0"/>
              </a:defRPr>
            </a:lvl2pPr>
            <a:lvl3pPr marL="1122603" indent="-224520">
              <a:defRPr sz="2300" baseline="-25000">
                <a:solidFill>
                  <a:schemeClr val="tx1"/>
                </a:solidFill>
                <a:latin typeface="Arial" charset="0"/>
                <a:ea typeface="Geneva" pitchFamily="48" charset="0"/>
                <a:cs typeface="Geneva" pitchFamily="48" charset="0"/>
              </a:defRPr>
            </a:lvl3pPr>
            <a:lvl4pPr marL="1571644" indent="-224520">
              <a:defRPr sz="2300" baseline="-25000">
                <a:solidFill>
                  <a:schemeClr val="tx1"/>
                </a:solidFill>
                <a:latin typeface="Arial" charset="0"/>
                <a:ea typeface="Geneva" pitchFamily="48" charset="0"/>
                <a:cs typeface="Geneva" pitchFamily="48" charset="0"/>
              </a:defRPr>
            </a:lvl4pPr>
            <a:lvl5pPr marL="2020686" indent="-224520">
              <a:defRPr sz="2300" baseline="-25000">
                <a:solidFill>
                  <a:schemeClr val="tx1"/>
                </a:solidFill>
                <a:latin typeface="Arial" charset="0"/>
                <a:ea typeface="Geneva" pitchFamily="48" charset="0"/>
                <a:cs typeface="Geneva" pitchFamily="48" charset="0"/>
              </a:defRPr>
            </a:lvl5pPr>
            <a:lvl6pPr marL="246972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768"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810"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851" indent="-224520"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fld id="{C4654FBC-334E-43DF-A162-09CB847EF55B}" type="slidenum">
              <a:rPr lang="en-US" altLang="en-US" sz="1300" baseline="0"/>
              <a:pPr/>
              <a:t>13</a:t>
            </a:fld>
            <a:endParaRPr lang="en-US" altLang="en-US" sz="1300" baseline="0"/>
          </a:p>
        </p:txBody>
      </p:sp>
      <p:sp>
        <p:nvSpPr>
          <p:cNvPr id="23555" name="Rectangle 2"/>
          <p:cNvSpPr>
            <a:spLocks noGrp="1" noRot="1" noChangeAspect="1" noChangeArrowheads="1" noTextEdit="1"/>
          </p:cNvSpPr>
          <p:nvPr>
            <p:ph type="sldImg"/>
          </p:nvPr>
        </p:nvSpPr>
        <p:spPr>
          <a:xfrm>
            <a:off x="2311400" y="527050"/>
            <a:ext cx="4673600" cy="2628900"/>
          </a:xfrm>
          <a:ln/>
        </p:spPr>
      </p:sp>
      <p:sp>
        <p:nvSpPr>
          <p:cNvPr id="23556" name="Rectangle 3"/>
          <p:cNvSpPr>
            <a:spLocks noGrp="1" noChangeArrowheads="1"/>
          </p:cNvSpPr>
          <p:nvPr>
            <p:ph type="body" idx="1"/>
          </p:nvPr>
        </p:nvSpPr>
        <p:spPr>
          <a:noFill/>
        </p:spPr>
        <p:txBody>
          <a:bodyPr/>
          <a:lstStyle/>
          <a:p>
            <a:pPr eaLnBrk="1" hangingPunct="1"/>
            <a:r>
              <a:rPr lang="en-US" altLang="en-US" baseline="0" dirty="0"/>
              <a:t>Lots of monitoring – prevalent measures in the EOH domain of the Index</a:t>
            </a:r>
          </a:p>
          <a:p>
            <a:pPr eaLnBrk="1" hangingPunct="1"/>
            <a:endParaRPr lang="en-US" altLang="en-US" baseline="0" dirty="0"/>
          </a:p>
        </p:txBody>
      </p:sp>
    </p:spTree>
    <p:extLst>
      <p:ext uri="{BB962C8B-B14F-4D97-AF65-F5344CB8AC3E}">
        <p14:creationId xmlns:p14="http://schemas.microsoft.com/office/powerpoint/2010/main" val="99142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303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3496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xfrm>
            <a:off x="406400" y="698500"/>
            <a:ext cx="6197600" cy="3486150"/>
          </a:xfrm>
          <a:ln/>
        </p:spPr>
      </p:sp>
      <p:sp>
        <p:nvSpPr>
          <p:cNvPr id="136194" name="Notes Placeholder 2"/>
          <p:cNvSpPr>
            <a:spLocks noGrp="1"/>
          </p:cNvSpPr>
          <p:nvPr>
            <p:ph type="body" idx="1"/>
          </p:nvPr>
        </p:nvSpPr>
        <p:spPr>
          <a:noFill/>
          <a:ln/>
        </p:spPr>
        <p:txBody>
          <a:bodyPr/>
          <a:lstStyle/>
          <a:p>
            <a:endParaRPr lang="en-US"/>
          </a:p>
        </p:txBody>
      </p:sp>
      <p:sp>
        <p:nvSpPr>
          <p:cNvPr id="136195" name="Slide Number Placeholder 3"/>
          <p:cNvSpPr>
            <a:spLocks noGrp="1"/>
          </p:cNvSpPr>
          <p:nvPr>
            <p:ph type="sldNum" sz="quarter" idx="4294967295"/>
          </p:nvPr>
        </p:nvSpPr>
        <p:spPr bwMode="auto">
          <a:xfrm>
            <a:off x="3970342" y="8829675"/>
            <a:ext cx="3038475" cy="465138"/>
          </a:xfrm>
          <a:prstGeom prst="rect">
            <a:avLst/>
          </a:prstGeom>
          <a:noFill/>
          <a:ln>
            <a:miter lim="800000"/>
            <a:headEnd/>
            <a:tailEnd/>
          </a:ln>
        </p:spPr>
        <p:txBody>
          <a:bodyPr lIns="93136" tIns="46569" rIns="93136" bIns="46569"/>
          <a:lstStyle/>
          <a:p>
            <a:pPr eaLnBrk="0" hangingPunct="0"/>
            <a:fld id="{D4EC8744-E3F6-4DB0-A260-9E5234C50150}" type="slidenum">
              <a:rPr lang="en-US"/>
              <a:pPr eaLnBrk="0" hangingPunct="0"/>
              <a:t>16</a:t>
            </a:fld>
            <a:endParaRPr lang="en-US"/>
          </a:p>
        </p:txBody>
      </p:sp>
    </p:spTree>
    <p:extLst>
      <p:ext uri="{BB962C8B-B14F-4D97-AF65-F5344CB8AC3E}">
        <p14:creationId xmlns:p14="http://schemas.microsoft.com/office/powerpoint/2010/main" val="372648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fld id="{C4654FBC-334E-43DF-A162-09CB847EF55B}" type="slidenum">
              <a:rPr lang="en-US" altLang="en-US" sz="1300" baseline="0">
                <a:solidFill>
                  <a:srgbClr val="000000"/>
                </a:solidFill>
              </a:rPr>
              <a:pPr/>
              <a:t>2</a:t>
            </a:fld>
            <a:endParaRPr lang="en-US" altLang="en-US" sz="1300" baseline="0">
              <a:solidFill>
                <a:srgbClr val="000000"/>
              </a:solidFill>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7378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r>
              <a:rPr lang="en-US" sz="900" b="1" dirty="0">
                <a:latin typeface="Arial" panose="020B0604020202020204" pitchFamily="34" charset="0"/>
                <a:cs typeface="Arial" panose="020B0604020202020204" pitchFamily="34" charset="0"/>
              </a:rPr>
              <a:t>Definition</a:t>
            </a:r>
          </a:p>
          <a:p>
            <a:r>
              <a:rPr lang="en-US" sz="900" dirty="0">
                <a:latin typeface="Arial" panose="020B0604020202020204" pitchFamily="34" charset="0"/>
                <a:cs typeface="Arial" panose="020B0604020202020204" pitchFamily="34" charset="0"/>
              </a:rPr>
              <a:t>One DALY can be thought of as one lost year of "healthy" life. The sum of these DALYs across the population, or the burden of disease, can be thought of as a measurement of the gap between current health status and an ideal health situation where the entire population lives to an advanced age, free of disease and disability. </a:t>
            </a:r>
          </a:p>
          <a:p>
            <a:r>
              <a:rPr lang="en-US" sz="900" dirty="0">
                <a:latin typeface="Arial" panose="020B0604020202020204" pitchFamily="34" charset="0"/>
                <a:cs typeface="Arial" panose="020B0604020202020204" pitchFamily="34" charset="0"/>
              </a:rPr>
              <a:t>DALYs for a disease or health condition are calculated as the sum of the Years of Life Lost (YLL) due to premature mortality in the population and the Years Lost due to Disability (YLD) for people living with the health condition or its consequences:</a:t>
            </a:r>
          </a:p>
          <a:p>
            <a:r>
              <a:rPr lang="en-US" sz="900" b="1" dirty="0">
                <a:latin typeface="Arial" panose="020B0604020202020204" pitchFamily="34" charset="0"/>
                <a:cs typeface="Arial" panose="020B0604020202020204" pitchFamily="34" charset="0"/>
              </a:rPr>
              <a:t>Calculation</a:t>
            </a:r>
          </a:p>
          <a:p>
            <a:pPr eaLnBrk="1" hangingPunct="1"/>
            <a:r>
              <a:rPr lang="en-US" altLang="en-US" sz="900" dirty="0"/>
              <a:t>DALY=YLL-YLD</a:t>
            </a:r>
          </a:p>
        </p:txBody>
      </p:sp>
    </p:spTree>
    <p:extLst>
      <p:ext uri="{BB962C8B-B14F-4D97-AF65-F5344CB8AC3E}">
        <p14:creationId xmlns:p14="http://schemas.microsoft.com/office/powerpoint/2010/main" val="152662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r>
              <a:rPr lang="en-US" altLang="en-US" sz="900" dirty="0"/>
              <a:t>Pollutants with the strongest evidence for public health concern, include particulate matter (PM), ozone (O3), nitrogen dioxide (NO2), and </a:t>
            </a:r>
            <a:r>
              <a:rPr lang="en-US" altLang="en-US" sz="900" dirty="0" err="1"/>
              <a:t>sulphur</a:t>
            </a:r>
            <a:r>
              <a:rPr lang="en-US" altLang="en-US" sz="900" dirty="0"/>
              <a:t> dioxide (SO2). </a:t>
            </a:r>
          </a:p>
          <a:p>
            <a:endParaRPr lang="en-US" altLang="en-US" sz="900" dirty="0"/>
          </a:p>
          <a:p>
            <a:r>
              <a:rPr lang="en-US" sz="900" dirty="0"/>
              <a:t>Exposure to smoke from cooking fires causes 3.8 million premature deaths each year, mostly in low- and middle-income countries, including: Burning fuels such as dung, wood and coal in inefficient stoves or open hearths </a:t>
            </a:r>
          </a:p>
        </p:txBody>
      </p:sp>
    </p:spTree>
    <p:extLst>
      <p:ext uri="{BB962C8B-B14F-4D97-AF65-F5344CB8AC3E}">
        <p14:creationId xmlns:p14="http://schemas.microsoft.com/office/powerpoint/2010/main" val="395387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300" baseline="-25000">
                <a:solidFill>
                  <a:schemeClr val="tx1"/>
                </a:solidFill>
                <a:latin typeface="Arial" charset="0"/>
                <a:ea typeface="Geneva" pitchFamily="48" charset="0"/>
                <a:cs typeface="Geneva" pitchFamily="48" charset="0"/>
              </a:defRPr>
            </a:lvl1pPr>
            <a:lvl2pPr marL="729586" indent="-280609">
              <a:defRPr sz="2300" baseline="-25000">
                <a:solidFill>
                  <a:schemeClr val="tx1"/>
                </a:solidFill>
                <a:latin typeface="Arial" charset="0"/>
                <a:ea typeface="Geneva" pitchFamily="48" charset="0"/>
                <a:cs typeface="Geneva" pitchFamily="48" charset="0"/>
              </a:defRPr>
            </a:lvl2pPr>
            <a:lvl3pPr marL="1122438" indent="-224487">
              <a:defRPr sz="2300" baseline="-25000">
                <a:solidFill>
                  <a:schemeClr val="tx1"/>
                </a:solidFill>
                <a:latin typeface="Arial" charset="0"/>
                <a:ea typeface="Geneva" pitchFamily="48" charset="0"/>
                <a:cs typeface="Geneva" pitchFamily="48" charset="0"/>
              </a:defRPr>
            </a:lvl3pPr>
            <a:lvl4pPr marL="1571413" indent="-224487">
              <a:defRPr sz="2300" baseline="-25000">
                <a:solidFill>
                  <a:schemeClr val="tx1"/>
                </a:solidFill>
                <a:latin typeface="Arial" charset="0"/>
                <a:ea typeface="Geneva" pitchFamily="48" charset="0"/>
                <a:cs typeface="Geneva" pitchFamily="48" charset="0"/>
              </a:defRPr>
            </a:lvl4pPr>
            <a:lvl5pPr marL="2020390" indent="-224487">
              <a:defRPr sz="2300" baseline="-25000">
                <a:solidFill>
                  <a:schemeClr val="tx1"/>
                </a:solidFill>
                <a:latin typeface="Arial" charset="0"/>
                <a:ea typeface="Geneva" pitchFamily="48" charset="0"/>
                <a:cs typeface="Geneva" pitchFamily="48" charset="0"/>
              </a:defRPr>
            </a:lvl5pPr>
            <a:lvl6pPr marL="246936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6pPr>
            <a:lvl7pPr marL="2918340"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7pPr>
            <a:lvl8pPr marL="3367316"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8pPr>
            <a:lvl9pPr marL="3816292" indent="-224487" eaLnBrk="0" fontAlgn="base" hangingPunct="0">
              <a:spcBef>
                <a:spcPct val="0"/>
              </a:spcBef>
              <a:spcAft>
                <a:spcPct val="0"/>
              </a:spcAft>
              <a:defRPr sz="23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654FBC-334E-43DF-A162-09CB847EF55B}"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3555" name="Rectangle 2"/>
          <p:cNvSpPr>
            <a:spLocks noGrp="1" noRot="1" noChangeAspect="1" noChangeArrowheads="1" noTextEdit="1"/>
          </p:cNvSpPr>
          <p:nvPr>
            <p:ph type="sldImg"/>
          </p:nvPr>
        </p:nvSpPr>
        <p:spPr>
          <a:xfrm>
            <a:off x="406400" y="698500"/>
            <a:ext cx="6197600" cy="3486150"/>
          </a:xfrm>
          <a:ln/>
        </p:spPr>
      </p:sp>
      <p:sp>
        <p:nvSpPr>
          <p:cNvPr id="23556" name="Rectangle 3"/>
          <p:cNvSpPr>
            <a:spLocks noGrp="1" noChangeArrowheads="1"/>
          </p:cNvSpPr>
          <p:nvPr>
            <p:ph type="body" idx="1"/>
          </p:nvPr>
        </p:nvSpPr>
        <p:spPr>
          <a:noFill/>
        </p:spPr>
        <p:txBody>
          <a:bodyPr/>
          <a:lstStyle/>
          <a:p>
            <a:endParaRPr lang="en-US" altLang="en-US" sz="900" dirty="0"/>
          </a:p>
        </p:txBody>
      </p:sp>
    </p:spTree>
    <p:extLst>
      <p:ext uri="{BB962C8B-B14F-4D97-AF65-F5344CB8AC3E}">
        <p14:creationId xmlns:p14="http://schemas.microsoft.com/office/powerpoint/2010/main" val="190172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Four broad categories of ecosystem services: provisioning, such as the production of food and water; regulating, such as the control of climate and disease; supporting, such as nutrient cycles and oxygen production; and cultural, such as spiritual and recreational benefits.</a:t>
            </a:r>
          </a:p>
        </p:txBody>
      </p:sp>
    </p:spTree>
    <p:extLst>
      <p:ext uri="{BB962C8B-B14F-4D97-AF65-F5344CB8AC3E}">
        <p14:creationId xmlns:p14="http://schemas.microsoft.com/office/powerpoint/2010/main" val="193888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Geneva" pitchFamily="48" charset="0"/>
                <a:cs typeface="Geneva" pitchFamily="48" charset="0"/>
              </a:defRPr>
            </a:lvl1pPr>
            <a:lvl2pPr marL="756909" indent="-291118">
              <a:defRPr sz="2400" baseline="-25000">
                <a:solidFill>
                  <a:schemeClr val="tx1"/>
                </a:solidFill>
                <a:latin typeface="Arial" charset="0"/>
                <a:ea typeface="Geneva" pitchFamily="48" charset="0"/>
                <a:cs typeface="Geneva" pitchFamily="48" charset="0"/>
              </a:defRPr>
            </a:lvl2pPr>
            <a:lvl3pPr marL="1164476" indent="-232895">
              <a:defRPr sz="2400" baseline="-25000">
                <a:solidFill>
                  <a:schemeClr val="tx1"/>
                </a:solidFill>
                <a:latin typeface="Arial" charset="0"/>
                <a:ea typeface="Geneva" pitchFamily="48" charset="0"/>
                <a:cs typeface="Geneva" pitchFamily="48" charset="0"/>
              </a:defRPr>
            </a:lvl3pPr>
            <a:lvl4pPr marL="1630266" indent="-232895">
              <a:defRPr sz="2400" baseline="-25000">
                <a:solidFill>
                  <a:schemeClr val="tx1"/>
                </a:solidFill>
                <a:latin typeface="Arial" charset="0"/>
                <a:ea typeface="Geneva" pitchFamily="48" charset="0"/>
                <a:cs typeface="Geneva" pitchFamily="48" charset="0"/>
              </a:defRPr>
            </a:lvl4pPr>
            <a:lvl5pPr marL="2096057" indent="-232895">
              <a:defRPr sz="2400" baseline="-25000">
                <a:solidFill>
                  <a:schemeClr val="tx1"/>
                </a:solidFill>
                <a:latin typeface="Arial" charset="0"/>
                <a:ea typeface="Geneva" pitchFamily="48" charset="0"/>
                <a:cs typeface="Geneva" pitchFamily="48" charset="0"/>
              </a:defRPr>
            </a:lvl5pPr>
            <a:lvl6pPr marL="2561849" indent="-232895"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6pPr>
            <a:lvl7pPr marL="3027638" indent="-232895"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7pPr>
            <a:lvl8pPr marL="3493429" indent="-232895"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8pPr>
            <a:lvl9pPr marL="3959220" indent="-232895" eaLnBrk="0" fontAlgn="base" hangingPunct="0">
              <a:spcBef>
                <a:spcPct val="0"/>
              </a:spcBef>
              <a:spcAft>
                <a:spcPct val="0"/>
              </a:spcAft>
              <a:defRPr sz="2400" baseline="-25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4FBA4F-87E8-44B9-96A3-3FE88112FF61}" type="slidenum">
              <a:rPr kumimoji="0" lang="en-US" altLang="en-US" sz="1300" b="0" i="0" u="none" strike="noStrike" kern="1200" cap="none" spc="0" normalizeH="0" baseline="0" noProof="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
        <p:nvSpPr>
          <p:cNvPr id="25603" name="Rectangle 2"/>
          <p:cNvSpPr>
            <a:spLocks noGrp="1" noRot="1" noChangeAspect="1" noChangeArrowheads="1" noTextEdit="1"/>
          </p:cNvSpPr>
          <p:nvPr>
            <p:ph type="sldImg"/>
          </p:nvPr>
        </p:nvSpPr>
        <p:spPr>
          <a:xfrm>
            <a:off x="406400" y="698500"/>
            <a:ext cx="6197600" cy="3486150"/>
          </a:xfrm>
          <a:ln/>
        </p:spPr>
      </p:sp>
      <p:sp>
        <p:nvSpPr>
          <p:cNvPr id="25604" name="Rectangle 3"/>
          <p:cNvSpPr>
            <a:spLocks noGrp="1" noChangeArrowheads="1"/>
          </p:cNvSpPr>
          <p:nvPr>
            <p:ph type="body" idx="1"/>
          </p:nvPr>
        </p:nvSpPr>
        <p:spPr>
          <a:noFill/>
        </p:spPr>
        <p:txBody>
          <a:bodyPr/>
          <a:lstStyle/>
          <a:p>
            <a:pPr lvl="0"/>
            <a:r>
              <a:rPr lang="en-US" altLang="en-US" dirty="0"/>
              <a:t>Weather and climate</a:t>
            </a:r>
          </a:p>
          <a:p>
            <a:pPr lvl="0"/>
            <a:r>
              <a:rPr lang="en-US" altLang="en-US" dirty="0"/>
              <a:t>Weather: atmospheric conditions over a</a:t>
            </a:r>
            <a:r>
              <a:rPr lang="en-US" altLang="en-US" baseline="0" dirty="0"/>
              <a:t> short period of time (minutes to months)</a:t>
            </a:r>
          </a:p>
          <a:p>
            <a:pPr lvl="0"/>
            <a:r>
              <a:rPr lang="en-US" altLang="en-US" baseline="0" dirty="0"/>
              <a:t>Climate is how the atmosphere behaves over a long period of time</a:t>
            </a:r>
          </a:p>
          <a:p>
            <a:pPr lvl="0"/>
            <a:r>
              <a:rPr lang="en-US" altLang="en-US" baseline="0" dirty="0"/>
              <a:t>Is it just weather disasters? Vectors.</a:t>
            </a:r>
            <a:endParaRPr lang="en-US" altLang="en-US" dirty="0"/>
          </a:p>
        </p:txBody>
      </p:sp>
    </p:spTree>
    <p:extLst>
      <p:ext uri="{BB962C8B-B14F-4D97-AF65-F5344CB8AC3E}">
        <p14:creationId xmlns:p14="http://schemas.microsoft.com/office/powerpoint/2010/main" val="211349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https://youtu.be/X2dPAd-SEuE</a:t>
            </a:r>
          </a:p>
          <a:p>
            <a:endParaRPr lang="en-US" dirty="0"/>
          </a:p>
          <a:p>
            <a:r>
              <a:rPr lang="en-US" dirty="0"/>
              <a:t>2:53</a:t>
            </a:r>
            <a:r>
              <a:rPr lang="en-US" baseline="0" dirty="0"/>
              <a:t> – 6:15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9BAF99-FBF4-42C3-A3D6-ED720000F7F3}" type="slidenum">
              <a:rPr kumimoji="0" lang="en-US" altLang="en-US" sz="13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8222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Haboob</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9BAF99-FBF4-42C3-A3D6-ED720000F7F3}" type="slidenum">
              <a:rPr kumimoji="0" lang="en-US" altLang="en-US" sz="13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555721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E10B0-0518-441C-BF6F-B7AC21AEBDBE}" type="slidenum">
              <a:rPr lang="en-US" altLang="en-US"/>
              <a:pPr>
                <a:defRPr/>
              </a:pPr>
              <a:t>‹#›</a:t>
            </a:fld>
            <a:endParaRPr lang="en-US" altLang="en-US"/>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0" y="6112154"/>
            <a:ext cx="812800" cy="609600"/>
          </a:xfrm>
          <a:prstGeom prst="rect">
            <a:avLst/>
          </a:prstGeom>
        </p:spPr>
      </p:pic>
    </p:spTree>
    <p:extLst>
      <p:ext uri="{BB962C8B-B14F-4D97-AF65-F5344CB8AC3E}">
        <p14:creationId xmlns:p14="http://schemas.microsoft.com/office/powerpoint/2010/main" val="16642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081341-C07C-46AD-B3FB-B44887BB7526}" type="slidenum">
              <a:rPr lang="en-US" altLang="en-US"/>
              <a:pPr>
                <a:defRPr/>
              </a:pPr>
              <a:t>‹#›</a:t>
            </a:fld>
            <a:endParaRPr lang="en-US" altLang="en-US"/>
          </a:p>
        </p:txBody>
      </p:sp>
      <p:pic>
        <p:nvPicPr>
          <p:cNvPr id="7" name="Picture 6"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22459" y="6400800"/>
            <a:ext cx="812800" cy="609600"/>
          </a:xfrm>
          <a:prstGeom prst="rect">
            <a:avLst/>
          </a:prstGeom>
        </p:spPr>
      </p:pic>
    </p:spTree>
    <p:extLst>
      <p:ext uri="{BB962C8B-B14F-4D97-AF65-F5344CB8AC3E}">
        <p14:creationId xmlns:p14="http://schemas.microsoft.com/office/powerpoint/2010/main" val="5706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973AA2-9579-45D6-B69E-C253C985DAD5}" type="slidenum">
              <a:rPr lang="en-US" altLang="en-US"/>
              <a:pPr>
                <a:defRPr/>
              </a:pPr>
              <a:t>‹#›</a:t>
            </a:fld>
            <a:endParaRPr lang="en-US" altLang="en-US"/>
          </a:p>
        </p:txBody>
      </p:sp>
      <p:pic>
        <p:nvPicPr>
          <p:cNvPr id="7" name="Picture 6"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34491" y="6400800"/>
            <a:ext cx="812800" cy="609600"/>
          </a:xfrm>
          <a:prstGeom prst="rect">
            <a:avLst/>
          </a:prstGeom>
        </p:spPr>
      </p:pic>
    </p:spTree>
    <p:extLst>
      <p:ext uri="{BB962C8B-B14F-4D97-AF65-F5344CB8AC3E}">
        <p14:creationId xmlns:p14="http://schemas.microsoft.com/office/powerpoint/2010/main" val="142801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9301" y="-180145"/>
            <a:ext cx="12290601" cy="7218290"/>
          </a:xfrm>
          <a:prstGeom prst="rect">
            <a:avLst/>
          </a:prstGeom>
        </p:spPr>
      </p:pic>
      <p:pic>
        <p:nvPicPr>
          <p:cNvPr id="8" name="Picture 7"/>
          <p:cNvPicPr>
            <a:picLocks noChangeAspect="1"/>
          </p:cNvPicPr>
          <p:nvPr userDrawn="1"/>
        </p:nvPicPr>
        <p:blipFill>
          <a:blip r:embed="rId3"/>
          <a:stretch>
            <a:fillRect/>
          </a:stretch>
        </p:blipFill>
        <p:spPr>
          <a:xfrm>
            <a:off x="103562" y="6248400"/>
            <a:ext cx="810838" cy="609653"/>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E10B0-0518-441C-BF6F-B7AC21AEBDBE}" type="slidenum">
              <a:rPr lang="en-US" altLang="en-US"/>
              <a:pPr>
                <a:defRPr/>
              </a:pPr>
              <a:t>‹#›</a:t>
            </a:fld>
            <a:endParaRPr lang="en-US" altLang="en-US"/>
          </a:p>
        </p:txBody>
      </p:sp>
    </p:spTree>
    <p:extLst>
      <p:ext uri="{BB962C8B-B14F-4D97-AF65-F5344CB8AC3E}">
        <p14:creationId xmlns:p14="http://schemas.microsoft.com/office/powerpoint/2010/main" val="17534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667E88-1DFC-4B65-9C6C-3E254998932A}" type="slidenum">
              <a:rPr lang="en-US" altLang="en-US"/>
              <a:pPr>
                <a:defRPr/>
              </a:pPr>
              <a:t>‹#›</a:t>
            </a:fld>
            <a:endParaRPr lang="en-US" altLang="en-US"/>
          </a:p>
        </p:txBody>
      </p:sp>
    </p:spTree>
    <p:extLst>
      <p:ext uri="{BB962C8B-B14F-4D97-AF65-F5344CB8AC3E}">
        <p14:creationId xmlns:p14="http://schemas.microsoft.com/office/powerpoint/2010/main" val="76708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B837BA-35E1-4323-89B1-814F24825A1F}" type="slidenum">
              <a:rPr lang="en-US" altLang="en-US"/>
              <a:pPr>
                <a:defRPr/>
              </a:pPr>
              <a:t>‹#›</a:t>
            </a:fld>
            <a:endParaRPr lang="en-US" altLang="en-US"/>
          </a:p>
        </p:txBody>
      </p:sp>
    </p:spTree>
    <p:extLst>
      <p:ext uri="{BB962C8B-B14F-4D97-AF65-F5344CB8AC3E}">
        <p14:creationId xmlns:p14="http://schemas.microsoft.com/office/powerpoint/2010/main" val="324950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10D403-5724-4FCC-A18F-5BD1A53807B3}" type="slidenum">
              <a:rPr lang="en-US" altLang="en-US"/>
              <a:pPr>
                <a:defRPr/>
              </a:pPr>
              <a:t>‹#›</a:t>
            </a:fld>
            <a:endParaRPr lang="en-US" altLang="en-US"/>
          </a:p>
        </p:txBody>
      </p:sp>
    </p:spTree>
    <p:extLst>
      <p:ext uri="{BB962C8B-B14F-4D97-AF65-F5344CB8AC3E}">
        <p14:creationId xmlns:p14="http://schemas.microsoft.com/office/powerpoint/2010/main" val="364124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5F3CEB5-B7DB-4AC8-838E-9790DAE78231}" type="slidenum">
              <a:rPr lang="en-US" altLang="en-US"/>
              <a:pPr>
                <a:defRPr/>
              </a:pPr>
              <a:t>‹#›</a:t>
            </a:fld>
            <a:endParaRPr lang="en-US" altLang="en-US"/>
          </a:p>
        </p:txBody>
      </p:sp>
    </p:spTree>
    <p:extLst>
      <p:ext uri="{BB962C8B-B14F-4D97-AF65-F5344CB8AC3E}">
        <p14:creationId xmlns:p14="http://schemas.microsoft.com/office/powerpoint/2010/main" val="4217579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57BBEE-429C-464F-89EB-4D5D61E5178A}" type="slidenum">
              <a:rPr lang="en-US" altLang="en-US"/>
              <a:pPr>
                <a:defRPr/>
              </a:pPr>
              <a:t>‹#›</a:t>
            </a:fld>
            <a:endParaRPr lang="en-US" altLang="en-US"/>
          </a:p>
        </p:txBody>
      </p:sp>
    </p:spTree>
    <p:extLst>
      <p:ext uri="{BB962C8B-B14F-4D97-AF65-F5344CB8AC3E}">
        <p14:creationId xmlns:p14="http://schemas.microsoft.com/office/powerpoint/2010/main" val="44930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B57268-C3AD-4D2D-92E0-D4562AD7A768}" type="slidenum">
              <a:rPr lang="en-US" altLang="en-US"/>
              <a:pPr>
                <a:defRPr/>
              </a:pPr>
              <a:t>‹#›</a:t>
            </a:fld>
            <a:endParaRPr lang="en-US" altLang="en-US"/>
          </a:p>
        </p:txBody>
      </p:sp>
    </p:spTree>
    <p:extLst>
      <p:ext uri="{BB962C8B-B14F-4D97-AF65-F5344CB8AC3E}">
        <p14:creationId xmlns:p14="http://schemas.microsoft.com/office/powerpoint/2010/main" val="1608344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BD5AE-CCC0-430E-AAEC-44CE01BF1291}" type="slidenum">
              <a:rPr lang="en-US" altLang="en-US"/>
              <a:pPr>
                <a:defRPr/>
              </a:pPr>
              <a:t>‹#›</a:t>
            </a:fld>
            <a:endParaRPr lang="en-US" altLang="en-US"/>
          </a:p>
        </p:txBody>
      </p:sp>
    </p:spTree>
    <p:extLst>
      <p:ext uri="{BB962C8B-B14F-4D97-AF65-F5344CB8AC3E}">
        <p14:creationId xmlns:p14="http://schemas.microsoft.com/office/powerpoint/2010/main" val="66957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rgbClr val="171D5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667E88-1DFC-4B65-9C6C-3E254998932A}" type="slidenum">
              <a:rPr lang="en-US" altLang="en-US"/>
              <a:pPr>
                <a:defRPr/>
              </a:pPr>
              <a:t>‹#›</a:t>
            </a:fld>
            <a:endParaRPr lang="en-US" altLang="en-US"/>
          </a:p>
        </p:txBody>
      </p:sp>
      <p:pic>
        <p:nvPicPr>
          <p:cNvPr id="7" name="Picture 6"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15584" y="6400800"/>
            <a:ext cx="812800" cy="609600"/>
          </a:xfrm>
          <a:prstGeom prst="rect">
            <a:avLst/>
          </a:prstGeom>
        </p:spPr>
      </p:pic>
    </p:spTree>
    <p:extLst>
      <p:ext uri="{BB962C8B-B14F-4D97-AF65-F5344CB8AC3E}">
        <p14:creationId xmlns:p14="http://schemas.microsoft.com/office/powerpoint/2010/main" val="2926568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AB6077-692B-46EA-99BD-FD65C385AA85}" type="slidenum">
              <a:rPr lang="en-US" altLang="en-US"/>
              <a:pPr>
                <a:defRPr/>
              </a:pPr>
              <a:t>‹#›</a:t>
            </a:fld>
            <a:endParaRPr lang="en-US" altLang="en-US"/>
          </a:p>
        </p:txBody>
      </p:sp>
    </p:spTree>
    <p:extLst>
      <p:ext uri="{BB962C8B-B14F-4D97-AF65-F5344CB8AC3E}">
        <p14:creationId xmlns:p14="http://schemas.microsoft.com/office/powerpoint/2010/main" val="166689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081341-C07C-46AD-B3FB-B44887BB7526}" type="slidenum">
              <a:rPr lang="en-US" altLang="en-US"/>
              <a:pPr>
                <a:defRPr/>
              </a:pPr>
              <a:t>‹#›</a:t>
            </a:fld>
            <a:endParaRPr lang="en-US" altLang="en-US"/>
          </a:p>
        </p:txBody>
      </p:sp>
    </p:spTree>
    <p:extLst>
      <p:ext uri="{BB962C8B-B14F-4D97-AF65-F5344CB8AC3E}">
        <p14:creationId xmlns:p14="http://schemas.microsoft.com/office/powerpoint/2010/main" val="241920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973AA2-9579-45D6-B69E-C253C985DAD5}" type="slidenum">
              <a:rPr lang="en-US" altLang="en-US"/>
              <a:pPr>
                <a:defRPr/>
              </a:pPr>
              <a:t>‹#›</a:t>
            </a:fld>
            <a:endParaRPr lang="en-US" altLang="en-US"/>
          </a:p>
        </p:txBody>
      </p:sp>
    </p:spTree>
    <p:extLst>
      <p:ext uri="{BB962C8B-B14F-4D97-AF65-F5344CB8AC3E}">
        <p14:creationId xmlns:p14="http://schemas.microsoft.com/office/powerpoint/2010/main" val="950185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E10B0-0518-441C-BF6F-B7AC21AEBDBE}" type="slidenum">
              <a:rPr lang="en-US" altLang="en-US"/>
              <a:pPr>
                <a:defRPr/>
              </a:pPr>
              <a:t>‹#›</a:t>
            </a:fld>
            <a:endParaRPr lang="en-US" alt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2066" b="13956"/>
          <a:stretch/>
        </p:blipFill>
        <p:spPr>
          <a:xfrm>
            <a:off x="9668189" y="6112155"/>
            <a:ext cx="2523811" cy="669646"/>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0" y="6112154"/>
            <a:ext cx="812800" cy="609600"/>
          </a:xfrm>
          <a:prstGeom prst="rect">
            <a:avLst/>
          </a:prstGeom>
        </p:spPr>
      </p:pic>
    </p:spTree>
    <p:extLst>
      <p:ext uri="{BB962C8B-B14F-4D97-AF65-F5344CB8AC3E}">
        <p14:creationId xmlns:p14="http://schemas.microsoft.com/office/powerpoint/2010/main" val="399692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rgbClr val="171D5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667E88-1DFC-4B65-9C6C-3E254998932A}" type="slidenum">
              <a:rPr lang="en-US" altLang="en-US"/>
              <a:pPr>
                <a:defRPr/>
              </a:pPr>
              <a:t>‹#›</a:t>
            </a:fld>
            <a:endParaRPr lang="en-US" altLang="en-US"/>
          </a:p>
        </p:txBody>
      </p:sp>
    </p:spTree>
    <p:extLst>
      <p:ext uri="{BB962C8B-B14F-4D97-AF65-F5344CB8AC3E}">
        <p14:creationId xmlns:p14="http://schemas.microsoft.com/office/powerpoint/2010/main" val="4031125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B837BA-35E1-4323-89B1-814F24825A1F}" type="slidenum">
              <a:rPr lang="en-US" altLang="en-US"/>
              <a:pPr>
                <a:defRPr/>
              </a:pPr>
              <a:t>‹#›</a:t>
            </a:fld>
            <a:endParaRPr lang="en-US" altLang="en-US"/>
          </a:p>
        </p:txBody>
      </p:sp>
    </p:spTree>
    <p:extLst>
      <p:ext uri="{BB962C8B-B14F-4D97-AF65-F5344CB8AC3E}">
        <p14:creationId xmlns:p14="http://schemas.microsoft.com/office/powerpoint/2010/main" val="286842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10D403-5724-4FCC-A18F-5BD1A53807B3}" type="slidenum">
              <a:rPr lang="en-US" altLang="en-US"/>
              <a:pPr>
                <a:defRPr/>
              </a:pPr>
              <a:t>‹#›</a:t>
            </a:fld>
            <a:endParaRPr lang="en-US" altLang="en-US"/>
          </a:p>
        </p:txBody>
      </p:sp>
    </p:spTree>
    <p:extLst>
      <p:ext uri="{BB962C8B-B14F-4D97-AF65-F5344CB8AC3E}">
        <p14:creationId xmlns:p14="http://schemas.microsoft.com/office/powerpoint/2010/main" val="286201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5F3CEB5-B7DB-4AC8-838E-9790DAE78231}" type="slidenum">
              <a:rPr lang="en-US" altLang="en-US"/>
              <a:pPr>
                <a:defRPr/>
              </a:pPr>
              <a:t>‹#›</a:t>
            </a:fld>
            <a:endParaRPr lang="en-US" altLang="en-US"/>
          </a:p>
        </p:txBody>
      </p:sp>
    </p:spTree>
    <p:extLst>
      <p:ext uri="{BB962C8B-B14F-4D97-AF65-F5344CB8AC3E}">
        <p14:creationId xmlns:p14="http://schemas.microsoft.com/office/powerpoint/2010/main" val="23146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57BBEE-429C-464F-89EB-4D5D61E5178A}" type="slidenum">
              <a:rPr lang="en-US" altLang="en-US"/>
              <a:pPr>
                <a:defRPr/>
              </a:pPr>
              <a:t>‹#›</a:t>
            </a:fld>
            <a:endParaRPr lang="en-US" altLang="en-US"/>
          </a:p>
        </p:txBody>
      </p:sp>
    </p:spTree>
    <p:extLst>
      <p:ext uri="{BB962C8B-B14F-4D97-AF65-F5344CB8AC3E}">
        <p14:creationId xmlns:p14="http://schemas.microsoft.com/office/powerpoint/2010/main" val="384058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B57268-C3AD-4D2D-92E0-D4562AD7A768}" type="slidenum">
              <a:rPr lang="en-US" altLang="en-US"/>
              <a:pPr>
                <a:defRPr/>
              </a:pPr>
              <a:t>‹#›</a:t>
            </a:fld>
            <a:endParaRPr lang="en-US" altLang="en-US"/>
          </a:p>
        </p:txBody>
      </p:sp>
    </p:spTree>
    <p:extLst>
      <p:ext uri="{BB962C8B-B14F-4D97-AF65-F5344CB8AC3E}">
        <p14:creationId xmlns:p14="http://schemas.microsoft.com/office/powerpoint/2010/main" val="416559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B837BA-35E1-4323-89B1-814F24825A1F}" type="slidenum">
              <a:rPr lang="en-US" altLang="en-US"/>
              <a:pPr>
                <a:defRPr/>
              </a:pPr>
              <a:t>‹#›</a:t>
            </a:fld>
            <a:endParaRPr lang="en-US" altLang="en-US"/>
          </a:p>
        </p:txBody>
      </p:sp>
      <p:pic>
        <p:nvPicPr>
          <p:cNvPr id="7" name="Picture 6"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38845" y="6400800"/>
            <a:ext cx="812800" cy="609600"/>
          </a:xfrm>
          <a:prstGeom prst="rect">
            <a:avLst/>
          </a:prstGeom>
        </p:spPr>
      </p:pic>
    </p:spTree>
    <p:extLst>
      <p:ext uri="{BB962C8B-B14F-4D97-AF65-F5344CB8AC3E}">
        <p14:creationId xmlns:p14="http://schemas.microsoft.com/office/powerpoint/2010/main" val="1217939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BD5AE-CCC0-430E-AAEC-44CE01BF1291}" type="slidenum">
              <a:rPr lang="en-US" altLang="en-US"/>
              <a:pPr>
                <a:defRPr/>
              </a:pPr>
              <a:t>‹#›</a:t>
            </a:fld>
            <a:endParaRPr lang="en-US" altLang="en-US"/>
          </a:p>
        </p:txBody>
      </p:sp>
    </p:spTree>
    <p:extLst>
      <p:ext uri="{BB962C8B-B14F-4D97-AF65-F5344CB8AC3E}">
        <p14:creationId xmlns:p14="http://schemas.microsoft.com/office/powerpoint/2010/main" val="1210620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AB6077-692B-46EA-99BD-FD65C385AA85}" type="slidenum">
              <a:rPr lang="en-US" altLang="en-US"/>
              <a:pPr>
                <a:defRPr/>
              </a:pPr>
              <a:t>‹#›</a:t>
            </a:fld>
            <a:endParaRPr lang="en-US" altLang="en-US"/>
          </a:p>
        </p:txBody>
      </p:sp>
    </p:spTree>
    <p:extLst>
      <p:ext uri="{BB962C8B-B14F-4D97-AF65-F5344CB8AC3E}">
        <p14:creationId xmlns:p14="http://schemas.microsoft.com/office/powerpoint/2010/main" val="233561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081341-C07C-46AD-B3FB-B44887BB7526}" type="slidenum">
              <a:rPr lang="en-US" altLang="en-US"/>
              <a:pPr>
                <a:defRPr/>
              </a:pPr>
              <a:t>‹#›</a:t>
            </a:fld>
            <a:endParaRPr lang="en-US" altLang="en-US"/>
          </a:p>
        </p:txBody>
      </p:sp>
    </p:spTree>
    <p:extLst>
      <p:ext uri="{BB962C8B-B14F-4D97-AF65-F5344CB8AC3E}">
        <p14:creationId xmlns:p14="http://schemas.microsoft.com/office/powerpoint/2010/main" val="2109745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973AA2-9579-45D6-B69E-C253C985DAD5}" type="slidenum">
              <a:rPr lang="en-US" altLang="en-US"/>
              <a:pPr>
                <a:defRPr/>
              </a:pPr>
              <a:t>‹#›</a:t>
            </a:fld>
            <a:endParaRPr lang="en-US" altLang="en-US"/>
          </a:p>
        </p:txBody>
      </p:sp>
    </p:spTree>
    <p:extLst>
      <p:ext uri="{BB962C8B-B14F-4D97-AF65-F5344CB8AC3E}">
        <p14:creationId xmlns:p14="http://schemas.microsoft.com/office/powerpoint/2010/main" val="241201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10D403-5724-4FCC-A18F-5BD1A53807B3}" type="slidenum">
              <a:rPr lang="en-US" altLang="en-US"/>
              <a:pPr>
                <a:defRPr/>
              </a:pPr>
              <a:t>‹#›</a:t>
            </a:fld>
            <a:endParaRPr lang="en-US" altLang="en-US"/>
          </a:p>
        </p:txBody>
      </p:sp>
      <p:pic>
        <p:nvPicPr>
          <p:cNvPr id="8" name="Picture 7"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52481" y="6400800"/>
            <a:ext cx="812800" cy="609600"/>
          </a:xfrm>
          <a:prstGeom prst="rect">
            <a:avLst/>
          </a:prstGeom>
        </p:spPr>
      </p:pic>
    </p:spTree>
    <p:extLst>
      <p:ext uri="{BB962C8B-B14F-4D97-AF65-F5344CB8AC3E}">
        <p14:creationId xmlns:p14="http://schemas.microsoft.com/office/powerpoint/2010/main" val="349839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5F3CEB5-B7DB-4AC8-838E-9790DAE78231}" type="slidenum">
              <a:rPr lang="en-US" altLang="en-US"/>
              <a:pPr>
                <a:defRPr/>
              </a:pPr>
              <a:t>‹#›</a:t>
            </a:fld>
            <a:endParaRPr lang="en-US" altLang="en-US"/>
          </a:p>
        </p:txBody>
      </p:sp>
      <p:pic>
        <p:nvPicPr>
          <p:cNvPr id="10" name="Picture 9"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23605" y="6400800"/>
            <a:ext cx="812800" cy="609600"/>
          </a:xfrm>
          <a:prstGeom prst="rect">
            <a:avLst/>
          </a:prstGeom>
        </p:spPr>
      </p:pic>
    </p:spTree>
    <p:extLst>
      <p:ext uri="{BB962C8B-B14F-4D97-AF65-F5344CB8AC3E}">
        <p14:creationId xmlns:p14="http://schemas.microsoft.com/office/powerpoint/2010/main" val="282460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57BBEE-429C-464F-89EB-4D5D61E5178A}" type="slidenum">
              <a:rPr lang="en-US" altLang="en-US"/>
              <a:pPr>
                <a:defRPr/>
              </a:pPr>
              <a:t>‹#›</a:t>
            </a:fld>
            <a:endParaRPr lang="en-US" altLang="en-US"/>
          </a:p>
        </p:txBody>
      </p:sp>
      <p:pic>
        <p:nvPicPr>
          <p:cNvPr id="6" name="Picture 5"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4813" y="6400800"/>
            <a:ext cx="812800" cy="609600"/>
          </a:xfrm>
          <a:prstGeom prst="rect">
            <a:avLst/>
          </a:prstGeom>
        </p:spPr>
      </p:pic>
    </p:spTree>
    <p:extLst>
      <p:ext uri="{BB962C8B-B14F-4D97-AF65-F5344CB8AC3E}">
        <p14:creationId xmlns:p14="http://schemas.microsoft.com/office/powerpoint/2010/main" val="79439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B57268-C3AD-4D2D-92E0-D4562AD7A768}" type="slidenum">
              <a:rPr lang="en-US" altLang="en-US"/>
              <a:pPr>
                <a:defRPr/>
              </a:pPr>
              <a:t>‹#›</a:t>
            </a:fld>
            <a:endParaRPr lang="en-US" altLang="en-US"/>
          </a:p>
        </p:txBody>
      </p:sp>
      <p:pic>
        <p:nvPicPr>
          <p:cNvPr id="5" name="Picture 4"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38845" y="6400800"/>
            <a:ext cx="812800" cy="609600"/>
          </a:xfrm>
          <a:prstGeom prst="rect">
            <a:avLst/>
          </a:prstGeom>
        </p:spPr>
      </p:pic>
    </p:spTree>
    <p:extLst>
      <p:ext uri="{BB962C8B-B14F-4D97-AF65-F5344CB8AC3E}">
        <p14:creationId xmlns:p14="http://schemas.microsoft.com/office/powerpoint/2010/main" val="27163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BD5AE-CCC0-430E-AAEC-44CE01BF1291}" type="slidenum">
              <a:rPr lang="en-US" altLang="en-US"/>
              <a:pPr>
                <a:defRPr/>
              </a:pPr>
              <a:t>‹#›</a:t>
            </a:fld>
            <a:endParaRPr lang="en-US" altLang="en-US"/>
          </a:p>
        </p:txBody>
      </p:sp>
      <p:pic>
        <p:nvPicPr>
          <p:cNvPr id="8" name="Picture 7"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38845" y="6400800"/>
            <a:ext cx="812800" cy="609600"/>
          </a:xfrm>
          <a:prstGeom prst="rect">
            <a:avLst/>
          </a:prstGeom>
        </p:spPr>
      </p:pic>
    </p:spTree>
    <p:extLst>
      <p:ext uri="{BB962C8B-B14F-4D97-AF65-F5344CB8AC3E}">
        <p14:creationId xmlns:p14="http://schemas.microsoft.com/office/powerpoint/2010/main" val="15267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AB6077-692B-46EA-99BD-FD65C385AA85}" type="slidenum">
              <a:rPr lang="en-US" altLang="en-US"/>
              <a:pPr>
                <a:defRPr/>
              </a:pPr>
              <a:t>‹#›</a:t>
            </a:fld>
            <a:endParaRPr lang="en-US" altLang="en-US"/>
          </a:p>
        </p:txBody>
      </p:sp>
      <p:pic>
        <p:nvPicPr>
          <p:cNvPr id="8" name="Picture 7" descr="SeeBlue-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9" t="4" r="-259" b="21530"/>
          <a:stretch/>
        </p:blipFill>
        <p:spPr bwMode="auto">
          <a:xfrm>
            <a:off x="-38845"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67" b="11933"/>
          <a:stretch/>
        </p:blipFill>
        <p:spPr>
          <a:xfrm>
            <a:off x="0" y="6400800"/>
            <a:ext cx="812800" cy="609600"/>
          </a:xfrm>
          <a:prstGeom prst="rect">
            <a:avLst/>
          </a:prstGeom>
        </p:spPr>
      </p:pic>
    </p:spTree>
    <p:extLst>
      <p:ext uri="{BB962C8B-B14F-4D97-AF65-F5344CB8AC3E}">
        <p14:creationId xmlns:p14="http://schemas.microsoft.com/office/powerpoint/2010/main" val="312527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aseline="0"/>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aseline="0"/>
            </a:lvl1pPr>
          </a:lstStyle>
          <a:p>
            <a:pPr>
              <a:defRPr/>
            </a:pPr>
            <a:fld id="{BC8EFB14-8637-4B9D-9948-8847BFBF15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2pPr>
      <a:lvl3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3pPr>
      <a:lvl4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4pPr>
      <a:lvl5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5pPr>
      <a:lvl6pPr marL="457200" algn="ctr" rtl="0" fontAlgn="base">
        <a:spcBef>
          <a:spcPct val="0"/>
        </a:spcBef>
        <a:spcAft>
          <a:spcPct val="0"/>
        </a:spcAft>
        <a:defRPr sz="4400">
          <a:solidFill>
            <a:schemeClr val="tx2"/>
          </a:solidFill>
          <a:latin typeface="Arial" charset="0"/>
          <a:ea typeface="Geneva" pitchFamily="48" charset="0"/>
          <a:cs typeface="Geneva" pitchFamily="48" charset="0"/>
        </a:defRPr>
      </a:lvl6pPr>
      <a:lvl7pPr marL="914400" algn="ctr" rtl="0" fontAlgn="base">
        <a:spcBef>
          <a:spcPct val="0"/>
        </a:spcBef>
        <a:spcAft>
          <a:spcPct val="0"/>
        </a:spcAft>
        <a:defRPr sz="4400">
          <a:solidFill>
            <a:schemeClr val="tx2"/>
          </a:solidFill>
          <a:latin typeface="Arial" charset="0"/>
          <a:ea typeface="Geneva" pitchFamily="48" charset="0"/>
          <a:cs typeface="Geneva" pitchFamily="48" charset="0"/>
        </a:defRPr>
      </a:lvl7pPr>
      <a:lvl8pPr marL="1371600" algn="ctr" rtl="0" fontAlgn="base">
        <a:spcBef>
          <a:spcPct val="0"/>
        </a:spcBef>
        <a:spcAft>
          <a:spcPct val="0"/>
        </a:spcAft>
        <a:defRPr sz="4400">
          <a:solidFill>
            <a:schemeClr val="tx2"/>
          </a:solidFill>
          <a:latin typeface="Arial" charset="0"/>
          <a:ea typeface="Geneva" pitchFamily="48" charset="0"/>
          <a:cs typeface="Geneva" pitchFamily="48" charset="0"/>
        </a:defRPr>
      </a:lvl8pPr>
      <a:lvl9pPr marL="1828800" algn="ctr" rtl="0" fontAlgn="base">
        <a:spcBef>
          <a:spcPct val="0"/>
        </a:spcBef>
        <a:spcAft>
          <a:spcPct val="0"/>
        </a:spcAft>
        <a:defRPr sz="4400">
          <a:solidFill>
            <a:schemeClr val="tx2"/>
          </a:solidFill>
          <a:latin typeface="Arial" charset="0"/>
          <a:ea typeface="Geneva" pitchFamily="48" charset="0"/>
          <a:cs typeface="Geneva"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aseline="0"/>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aseline="0"/>
            </a:lvl1pPr>
          </a:lstStyle>
          <a:p>
            <a:pPr>
              <a:defRPr/>
            </a:pPr>
            <a:fld id="{BC8EFB14-8637-4B9D-9948-8847BFBF1556}" type="slidenum">
              <a:rPr lang="en-US" altLang="en-US"/>
              <a:pPr>
                <a:defRPr/>
              </a:pPr>
              <a:t>‹#›</a:t>
            </a:fld>
            <a:endParaRPr lang="en-US" altLang="en-US"/>
          </a:p>
        </p:txBody>
      </p:sp>
    </p:spTree>
    <p:extLst>
      <p:ext uri="{BB962C8B-B14F-4D97-AF65-F5344CB8AC3E}">
        <p14:creationId xmlns:p14="http://schemas.microsoft.com/office/powerpoint/2010/main" val="4281535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2pPr>
      <a:lvl3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3pPr>
      <a:lvl4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4pPr>
      <a:lvl5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5pPr>
      <a:lvl6pPr marL="457200" algn="ctr" rtl="0" fontAlgn="base">
        <a:spcBef>
          <a:spcPct val="0"/>
        </a:spcBef>
        <a:spcAft>
          <a:spcPct val="0"/>
        </a:spcAft>
        <a:defRPr sz="4400">
          <a:solidFill>
            <a:schemeClr val="tx2"/>
          </a:solidFill>
          <a:latin typeface="Arial" charset="0"/>
          <a:ea typeface="Geneva" pitchFamily="48" charset="0"/>
          <a:cs typeface="Geneva" pitchFamily="48" charset="0"/>
        </a:defRPr>
      </a:lvl6pPr>
      <a:lvl7pPr marL="914400" algn="ctr" rtl="0" fontAlgn="base">
        <a:spcBef>
          <a:spcPct val="0"/>
        </a:spcBef>
        <a:spcAft>
          <a:spcPct val="0"/>
        </a:spcAft>
        <a:defRPr sz="4400">
          <a:solidFill>
            <a:schemeClr val="tx2"/>
          </a:solidFill>
          <a:latin typeface="Arial" charset="0"/>
          <a:ea typeface="Geneva" pitchFamily="48" charset="0"/>
          <a:cs typeface="Geneva" pitchFamily="48" charset="0"/>
        </a:defRPr>
      </a:lvl7pPr>
      <a:lvl8pPr marL="1371600" algn="ctr" rtl="0" fontAlgn="base">
        <a:spcBef>
          <a:spcPct val="0"/>
        </a:spcBef>
        <a:spcAft>
          <a:spcPct val="0"/>
        </a:spcAft>
        <a:defRPr sz="4400">
          <a:solidFill>
            <a:schemeClr val="tx2"/>
          </a:solidFill>
          <a:latin typeface="Arial" charset="0"/>
          <a:ea typeface="Geneva" pitchFamily="48" charset="0"/>
          <a:cs typeface="Geneva" pitchFamily="48" charset="0"/>
        </a:defRPr>
      </a:lvl8pPr>
      <a:lvl9pPr marL="1828800" algn="ctr" rtl="0" fontAlgn="base">
        <a:spcBef>
          <a:spcPct val="0"/>
        </a:spcBef>
        <a:spcAft>
          <a:spcPct val="0"/>
        </a:spcAft>
        <a:defRPr sz="4400">
          <a:solidFill>
            <a:schemeClr val="tx2"/>
          </a:solidFill>
          <a:latin typeface="Arial" charset="0"/>
          <a:ea typeface="Geneva" pitchFamily="48" charset="0"/>
          <a:cs typeface="Geneva"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aseline="0"/>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aseline="0"/>
            </a:lvl1pPr>
          </a:lstStyle>
          <a:p>
            <a:pPr>
              <a:defRPr/>
            </a:pPr>
            <a:fld id="{BC8EFB14-8637-4B9D-9948-8847BFBF1556}" type="slidenum">
              <a:rPr lang="en-US" altLang="en-US"/>
              <a:pPr>
                <a:defRPr/>
              </a:pPr>
              <a:t>‹#›</a:t>
            </a:fld>
            <a:endParaRPr lang="en-US" altLang="en-US"/>
          </a:p>
        </p:txBody>
      </p:sp>
    </p:spTree>
    <p:extLst>
      <p:ext uri="{BB962C8B-B14F-4D97-AF65-F5344CB8AC3E}">
        <p14:creationId xmlns:p14="http://schemas.microsoft.com/office/powerpoint/2010/main" val="2812703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2pPr>
      <a:lvl3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3pPr>
      <a:lvl4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4pPr>
      <a:lvl5pPr algn="ctr" rtl="0" eaLnBrk="0" fontAlgn="base" hangingPunct="0">
        <a:spcBef>
          <a:spcPct val="0"/>
        </a:spcBef>
        <a:spcAft>
          <a:spcPct val="0"/>
        </a:spcAft>
        <a:defRPr sz="4400">
          <a:solidFill>
            <a:schemeClr val="tx2"/>
          </a:solidFill>
          <a:latin typeface="Arial" charset="0"/>
          <a:ea typeface="Geneva" pitchFamily="48" charset="0"/>
          <a:cs typeface="Geneva" pitchFamily="48" charset="0"/>
        </a:defRPr>
      </a:lvl5pPr>
      <a:lvl6pPr marL="457200" algn="ctr" rtl="0" fontAlgn="base">
        <a:spcBef>
          <a:spcPct val="0"/>
        </a:spcBef>
        <a:spcAft>
          <a:spcPct val="0"/>
        </a:spcAft>
        <a:defRPr sz="4400">
          <a:solidFill>
            <a:schemeClr val="tx2"/>
          </a:solidFill>
          <a:latin typeface="Arial" charset="0"/>
          <a:ea typeface="Geneva" pitchFamily="48" charset="0"/>
          <a:cs typeface="Geneva" pitchFamily="48" charset="0"/>
        </a:defRPr>
      </a:lvl6pPr>
      <a:lvl7pPr marL="914400" algn="ctr" rtl="0" fontAlgn="base">
        <a:spcBef>
          <a:spcPct val="0"/>
        </a:spcBef>
        <a:spcAft>
          <a:spcPct val="0"/>
        </a:spcAft>
        <a:defRPr sz="4400">
          <a:solidFill>
            <a:schemeClr val="tx2"/>
          </a:solidFill>
          <a:latin typeface="Arial" charset="0"/>
          <a:ea typeface="Geneva" pitchFamily="48" charset="0"/>
          <a:cs typeface="Geneva" pitchFamily="48" charset="0"/>
        </a:defRPr>
      </a:lvl7pPr>
      <a:lvl8pPr marL="1371600" algn="ctr" rtl="0" fontAlgn="base">
        <a:spcBef>
          <a:spcPct val="0"/>
        </a:spcBef>
        <a:spcAft>
          <a:spcPct val="0"/>
        </a:spcAft>
        <a:defRPr sz="4400">
          <a:solidFill>
            <a:schemeClr val="tx2"/>
          </a:solidFill>
          <a:latin typeface="Arial" charset="0"/>
          <a:ea typeface="Geneva" pitchFamily="48" charset="0"/>
          <a:cs typeface="Geneva" pitchFamily="48" charset="0"/>
        </a:defRPr>
      </a:lvl8pPr>
      <a:lvl9pPr marL="1828800" algn="ctr" rtl="0" fontAlgn="base">
        <a:spcBef>
          <a:spcPct val="0"/>
        </a:spcBef>
        <a:spcAft>
          <a:spcPct val="0"/>
        </a:spcAft>
        <a:defRPr sz="4400">
          <a:solidFill>
            <a:schemeClr val="tx2"/>
          </a:solidFill>
          <a:latin typeface="Arial" charset="0"/>
          <a:ea typeface="Geneva" pitchFamily="48" charset="0"/>
          <a:cs typeface="Geneva"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hyperlink" Target="https://www.cgdev.org/" TargetMode="External"/><Relationship Id="rId5" Type="http://schemas.openxmlformats.org/officeDocument/2006/relationships/image" Target="../media/image1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climateandhealth/BRACE.ht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2.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hyperlink" Target="https://uccrnna.org/wp-content/uploads/2017/06/Kentucky_2011_Climate-Action-Plan-Council-Final-Report.pdf" TargetMode="External"/><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19january2017snapshot.epa.gov/sites/production/files/2016-09/documents/climate-change-ky.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thebuttonlore.com/shop/think-globally-act-locall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nna.Hoover@uky.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uky.zoom.us/j/61550763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data/gho/data/themes/public-health-and-environ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gamapserver.who.int/mapLibrary/Files/Maps/Global_aap_deaths_age_standardized_2012.png?ua=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gamapserver.who.int/mapLibrary/Files/Maps/Global_WASH_Mortality_2012.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climateandhealth/effects/default.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ket.pbslearningmedia.org/resource/migrant-families-ken-burns-dust-bowl/ken-burns-the-dust-bowl/"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rought.unl.edu/dustbowl/" TargetMode="External"/><Relationship Id="rId5" Type="http://schemas.openxmlformats.org/officeDocument/2006/relationships/image" Target="../media/image13.png"/><Relationship Id="rId4" Type="http://schemas.openxmlformats.org/officeDocument/2006/relationships/hyperlink" Target="https://www.pbs.org/kenburns/the-dust-bowl/lega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log.newspapers.com/april-14-1935-black-sunday-dust-st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subTitle" idx="1"/>
          </p:nvPr>
        </p:nvSpPr>
        <p:spPr>
          <a:xfrm>
            <a:off x="-49220" y="926184"/>
            <a:ext cx="12307464" cy="5855616"/>
          </a:xfrm>
        </p:spPr>
        <p:txBody>
          <a:bodyPr/>
          <a:lstStyle/>
          <a:p>
            <a:pPr eaLnBrk="1" hangingPunct="1"/>
            <a:r>
              <a:rPr lang="en-US" altLang="en-US" sz="3600" b="1" i="1" dirty="0">
                <a:ea typeface="Adobe Gothic Std B" pitchFamily="34" charset="-128"/>
              </a:rPr>
              <a:t>Climate Change and Health:</a:t>
            </a:r>
          </a:p>
          <a:p>
            <a:pPr eaLnBrk="1" hangingPunct="1"/>
            <a:r>
              <a:rPr lang="en-US" altLang="en-US" sz="3600" b="1" i="1" dirty="0">
                <a:ea typeface="Adobe Gothic Std B" pitchFamily="34" charset="-128"/>
              </a:rPr>
              <a:t>Implications for Kentucky and Beyond</a:t>
            </a:r>
            <a:endParaRPr lang="en-US" altLang="en-US" sz="2400" dirty="0">
              <a:ea typeface="Adobe Gothic Std B" pitchFamily="34" charset="-128"/>
            </a:endParaRPr>
          </a:p>
          <a:p>
            <a:pPr eaLnBrk="1" hangingPunct="1"/>
            <a:endParaRPr lang="en-US" altLang="en-US" sz="2400" dirty="0">
              <a:ea typeface="Adobe Gothic Std B" pitchFamily="34" charset="-128"/>
            </a:endParaRPr>
          </a:p>
          <a:p>
            <a:pPr eaLnBrk="1" hangingPunct="1"/>
            <a:endParaRPr lang="en-US" altLang="en-US" sz="2400" dirty="0">
              <a:ea typeface="Adobe Gothic Std B" pitchFamily="34" charset="-128"/>
            </a:endParaRPr>
          </a:p>
          <a:p>
            <a:pPr eaLnBrk="1" hangingPunct="1"/>
            <a:endParaRPr lang="en-US" altLang="en-US" sz="2400" dirty="0">
              <a:ea typeface="Adobe Gothic Std B" pitchFamily="34" charset="-128"/>
            </a:endParaRPr>
          </a:p>
          <a:p>
            <a:pPr eaLnBrk="1" hangingPunct="1"/>
            <a:endParaRPr lang="en-US" altLang="en-US" sz="2400" dirty="0">
              <a:ea typeface="Adobe Gothic Std B" pitchFamily="34" charset="-128"/>
            </a:endParaRPr>
          </a:p>
          <a:p>
            <a:pPr eaLnBrk="1" hangingPunct="1"/>
            <a:endParaRPr lang="en-US" altLang="en-US" sz="2400" dirty="0">
              <a:ea typeface="Adobe Gothic Std B" pitchFamily="34" charset="-128"/>
            </a:endParaRPr>
          </a:p>
          <a:p>
            <a:pPr eaLnBrk="1" hangingPunct="1"/>
            <a:r>
              <a:rPr lang="en-US" altLang="en-US" sz="2400" dirty="0">
                <a:ea typeface="Adobe Gothic Std B" pitchFamily="34" charset="-128"/>
              </a:rPr>
              <a:t>Anna Goodman Hoover, Ph.D.</a:t>
            </a:r>
          </a:p>
          <a:p>
            <a:pPr eaLnBrk="1" hangingPunct="1"/>
            <a:r>
              <a:rPr lang="en-US" altLang="en-US" sz="1400" i="1" dirty="0">
                <a:ea typeface="Adobe Gothic Std B" pitchFamily="34" charset="-128"/>
              </a:rPr>
              <a:t>Assistant Professor, Epidemiology and Environmental Health</a:t>
            </a:r>
            <a:br>
              <a:rPr lang="en-US" altLang="en-US" sz="1400" i="1" dirty="0">
                <a:ea typeface="Adobe Gothic Std B" pitchFamily="34" charset="-128"/>
              </a:rPr>
            </a:br>
            <a:r>
              <a:rPr lang="en-US" altLang="en-US" sz="1400" i="1" dirty="0">
                <a:ea typeface="Adobe Gothic Std B" pitchFamily="34" charset="-128"/>
              </a:rPr>
              <a:t>University of Kentucky College of Public Health</a:t>
            </a:r>
          </a:p>
          <a:p>
            <a:pPr eaLnBrk="1" hangingPunct="1"/>
            <a:br>
              <a:rPr lang="en-US" sz="1800" b="1" dirty="0"/>
            </a:br>
            <a:r>
              <a:rPr lang="en-US" sz="1800" b="1" dirty="0"/>
              <a:t>Sustainability Summit | 8 March 2023</a:t>
            </a:r>
            <a:endParaRPr lang="en-US" altLang="en-US" sz="2800" b="1" dirty="0">
              <a:ea typeface="Adobe Gothic Std B" pitchFamily="34" charset="-128"/>
            </a:endParaRPr>
          </a:p>
          <a:p>
            <a:pPr eaLnBrk="1" hangingPunct="1"/>
            <a:endParaRPr lang="en-US" altLang="en-US" sz="1600" dirty="0">
              <a:latin typeface="Adobe Gothic Std B" pitchFamily="34" charset="-128"/>
              <a:ea typeface="Adobe Gothic Std B" pitchFamily="34" charset="-128"/>
            </a:endParaRPr>
          </a:p>
          <a:p>
            <a:pPr eaLnBrk="1" hangingPunct="1"/>
            <a:br>
              <a:rPr lang="en-US" altLang="en-US" sz="1600" dirty="0">
                <a:latin typeface="Adobe Gothic Std B" pitchFamily="34" charset="-128"/>
                <a:ea typeface="Adobe Gothic Std B" pitchFamily="34" charset="-128"/>
              </a:rPr>
            </a:br>
            <a:endParaRPr lang="en-US" altLang="en-US" sz="1600" dirty="0">
              <a:latin typeface="Adobe Gothic Std B" pitchFamily="34" charset="-128"/>
              <a:ea typeface="Adobe Gothic Std B"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Blue-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 t="4" r="-259" b="21530"/>
          <a:stretch/>
        </p:blipFill>
        <p:spPr bwMode="auto">
          <a:xfrm>
            <a:off x="-30053" y="-27633"/>
            <a:ext cx="12288297" cy="721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1"/>
          <p:cNvSpPr txBox="1">
            <a:spLocks noChangeArrowheads="1"/>
          </p:cNvSpPr>
          <p:nvPr/>
        </p:nvSpPr>
        <p:spPr bwMode="auto">
          <a:xfrm>
            <a:off x="1600200" y="61785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600" b="0" i="0" u="none" strike="noStrike" kern="1200" cap="none" spc="0" normalizeH="0" baseline="0" noProof="0">
                <a:ln>
                  <a:noFill/>
                </a:ln>
                <a:solidFill>
                  <a:srgbClr val="FFFFFF"/>
                </a:solidFill>
                <a:effectLst/>
                <a:uLnTx/>
                <a:uFillTx/>
                <a:latin typeface="Helvetica" pitchFamily="48" charset="0"/>
                <a:ea typeface="Lucida Grande" pitchFamily="48" charset="0"/>
                <a:cs typeface="Lucida Grande" pitchFamily="48" charset="0"/>
              </a:rPr>
              <a:t>﻿</a:t>
            </a:r>
            <a:r>
              <a:rPr kumimoji="0" lang="en-US" altLang="en-US" sz="600" b="0" i="0" u="none" strike="noStrike" kern="1200" cap="none" spc="0" normalizeH="0" baseline="0" noProof="0">
                <a:ln>
                  <a:noFill/>
                </a:ln>
                <a:solidFill>
                  <a:srgbClr val="FFFFFF"/>
                </a:solidFill>
                <a:effectLst/>
                <a:uLnTx/>
                <a:uFillTx/>
                <a:latin typeface="Helvetica" pitchFamily="48" charset="0"/>
              </a:rPr>
              <a:t>An Equal Opportunity University</a:t>
            </a:r>
          </a:p>
        </p:txBody>
      </p:sp>
      <p:sp>
        <p:nvSpPr>
          <p:cNvPr id="10" name="TextBox 9"/>
          <p:cNvSpPr txBox="1"/>
          <p:nvPr/>
        </p:nvSpPr>
        <p:spPr>
          <a:xfrm>
            <a:off x="-30053" y="0"/>
            <a:ext cx="1222205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250" normalizeH="0" baseline="0" noProof="0" dirty="0">
                <a:ln>
                  <a:noFill/>
                </a:ln>
                <a:solidFill>
                  <a:srgbClr val="FFFFFF"/>
                </a:solidFill>
                <a:effectLst>
                  <a:outerShdw blurRad="38100" dist="38100" dir="2700000" algn="tl">
                    <a:srgbClr val="000000">
                      <a:alpha val="43137"/>
                    </a:srgbClr>
                  </a:outerShdw>
                </a:effectLst>
                <a:uLnTx/>
                <a:uFillTx/>
                <a:latin typeface="Arial" charset="0"/>
              </a:rPr>
              <a:t>Planning for Climate Change: Disproportionate Impacts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3067" b="11933"/>
          <a:stretch/>
        </p:blipFill>
        <p:spPr>
          <a:xfrm>
            <a:off x="0" y="6248400"/>
            <a:ext cx="8128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858" y="686054"/>
            <a:ext cx="8077200" cy="5492496"/>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p:cNvSpPr/>
          <p:nvPr/>
        </p:nvSpPr>
        <p:spPr>
          <a:xfrm>
            <a:off x="4525853" y="6180781"/>
            <a:ext cx="3776996"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25000" noProof="0" dirty="0">
                <a:ln>
                  <a:noFill/>
                </a:ln>
                <a:solidFill>
                  <a:srgbClr val="000000"/>
                </a:solidFill>
                <a:effectLst/>
                <a:uLnTx/>
                <a:uFillTx/>
                <a:latin typeface="Arial" charset="0"/>
              </a:rPr>
              <a:t>Source: </a:t>
            </a:r>
            <a:r>
              <a:rPr kumimoji="0" lang="en-US" sz="2400" b="0" i="0" u="none" strike="noStrike" kern="1200" cap="none" spc="0" normalizeH="0" baseline="-25000" noProof="0" dirty="0">
                <a:ln>
                  <a:noFill/>
                </a:ln>
                <a:solidFill>
                  <a:srgbClr val="000000"/>
                </a:solidFill>
                <a:effectLst/>
                <a:uLnTx/>
                <a:uFillTx/>
                <a:latin typeface="Arial" charset="0"/>
                <a:hlinkClick r:id="rId6"/>
              </a:rPr>
              <a:t>Center for Global Development</a:t>
            </a:r>
            <a:endParaRPr kumimoji="0" lang="en-US" sz="2400" b="0" i="0" u="none" strike="noStrike" kern="1200" cap="none" spc="0" normalizeH="0" baseline="-2500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0373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1748" y="76200"/>
            <a:ext cx="12293599" cy="2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5" tIns="60957" rIns="121915" bIns="60957"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algn="ctr" defTabSz="1219170">
              <a:lnSpc>
                <a:spcPct val="80000"/>
              </a:lnSpc>
              <a:buNone/>
            </a:pPr>
            <a:r>
              <a:rPr lang="en-US" altLang="en-US" sz="2133" b="1" baseline="0" dirty="0">
                <a:solidFill>
                  <a:srgbClr val="FFFFFF"/>
                </a:solidFill>
                <a:latin typeface="Arial" panose="020B0604020202020204" pitchFamily="34" charset="0"/>
                <a:ea typeface="Adobe Gothic Std B" pitchFamily="34" charset="-128"/>
                <a:cs typeface="Aharoni" pitchFamily="2" charset="-79"/>
              </a:rPr>
              <a:t>Planning for Climate Change: Topics and Tools</a:t>
            </a:r>
          </a:p>
        </p:txBody>
      </p:sp>
      <p:sp>
        <p:nvSpPr>
          <p:cNvPr id="6" name="Rectangle 10"/>
          <p:cNvSpPr txBox="1">
            <a:spLocks noChangeArrowheads="1"/>
          </p:cNvSpPr>
          <p:nvPr/>
        </p:nvSpPr>
        <p:spPr bwMode="auto">
          <a:xfrm>
            <a:off x="1200151" y="685800"/>
            <a:ext cx="9829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eaLnBrk="1" hangingPunct="1">
              <a:buNone/>
              <a:defRPr/>
            </a:pPr>
            <a:r>
              <a:rPr lang="en-US" altLang="en-US" sz="2400" kern="0" baseline="0" dirty="0"/>
              <a:t>Direct and Indirect Effects on Health</a:t>
            </a:r>
          </a:p>
          <a:p>
            <a:pPr eaLnBrk="1" hangingPunct="1">
              <a:defRPr/>
            </a:pPr>
            <a:r>
              <a:rPr lang="en-US" altLang="en-US" sz="2400" kern="0" baseline="0" dirty="0"/>
              <a:t>Heat-Related Morbidity and Mortality</a:t>
            </a:r>
          </a:p>
          <a:p>
            <a:pPr eaLnBrk="1" hangingPunct="1">
              <a:defRPr/>
            </a:pPr>
            <a:r>
              <a:rPr lang="en-US" altLang="en-US" sz="2400" kern="0" baseline="0" dirty="0"/>
              <a:t>Natural Disasters</a:t>
            </a:r>
          </a:p>
          <a:p>
            <a:pPr eaLnBrk="1" hangingPunct="1">
              <a:defRPr/>
            </a:pPr>
            <a:r>
              <a:rPr lang="en-US" altLang="en-US" sz="2400" kern="0" baseline="0" dirty="0"/>
              <a:t>Mental Health</a:t>
            </a:r>
          </a:p>
          <a:p>
            <a:pPr eaLnBrk="1" hangingPunct="1">
              <a:defRPr/>
            </a:pPr>
            <a:r>
              <a:rPr lang="en-US" altLang="en-US" sz="2400" kern="0" baseline="0" dirty="0"/>
              <a:t>Malnutrition</a:t>
            </a:r>
          </a:p>
          <a:p>
            <a:pPr eaLnBrk="1" hangingPunct="1">
              <a:defRPr/>
            </a:pPr>
            <a:r>
              <a:rPr lang="en-US" altLang="en-US" sz="2400" kern="0" baseline="0" dirty="0"/>
              <a:t>Air Pollution</a:t>
            </a:r>
          </a:p>
          <a:p>
            <a:pPr eaLnBrk="1" hangingPunct="1">
              <a:defRPr/>
            </a:pPr>
            <a:r>
              <a:rPr lang="en-US" altLang="en-US" sz="2400" kern="0" baseline="0" dirty="0"/>
              <a:t>Infectious Diseases </a:t>
            </a:r>
          </a:p>
          <a:p>
            <a:pPr lvl="1" eaLnBrk="1" hangingPunct="1">
              <a:defRPr/>
            </a:pPr>
            <a:r>
              <a:rPr lang="en-US" altLang="en-US" sz="2000" kern="0" baseline="0" dirty="0"/>
              <a:t>Waterborne</a:t>
            </a:r>
          </a:p>
          <a:p>
            <a:pPr lvl="1" eaLnBrk="1" hangingPunct="1">
              <a:defRPr/>
            </a:pPr>
            <a:r>
              <a:rPr lang="en-US" altLang="en-US" sz="2000" kern="0" baseline="0" dirty="0"/>
              <a:t>Foodborne</a:t>
            </a:r>
          </a:p>
          <a:p>
            <a:pPr lvl="1" eaLnBrk="1" hangingPunct="1">
              <a:defRPr/>
            </a:pPr>
            <a:r>
              <a:rPr lang="en-US" altLang="en-US" sz="2000" kern="0" baseline="0" dirty="0"/>
              <a:t>Vector-borne</a:t>
            </a:r>
          </a:p>
          <a:p>
            <a:pPr eaLnBrk="1" hangingPunct="1">
              <a:defRPr/>
            </a:pPr>
            <a:r>
              <a:rPr lang="en-US" altLang="en-US" sz="2400" kern="0" baseline="0" dirty="0"/>
              <a:t>Resource Struggles</a:t>
            </a:r>
          </a:p>
          <a:p>
            <a:pPr eaLnBrk="1" hangingPunct="1">
              <a:defRPr/>
            </a:pPr>
            <a:r>
              <a:rPr lang="en-US" altLang="en-US" sz="2400" kern="0" baseline="0" dirty="0"/>
              <a:t>Displacement</a:t>
            </a:r>
          </a:p>
          <a:p>
            <a:pPr eaLnBrk="1" hangingPunct="1">
              <a:defRPr/>
            </a:pPr>
            <a:endParaRPr lang="en-US" altLang="en-US" sz="2400" kern="0" baseline="0" dirty="0"/>
          </a:p>
        </p:txBody>
      </p:sp>
      <p:pic>
        <p:nvPicPr>
          <p:cNvPr id="2" name="Picture 1"/>
          <p:cNvPicPr>
            <a:picLocks noChangeAspect="1"/>
          </p:cNvPicPr>
          <p:nvPr/>
        </p:nvPicPr>
        <p:blipFill>
          <a:blip r:embed="rId3"/>
          <a:stretch>
            <a:fillRect/>
          </a:stretch>
        </p:blipFill>
        <p:spPr>
          <a:xfrm>
            <a:off x="7467600" y="1521023"/>
            <a:ext cx="3762375" cy="3857625"/>
          </a:xfrm>
          <a:prstGeom prst="rect">
            <a:avLst/>
          </a:prstGeom>
        </p:spPr>
      </p:pic>
      <p:sp>
        <p:nvSpPr>
          <p:cNvPr id="7" name="TextBox 6"/>
          <p:cNvSpPr txBox="1"/>
          <p:nvPr/>
        </p:nvSpPr>
        <p:spPr>
          <a:xfrm>
            <a:off x="7543800" y="5331023"/>
            <a:ext cx="3733800" cy="307777"/>
          </a:xfrm>
          <a:prstGeom prst="rect">
            <a:avLst/>
          </a:prstGeom>
          <a:noFill/>
        </p:spPr>
        <p:txBody>
          <a:bodyPr wrap="square" rtlCol="0">
            <a:spAutoFit/>
          </a:bodyPr>
          <a:lstStyle/>
          <a:p>
            <a:pPr algn="ctr"/>
            <a:r>
              <a:rPr lang="en-US" sz="1400" i="1" baseline="0" dirty="0"/>
              <a:t>Image Source: </a:t>
            </a:r>
            <a:r>
              <a:rPr lang="en-US" sz="1400" i="1" baseline="0" dirty="0">
                <a:hlinkClick r:id="rId4"/>
              </a:rPr>
              <a:t>CDC BRACE Framework</a:t>
            </a:r>
            <a:endParaRPr lang="en-US" sz="1400" i="1" baseline="0" dirty="0"/>
          </a:p>
        </p:txBody>
      </p:sp>
    </p:spTree>
    <p:extLst>
      <p:ext uri="{BB962C8B-B14F-4D97-AF65-F5344CB8AC3E}">
        <p14:creationId xmlns:p14="http://schemas.microsoft.com/office/powerpoint/2010/main" val="217755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eBlue-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 t="4" r="-259" b="21530"/>
          <a:stretch/>
        </p:blipFill>
        <p:spPr bwMode="auto">
          <a:xfrm>
            <a:off x="-65222" y="-18422"/>
            <a:ext cx="12288297" cy="746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1"/>
          <p:cNvSpPr txBox="1">
            <a:spLocks noChangeArrowheads="1"/>
          </p:cNvSpPr>
          <p:nvPr/>
        </p:nvSpPr>
        <p:spPr bwMode="auto">
          <a:xfrm>
            <a:off x="1600200" y="61785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algn="r">
              <a:spcBef>
                <a:spcPct val="50000"/>
              </a:spcBef>
              <a:buFontTx/>
              <a:buNone/>
            </a:pPr>
            <a:r>
              <a:rPr lang="en-US" altLang="en-US" sz="600" baseline="0">
                <a:solidFill>
                  <a:schemeClr val="bg1"/>
                </a:solidFill>
                <a:latin typeface="Helvetica" pitchFamily="48" charset="0"/>
                <a:ea typeface="Lucida Grande" pitchFamily="48" charset="0"/>
                <a:cs typeface="Lucida Grande" pitchFamily="48" charset="0"/>
              </a:rPr>
              <a:t>﻿</a:t>
            </a:r>
            <a:r>
              <a:rPr lang="en-US" altLang="en-US" sz="600" baseline="0">
                <a:solidFill>
                  <a:schemeClr val="bg1"/>
                </a:solidFill>
                <a:latin typeface="Helvetica" pitchFamily="48" charset="0"/>
              </a:rPr>
              <a:t>An Equal Opportunity University</a:t>
            </a:r>
          </a:p>
        </p:txBody>
      </p:sp>
      <p:sp>
        <p:nvSpPr>
          <p:cNvPr id="5125" name="Rectangle 7"/>
          <p:cNvSpPr>
            <a:spLocks noChangeArrowheads="1"/>
          </p:cNvSpPr>
          <p:nvPr/>
        </p:nvSpPr>
        <p:spPr bwMode="auto">
          <a:xfrm>
            <a:off x="228600" y="2667000"/>
            <a:ext cx="745704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342900" indent="-342900"/>
            <a:r>
              <a:rPr lang="en-US" altLang="en-US" sz="2400" baseline="0" dirty="0">
                <a:latin typeface="+mj-lt"/>
                <a:ea typeface="Adobe Gothic Std B" pitchFamily="34" charset="-128"/>
                <a:cs typeface="Helvetica" panose="020B0604020202020204" pitchFamily="34" charset="0"/>
              </a:rPr>
              <a:t>Timelines</a:t>
            </a:r>
          </a:p>
          <a:p>
            <a:pPr marL="1085850" lvl="1" indent="-342900"/>
            <a:r>
              <a:rPr lang="en-US" altLang="en-US" sz="2000" baseline="0" dirty="0">
                <a:latin typeface="+mj-lt"/>
                <a:ea typeface="Adobe Gothic Std B" pitchFamily="34" charset="-128"/>
                <a:cs typeface="Helvetica" panose="020B0604020202020204" pitchFamily="34" charset="0"/>
              </a:rPr>
              <a:t>Plan finalization dates range from 2008 to 2016</a:t>
            </a:r>
          </a:p>
          <a:p>
            <a:pPr marL="1085850" lvl="1" indent="-342900"/>
            <a:r>
              <a:rPr lang="en-US" altLang="en-US" sz="2000" baseline="0" dirty="0">
                <a:latin typeface="+mj-lt"/>
                <a:ea typeface="Adobe Gothic Std B" pitchFamily="34" charset="-128"/>
                <a:cs typeface="Helvetica" panose="020B0604020202020204" pitchFamily="34" charset="0"/>
              </a:rPr>
              <a:t>75% of coastal states had finalized plans before the first non-coastal state plan was finalized in 2011</a:t>
            </a:r>
          </a:p>
          <a:p>
            <a:pPr marL="1085850" lvl="1" indent="-342900"/>
            <a:r>
              <a:rPr lang="en-US" altLang="en-US" sz="2000" baseline="0" dirty="0">
                <a:latin typeface="+mj-lt"/>
                <a:ea typeface="Adobe Gothic Std B" pitchFamily="34" charset="-128"/>
                <a:cs typeface="Helvetica" panose="020B0604020202020204" pitchFamily="34" charset="0"/>
              </a:rPr>
              <a:t>Only 1 new plan since the first Index release in 2013</a:t>
            </a:r>
          </a:p>
          <a:p>
            <a:pPr marL="342900" indent="-342900"/>
            <a:r>
              <a:rPr lang="en-US" altLang="en-US" sz="2400" baseline="0" dirty="0">
                <a:latin typeface="+mj-lt"/>
                <a:ea typeface="Adobe Gothic Std B" pitchFamily="34" charset="-128"/>
                <a:cs typeface="Helvetica" panose="020B0604020202020204" pitchFamily="34" charset="0"/>
              </a:rPr>
              <a:t>Length: from 12 pages to &gt;400</a:t>
            </a:r>
          </a:p>
          <a:p>
            <a:pPr marL="342900" indent="-342900"/>
            <a:r>
              <a:rPr lang="en-US" altLang="en-US" sz="2400" baseline="0" dirty="0">
                <a:latin typeface="+mj-lt"/>
                <a:ea typeface="Adobe Gothic Std B" pitchFamily="34" charset="-128"/>
                <a:cs typeface="Helvetica" panose="020B0604020202020204" pitchFamily="34" charset="0"/>
              </a:rPr>
              <a:t>Leadership</a:t>
            </a:r>
          </a:p>
          <a:p>
            <a:pPr marL="1085850" lvl="1" indent="-342900"/>
            <a:r>
              <a:rPr lang="en-US" altLang="en-US" sz="2000" baseline="0" dirty="0">
                <a:latin typeface="+mj-lt"/>
                <a:ea typeface="Adobe Gothic Std B" pitchFamily="34" charset="-128"/>
                <a:cs typeface="Helvetica" panose="020B0604020202020204" pitchFamily="34" charset="0"/>
              </a:rPr>
              <a:t>Most authored by governor-appointed commissions/task forces</a:t>
            </a:r>
          </a:p>
          <a:p>
            <a:pPr marL="1085850" lvl="1" indent="-342900"/>
            <a:r>
              <a:rPr lang="en-US" altLang="en-US" sz="2000" baseline="0" dirty="0">
                <a:latin typeface="+mj-lt"/>
                <a:ea typeface="Adobe Gothic Std B" pitchFamily="34" charset="-128"/>
                <a:cs typeface="Helvetica" panose="020B0604020202020204" pitchFamily="34" charset="0"/>
              </a:rPr>
              <a:t>Some by state environmental agencies</a:t>
            </a:r>
          </a:p>
          <a:p>
            <a:pPr marL="1085850" lvl="1" indent="-342900"/>
            <a:r>
              <a:rPr lang="en-US" altLang="en-US" sz="2000" baseline="0" dirty="0">
                <a:latin typeface="+mj-lt"/>
                <a:ea typeface="Adobe Gothic Std B" pitchFamily="34" charset="-128"/>
                <a:cs typeface="Helvetica" panose="020B0604020202020204" pitchFamily="34" charset="0"/>
              </a:rPr>
              <a:t>One by a state health agency</a:t>
            </a:r>
          </a:p>
          <a:p>
            <a:pPr marL="342900" indent="-342900"/>
            <a:r>
              <a:rPr lang="en-US" altLang="en-US" sz="2400" baseline="0" dirty="0">
                <a:latin typeface="+mj-lt"/>
                <a:ea typeface="Adobe Gothic Std B" pitchFamily="34" charset="-128"/>
                <a:cs typeface="Helvetica" panose="020B0604020202020204" pitchFamily="34" charset="0"/>
              </a:rPr>
              <a:t>Collaborative Roles</a:t>
            </a:r>
          </a:p>
          <a:p>
            <a:pPr marL="1085850" lvl="1" indent="-342900"/>
            <a:r>
              <a:rPr lang="en-US" altLang="en-US" sz="2000" baseline="0" dirty="0">
                <a:latin typeface="+mj-lt"/>
                <a:ea typeface="Adobe Gothic Std B" pitchFamily="34" charset="-128"/>
                <a:cs typeface="Helvetica" panose="020B0604020202020204" pitchFamily="34" charset="0"/>
              </a:rPr>
              <a:t>Less than half of steering committees included public health sector representation</a:t>
            </a:r>
          </a:p>
          <a:p>
            <a:pPr marL="1085850" lvl="1" indent="-342900"/>
            <a:r>
              <a:rPr lang="en-US" altLang="en-US" sz="2000" baseline="0" dirty="0">
                <a:latin typeface="+mj-lt"/>
                <a:ea typeface="Adobe Gothic Std B" pitchFamily="34" charset="-128"/>
                <a:cs typeface="Helvetica" panose="020B0604020202020204" pitchFamily="34" charset="0"/>
              </a:rPr>
              <a:t>Stakeholder-engaged processes often included public health sector representation on workgroups</a:t>
            </a:r>
          </a:p>
        </p:txBody>
      </p:sp>
      <p:sp>
        <p:nvSpPr>
          <p:cNvPr id="10" name="TextBox 9"/>
          <p:cNvSpPr txBox="1"/>
          <p:nvPr/>
        </p:nvSpPr>
        <p:spPr>
          <a:xfrm>
            <a:off x="-65222" y="0"/>
            <a:ext cx="12323466" cy="369332"/>
          </a:xfrm>
          <a:prstGeom prst="rect">
            <a:avLst/>
          </a:prstGeom>
          <a:noFill/>
        </p:spPr>
        <p:txBody>
          <a:bodyPr wrap="square" rtlCol="0">
            <a:spAutoFit/>
          </a:bodyPr>
          <a:lstStyle/>
          <a:p>
            <a:pPr algn="ctr"/>
            <a:r>
              <a:rPr lang="en-US" sz="1800" b="1" spc="250" baseline="0" dirty="0">
                <a:solidFill>
                  <a:schemeClr val="bg1"/>
                </a:solidFill>
                <a:effectLst>
                  <a:outerShdw blurRad="38100" dist="38100" dir="2700000" algn="tl">
                    <a:srgbClr val="000000">
                      <a:alpha val="43137"/>
                    </a:srgbClr>
                  </a:outerShdw>
                </a:effectLst>
              </a:rPr>
              <a:t>Planning for Climate Change: 15 Heterogeneous State Climate Adaptation Plans</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3067" b="11933"/>
          <a:stretch/>
        </p:blipFill>
        <p:spPr>
          <a:xfrm>
            <a:off x="0" y="6324599"/>
            <a:ext cx="812800" cy="609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6792" y="2358965"/>
            <a:ext cx="1550575" cy="2015748"/>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59589">
            <a:off x="9928944" y="695985"/>
            <a:ext cx="1556292" cy="2015747"/>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21349">
            <a:off x="7852612" y="5097571"/>
            <a:ext cx="1544224" cy="1994995"/>
          </a:xfrm>
          <a:prstGeom prst="rect">
            <a:avLst/>
          </a:prstGeom>
          <a:ln>
            <a:solidFill>
              <a:schemeClr val="tx1"/>
            </a:solid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97231">
            <a:off x="8997651" y="2096914"/>
            <a:ext cx="1592634" cy="2051294"/>
          </a:xfrm>
          <a:prstGeom prst="rect">
            <a:avLst/>
          </a:prstGeom>
          <a:ln>
            <a:solidFill>
              <a:schemeClr val="tx1"/>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91347">
            <a:off x="7803900" y="673108"/>
            <a:ext cx="1593097" cy="2056794"/>
          </a:xfrm>
          <a:prstGeom prst="rect">
            <a:avLst/>
          </a:prstGeom>
          <a:ln>
            <a:solidFill>
              <a:schemeClr val="tx1"/>
            </a:solidFill>
          </a:ln>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46454">
            <a:off x="10291084" y="3730931"/>
            <a:ext cx="1515425" cy="1974244"/>
          </a:xfrm>
          <a:prstGeom prst="rect">
            <a:avLst/>
          </a:prstGeom>
          <a:ln>
            <a:solidFill>
              <a:schemeClr val="tx1"/>
            </a:solidFill>
          </a:ln>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79841">
            <a:off x="7816989" y="3027218"/>
            <a:ext cx="1537994" cy="1988517"/>
          </a:xfrm>
          <a:prstGeom prst="rect">
            <a:avLst/>
          </a:prstGeom>
          <a:ln>
            <a:solidFill>
              <a:schemeClr val="tx1"/>
            </a:solidFill>
          </a:ln>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127334">
            <a:off x="9008990" y="4248414"/>
            <a:ext cx="1521160" cy="1974646"/>
          </a:xfrm>
          <a:prstGeom prst="rect">
            <a:avLst/>
          </a:prstGeom>
          <a:ln>
            <a:solidFill>
              <a:schemeClr val="tx1"/>
            </a:solidFill>
          </a:ln>
        </p:spPr>
      </p:pic>
    </p:spTree>
    <p:extLst>
      <p:ext uri="{BB962C8B-B14F-4D97-AF65-F5344CB8AC3E}">
        <p14:creationId xmlns:p14="http://schemas.microsoft.com/office/powerpoint/2010/main" val="51926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eBlue-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 t="4" r="-259" b="21530"/>
          <a:stretch/>
        </p:blipFill>
        <p:spPr bwMode="auto">
          <a:xfrm>
            <a:off x="-30053" y="-27633"/>
            <a:ext cx="12288297" cy="721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1"/>
          <p:cNvSpPr txBox="1">
            <a:spLocks noChangeArrowheads="1"/>
          </p:cNvSpPr>
          <p:nvPr/>
        </p:nvSpPr>
        <p:spPr bwMode="auto">
          <a:xfrm>
            <a:off x="1600200" y="61785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algn="r">
              <a:spcBef>
                <a:spcPct val="50000"/>
              </a:spcBef>
              <a:buFontTx/>
              <a:buNone/>
            </a:pPr>
            <a:r>
              <a:rPr lang="en-US" altLang="en-US" sz="600" baseline="0">
                <a:solidFill>
                  <a:schemeClr val="bg1"/>
                </a:solidFill>
                <a:latin typeface="Helvetica" pitchFamily="48" charset="0"/>
                <a:ea typeface="Lucida Grande" pitchFamily="48" charset="0"/>
                <a:cs typeface="Lucida Grande" pitchFamily="48" charset="0"/>
              </a:rPr>
              <a:t>﻿</a:t>
            </a:r>
            <a:r>
              <a:rPr lang="en-US" altLang="en-US" sz="600" baseline="0">
                <a:solidFill>
                  <a:schemeClr val="bg1"/>
                </a:solidFill>
                <a:latin typeface="Helvetica" pitchFamily="48" charset="0"/>
              </a:rPr>
              <a:t>An Equal Opportunity University</a:t>
            </a:r>
          </a:p>
        </p:txBody>
      </p:sp>
      <p:sp>
        <p:nvSpPr>
          <p:cNvPr id="10" name="TextBox 9"/>
          <p:cNvSpPr txBox="1"/>
          <p:nvPr/>
        </p:nvSpPr>
        <p:spPr>
          <a:xfrm>
            <a:off x="-33496" y="12203"/>
            <a:ext cx="12225495" cy="369332"/>
          </a:xfrm>
          <a:prstGeom prst="rect">
            <a:avLst/>
          </a:prstGeom>
          <a:noFill/>
        </p:spPr>
        <p:txBody>
          <a:bodyPr wrap="square" rtlCol="0">
            <a:spAutoFit/>
          </a:bodyPr>
          <a:lstStyle/>
          <a:p>
            <a:pPr algn="ctr"/>
            <a:r>
              <a:rPr lang="en-US" sz="1800" b="1" spc="250" baseline="0" dirty="0">
                <a:solidFill>
                  <a:schemeClr val="bg1"/>
                </a:solidFill>
                <a:effectLst>
                  <a:outerShdw blurRad="38100" dist="38100" dir="2700000" algn="tl">
                    <a:srgbClr val="000000">
                      <a:alpha val="43137"/>
                    </a:srgbClr>
                  </a:outerShdw>
                </a:effectLst>
              </a:rPr>
              <a:t>Planning for Climate Change: Public Health Topics/Goals Are in Existing State Plans</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3067" b="11933"/>
          <a:stretch/>
        </p:blipFill>
        <p:spPr>
          <a:xfrm>
            <a:off x="0" y="6324599"/>
            <a:ext cx="812800" cy="609600"/>
          </a:xfrm>
          <a:prstGeom prst="rect">
            <a:avLst/>
          </a:prstGeom>
        </p:spPr>
      </p:pic>
      <p:sp>
        <p:nvSpPr>
          <p:cNvPr id="16" name="Rectangle 7"/>
          <p:cNvSpPr>
            <a:spLocks noChangeArrowheads="1"/>
          </p:cNvSpPr>
          <p:nvPr/>
        </p:nvSpPr>
        <p:spPr bwMode="auto">
          <a:xfrm>
            <a:off x="184235" y="838201"/>
            <a:ext cx="5149765"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Extreme Heat </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Other Extreme Weather Health Hazards</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Surveillance (Food, Water, Air)</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Water Quantity and Quality</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Vector Control</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Smoke Emergencies</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Vulnerable Populations</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Preparedness Planning</a:t>
            </a:r>
          </a:p>
          <a:p>
            <a:pPr marL="342900" indent="-342900"/>
            <a:r>
              <a:rPr lang="en-US" altLang="en-US" sz="2000" baseline="0" dirty="0">
                <a:latin typeface="Arial" panose="020B0604020202020204" pitchFamily="34" charset="0"/>
                <a:ea typeface="Adobe Gothic Std B" pitchFamily="34" charset="-128"/>
                <a:cs typeface="Arial" panose="020B0604020202020204" pitchFamily="34" charset="0"/>
              </a:rPr>
              <a:t>Information Sharing</a:t>
            </a:r>
          </a:p>
          <a:p>
            <a:pPr marL="1085850" lvl="1" indent="-342900"/>
            <a:endParaRPr lang="en-US" altLang="en-US" sz="2000" baseline="0" dirty="0">
              <a:latin typeface="+mj-lt"/>
              <a:ea typeface="Adobe Gothic Std B" pitchFamily="34" charset="-128"/>
              <a:cs typeface="Helvetica" panose="020B0604020202020204" pitchFamily="34" charset="0"/>
            </a:endParaRPr>
          </a:p>
          <a:p>
            <a:pPr marL="1085850" lvl="1" indent="-342900"/>
            <a:endParaRPr lang="en-US" altLang="en-US" sz="2000" baseline="0" dirty="0">
              <a:latin typeface="+mj-lt"/>
              <a:ea typeface="Adobe Gothic Std B" pitchFamily="34" charset="-128"/>
              <a:cs typeface="Helvetica" panose="020B0604020202020204" pitchFamily="34" charset="0"/>
            </a:endParaRPr>
          </a:p>
        </p:txBody>
      </p:sp>
      <p:pic>
        <p:nvPicPr>
          <p:cNvPr id="2" name="Picture 1">
            <a:extLst>
              <a:ext uri="{FF2B5EF4-FFF2-40B4-BE49-F238E27FC236}">
                <a16:creationId xmlns:a16="http://schemas.microsoft.com/office/drawing/2014/main" id="{C90AABDC-A973-45F9-B004-7266037C711F}"/>
              </a:ext>
            </a:extLst>
          </p:cNvPr>
          <p:cNvPicPr>
            <a:picLocks noChangeAspect="1"/>
          </p:cNvPicPr>
          <p:nvPr/>
        </p:nvPicPr>
        <p:blipFill>
          <a:blip r:embed="rId5"/>
          <a:stretch>
            <a:fillRect/>
          </a:stretch>
        </p:blipFill>
        <p:spPr>
          <a:xfrm>
            <a:off x="5432632" y="489770"/>
            <a:ext cx="2720822" cy="3535278"/>
          </a:xfrm>
          <a:prstGeom prst="rect">
            <a:avLst/>
          </a:prstGeom>
          <a:ln>
            <a:solidFill>
              <a:schemeClr val="tx1"/>
            </a:solidFill>
          </a:ln>
        </p:spPr>
      </p:pic>
      <p:pic>
        <p:nvPicPr>
          <p:cNvPr id="3" name="Picture 2">
            <a:extLst>
              <a:ext uri="{FF2B5EF4-FFF2-40B4-BE49-F238E27FC236}">
                <a16:creationId xmlns:a16="http://schemas.microsoft.com/office/drawing/2014/main" id="{FCFFB069-291A-42FF-862A-2559819A327D}"/>
              </a:ext>
            </a:extLst>
          </p:cNvPr>
          <p:cNvPicPr>
            <a:picLocks noChangeAspect="1"/>
          </p:cNvPicPr>
          <p:nvPr/>
        </p:nvPicPr>
        <p:blipFill rotWithShape="1">
          <a:blip r:embed="rId6"/>
          <a:srcRect t="8031" b="36591"/>
          <a:stretch/>
        </p:blipFill>
        <p:spPr>
          <a:xfrm>
            <a:off x="6724696" y="4199594"/>
            <a:ext cx="3414346" cy="2462013"/>
          </a:xfrm>
          <a:prstGeom prst="rect">
            <a:avLst/>
          </a:prstGeom>
          <a:ln>
            <a:solidFill>
              <a:schemeClr val="tx1"/>
            </a:solidFill>
          </a:ln>
        </p:spPr>
      </p:pic>
      <p:pic>
        <p:nvPicPr>
          <p:cNvPr id="4" name="Picture 3">
            <a:extLst>
              <a:ext uri="{FF2B5EF4-FFF2-40B4-BE49-F238E27FC236}">
                <a16:creationId xmlns:a16="http://schemas.microsoft.com/office/drawing/2014/main" id="{51A77F60-9611-4712-AEAA-8A1D5F86048E}"/>
              </a:ext>
            </a:extLst>
          </p:cNvPr>
          <p:cNvPicPr>
            <a:picLocks noChangeAspect="1"/>
          </p:cNvPicPr>
          <p:nvPr/>
        </p:nvPicPr>
        <p:blipFill rotWithShape="1">
          <a:blip r:embed="rId7"/>
          <a:srcRect b="908"/>
          <a:stretch/>
        </p:blipFill>
        <p:spPr>
          <a:xfrm>
            <a:off x="8763000" y="489770"/>
            <a:ext cx="2752084" cy="3535475"/>
          </a:xfrm>
          <a:prstGeom prst="rect">
            <a:avLst/>
          </a:prstGeom>
          <a:ln>
            <a:solidFill>
              <a:schemeClr val="tx1"/>
            </a:solidFill>
          </a:ln>
        </p:spPr>
      </p:pic>
      <p:sp>
        <p:nvSpPr>
          <p:cNvPr id="23" name="Rectangle 22">
            <a:extLst>
              <a:ext uri="{FF2B5EF4-FFF2-40B4-BE49-F238E27FC236}">
                <a16:creationId xmlns:a16="http://schemas.microsoft.com/office/drawing/2014/main" id="{F3B24735-BAA8-4E04-BDFB-5A9E966C8178}"/>
              </a:ext>
            </a:extLst>
          </p:cNvPr>
          <p:cNvSpPr/>
          <p:nvPr/>
        </p:nvSpPr>
        <p:spPr>
          <a:xfrm>
            <a:off x="10210800" y="5947459"/>
            <a:ext cx="1583699"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25000" noProof="0" dirty="0">
                <a:ln>
                  <a:noFill/>
                </a:ln>
                <a:solidFill>
                  <a:srgbClr val="000000"/>
                </a:solidFill>
                <a:effectLst/>
                <a:uLnTx/>
                <a:uFillTx/>
                <a:latin typeface="Arial" charset="0"/>
              </a:rPr>
              <a:t>Source: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25000" noProof="0" dirty="0">
                <a:ln>
                  <a:noFill/>
                </a:ln>
                <a:solidFill>
                  <a:srgbClr val="000000"/>
                </a:solidFill>
                <a:effectLst/>
                <a:uLnTx/>
                <a:uFillTx/>
                <a:latin typeface="Arial" charset="0"/>
                <a:hlinkClick r:id="rId8"/>
              </a:rPr>
              <a:t>Kentucky Climate Action Plan (2011)</a:t>
            </a:r>
            <a:endParaRPr kumimoji="0" lang="en-US" sz="1800" b="0" i="1" u="none" strike="noStrike" kern="1200" cap="none" spc="0" normalizeH="0" baseline="-2500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61504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p:cNvSpPr txBox="1">
            <a:spLocks noChangeArrowheads="1"/>
          </p:cNvSpPr>
          <p:nvPr/>
        </p:nvSpPr>
        <p:spPr bwMode="auto">
          <a:xfrm>
            <a:off x="1600200" y="65214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600" b="0" i="0" u="none" strike="noStrike" kern="1200" cap="none" spc="0" normalizeH="0" baseline="0" noProof="0">
                <a:ln>
                  <a:noFill/>
                </a:ln>
                <a:solidFill>
                  <a:srgbClr val="FFFFFF"/>
                </a:solidFill>
                <a:effectLst/>
                <a:uLnTx/>
                <a:uFillTx/>
                <a:latin typeface="Helvetica" pitchFamily="48" charset="0"/>
                <a:ea typeface="Lucida Grande" pitchFamily="48" charset="0"/>
                <a:cs typeface="Lucida Grande" pitchFamily="48" charset="0"/>
              </a:rPr>
              <a:t>﻿</a:t>
            </a:r>
            <a:r>
              <a:rPr kumimoji="0" lang="en-US" altLang="en-US" sz="600" b="0" i="0" u="none" strike="noStrike" kern="1200" cap="none" spc="0" normalizeH="0" baseline="0" noProof="0">
                <a:ln>
                  <a:noFill/>
                </a:ln>
                <a:solidFill>
                  <a:srgbClr val="FFFFFF"/>
                </a:solidFill>
                <a:effectLst/>
                <a:uLnTx/>
                <a:uFillTx/>
                <a:latin typeface="Helvetica" pitchFamily="48" charset="0"/>
              </a:rPr>
              <a:t>An Equal Opportunity University</a:t>
            </a:r>
          </a:p>
        </p:txBody>
      </p:sp>
      <p:sp>
        <p:nvSpPr>
          <p:cNvPr id="10" name="TextBox 9"/>
          <p:cNvSpPr txBox="1"/>
          <p:nvPr/>
        </p:nvSpPr>
        <p:spPr>
          <a:xfrm>
            <a:off x="31433" y="-4465"/>
            <a:ext cx="12192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spc="250" baseline="0" dirty="0">
                <a:solidFill>
                  <a:srgbClr val="FFFFFF"/>
                </a:solidFill>
                <a:effectLst>
                  <a:outerShdw blurRad="38100" dist="38100" dir="2700000" algn="tl">
                    <a:srgbClr val="000000">
                      <a:alpha val="43137"/>
                    </a:srgbClr>
                  </a:outerShdw>
                </a:effectLst>
              </a:rPr>
              <a:t>Planning for Climate Change: Kentucky</a:t>
            </a:r>
            <a:endParaRPr kumimoji="0" lang="en-US" sz="1800" b="1" i="0" u="none" strike="noStrike" kern="1200" cap="none" spc="250" normalizeH="0" baseline="0" noProof="0" dirty="0">
              <a:ln>
                <a:noFill/>
              </a:ln>
              <a:solidFill>
                <a:srgbClr val="FFFFFF"/>
              </a:solidFill>
              <a:effectLst>
                <a:outerShdw blurRad="38100" dist="38100" dir="2700000" algn="tl">
                  <a:srgbClr val="000000">
                    <a:alpha val="43137"/>
                  </a:srgbClr>
                </a:outerShdw>
              </a:effectLst>
              <a:uLnTx/>
              <a:uFillTx/>
              <a:latin typeface="Arial" charset="0"/>
            </a:endParaRPr>
          </a:p>
        </p:txBody>
      </p:sp>
      <p:pic>
        <p:nvPicPr>
          <p:cNvPr id="4" name="Picture 3">
            <a:extLst>
              <a:ext uri="{FF2B5EF4-FFF2-40B4-BE49-F238E27FC236}">
                <a16:creationId xmlns:a16="http://schemas.microsoft.com/office/drawing/2014/main" id="{74903488-C0F9-4D2B-B078-DB609193E525}"/>
              </a:ext>
            </a:extLst>
          </p:cNvPr>
          <p:cNvPicPr>
            <a:picLocks noChangeAspect="1"/>
          </p:cNvPicPr>
          <p:nvPr/>
        </p:nvPicPr>
        <p:blipFill rotWithShape="1">
          <a:blip r:embed="rId3"/>
          <a:srcRect l="4081" t="3333" r="4081" b="2222"/>
          <a:stretch/>
        </p:blipFill>
        <p:spPr>
          <a:xfrm>
            <a:off x="533400" y="690363"/>
            <a:ext cx="4127501" cy="5481837"/>
          </a:xfrm>
          <a:prstGeom prst="rect">
            <a:avLst/>
          </a:prstGeom>
        </p:spPr>
      </p:pic>
      <p:sp>
        <p:nvSpPr>
          <p:cNvPr id="9" name="Rectangle 10">
            <a:extLst>
              <a:ext uri="{FF2B5EF4-FFF2-40B4-BE49-F238E27FC236}">
                <a16:creationId xmlns:a16="http://schemas.microsoft.com/office/drawing/2014/main" id="{8F5A75FF-D41E-4BA0-91CC-0C16A66AD247}"/>
              </a:ext>
            </a:extLst>
          </p:cNvPr>
          <p:cNvSpPr txBox="1">
            <a:spLocks noChangeArrowheads="1"/>
          </p:cNvSpPr>
          <p:nvPr/>
        </p:nvSpPr>
        <p:spPr bwMode="auto">
          <a:xfrm>
            <a:off x="5105400" y="654050"/>
            <a:ext cx="69342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defRPr/>
            </a:pPr>
            <a:r>
              <a:rPr lang="en-US" altLang="en-US" sz="2000" kern="0" baseline="0" dirty="0"/>
              <a:t>Precipitation/Water Resources</a:t>
            </a:r>
          </a:p>
          <a:p>
            <a:pPr lvl="1" eaLnBrk="1" hangingPunct="1">
              <a:defRPr/>
            </a:pPr>
            <a:r>
              <a:rPr lang="en-US" altLang="en-US" sz="1800" kern="0" baseline="0" dirty="0"/>
              <a:t>Increases in spring rainfall</a:t>
            </a:r>
          </a:p>
          <a:p>
            <a:pPr lvl="1" eaLnBrk="1" hangingPunct="1">
              <a:defRPr/>
            </a:pPr>
            <a:r>
              <a:rPr lang="en-US" altLang="en-US" sz="1800" kern="0" baseline="0" dirty="0"/>
              <a:t>Increases in heat-driven evaporation</a:t>
            </a:r>
          </a:p>
          <a:p>
            <a:pPr lvl="1" eaLnBrk="1" hangingPunct="1">
              <a:defRPr/>
            </a:pPr>
            <a:r>
              <a:rPr lang="en-US" altLang="en-US" sz="1800" kern="0" baseline="0" dirty="0"/>
              <a:t>Droughts</a:t>
            </a:r>
          </a:p>
          <a:p>
            <a:pPr eaLnBrk="1" hangingPunct="1">
              <a:defRPr/>
            </a:pPr>
            <a:r>
              <a:rPr lang="en-US" altLang="en-US" sz="2000" kern="0" baseline="0" dirty="0"/>
              <a:t>Flooding</a:t>
            </a:r>
          </a:p>
          <a:p>
            <a:pPr lvl="1" eaLnBrk="1" hangingPunct="1">
              <a:defRPr/>
            </a:pPr>
            <a:r>
              <a:rPr lang="en-US" altLang="en-US" sz="1800" kern="0" baseline="0" dirty="0"/>
              <a:t>Increase in heavy rain events (    ~30% since 1957)</a:t>
            </a:r>
          </a:p>
          <a:p>
            <a:pPr lvl="1" eaLnBrk="1" hangingPunct="1">
              <a:defRPr/>
            </a:pPr>
            <a:r>
              <a:rPr lang="en-US" altLang="en-US" sz="1800" kern="0" baseline="0" dirty="0"/>
              <a:t>Increases in flash flooding</a:t>
            </a:r>
          </a:p>
          <a:p>
            <a:pPr eaLnBrk="1" hangingPunct="1">
              <a:defRPr/>
            </a:pPr>
            <a:r>
              <a:rPr lang="en-US" altLang="en-US" sz="2000" kern="0" baseline="0" dirty="0"/>
              <a:t>Agriculture and Aquaculture</a:t>
            </a:r>
          </a:p>
          <a:p>
            <a:pPr lvl="1" eaLnBrk="1" hangingPunct="1">
              <a:defRPr/>
            </a:pPr>
            <a:r>
              <a:rPr lang="en-US" altLang="en-US" sz="1800" kern="0" baseline="0" dirty="0"/>
              <a:t>Potentially reduced yields (corn, soybeans)</a:t>
            </a:r>
          </a:p>
          <a:p>
            <a:pPr lvl="1" eaLnBrk="1" hangingPunct="1">
              <a:defRPr/>
            </a:pPr>
            <a:r>
              <a:rPr lang="en-US" altLang="en-US" sz="1800" kern="0" baseline="0" dirty="0"/>
              <a:t>Reduced livestock productivity</a:t>
            </a:r>
          </a:p>
          <a:p>
            <a:pPr lvl="1" eaLnBrk="1" hangingPunct="1">
              <a:defRPr/>
            </a:pPr>
            <a:r>
              <a:rPr lang="en-US" altLang="en-US" sz="1800" kern="0" baseline="0" dirty="0"/>
              <a:t>Harmful algal blooms/fish kills</a:t>
            </a:r>
          </a:p>
          <a:p>
            <a:pPr eaLnBrk="1" hangingPunct="1">
              <a:defRPr/>
            </a:pPr>
            <a:r>
              <a:rPr lang="en-US" altLang="en-US" sz="2000" kern="0" baseline="0" dirty="0"/>
              <a:t>Health</a:t>
            </a:r>
          </a:p>
          <a:p>
            <a:pPr lvl="1" eaLnBrk="1" hangingPunct="1">
              <a:defRPr/>
            </a:pPr>
            <a:r>
              <a:rPr lang="en-US" altLang="en-US" sz="1800" kern="0" baseline="0" dirty="0"/>
              <a:t>Heat stroke, dehydration</a:t>
            </a:r>
          </a:p>
          <a:p>
            <a:pPr lvl="1" eaLnBrk="1" hangingPunct="1">
              <a:defRPr/>
            </a:pPr>
            <a:r>
              <a:rPr lang="en-US" altLang="en-US" sz="1800" kern="0" baseline="0" dirty="0"/>
              <a:t>Increase in ozone/reduced air quality</a:t>
            </a:r>
          </a:p>
          <a:p>
            <a:pPr lvl="1" eaLnBrk="1" hangingPunct="1">
              <a:defRPr/>
            </a:pPr>
            <a:r>
              <a:rPr lang="en-US" altLang="en-US" sz="1800" kern="0" baseline="0" dirty="0"/>
              <a:t>Asthma exacerbations/cardiovascular disease</a:t>
            </a:r>
          </a:p>
          <a:p>
            <a:pPr eaLnBrk="1" hangingPunct="1">
              <a:defRPr/>
            </a:pPr>
            <a:endParaRPr lang="en-US" altLang="en-US" sz="2400" kern="0" baseline="0" dirty="0"/>
          </a:p>
          <a:p>
            <a:pPr eaLnBrk="1" hangingPunct="1">
              <a:defRPr/>
            </a:pPr>
            <a:endParaRPr lang="en-US" altLang="en-US" sz="2400" kern="0" baseline="0" dirty="0"/>
          </a:p>
        </p:txBody>
      </p:sp>
      <p:sp>
        <p:nvSpPr>
          <p:cNvPr id="5" name="Arrow: Down 4">
            <a:extLst>
              <a:ext uri="{FF2B5EF4-FFF2-40B4-BE49-F238E27FC236}">
                <a16:creationId xmlns:a16="http://schemas.microsoft.com/office/drawing/2014/main" id="{B91B66D1-C65D-46DC-A831-359987960A3C}"/>
              </a:ext>
            </a:extLst>
          </p:cNvPr>
          <p:cNvSpPr/>
          <p:nvPr/>
        </p:nvSpPr>
        <p:spPr bwMode="auto">
          <a:xfrm rot="10800000">
            <a:off x="9041130" y="2438400"/>
            <a:ext cx="182880" cy="228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Geneva" pitchFamily="48" charset="0"/>
              <a:cs typeface="Geneva" pitchFamily="48" charset="0"/>
            </a:endParaRPr>
          </a:p>
        </p:txBody>
      </p:sp>
      <p:sp>
        <p:nvSpPr>
          <p:cNvPr id="6" name="TextBox 5">
            <a:extLst>
              <a:ext uri="{FF2B5EF4-FFF2-40B4-BE49-F238E27FC236}">
                <a16:creationId xmlns:a16="http://schemas.microsoft.com/office/drawing/2014/main" id="{8EAA4EF6-5DBF-4EA7-A97C-C9A7C45B52A9}"/>
              </a:ext>
            </a:extLst>
          </p:cNvPr>
          <p:cNvSpPr txBox="1"/>
          <p:nvPr/>
        </p:nvSpPr>
        <p:spPr>
          <a:xfrm>
            <a:off x="5715000" y="5924550"/>
            <a:ext cx="6324600" cy="338554"/>
          </a:xfrm>
          <a:prstGeom prst="rect">
            <a:avLst/>
          </a:prstGeom>
          <a:noFill/>
        </p:spPr>
        <p:txBody>
          <a:bodyPr wrap="square" rtlCol="0">
            <a:spAutoFit/>
          </a:bodyPr>
          <a:lstStyle/>
          <a:p>
            <a:r>
              <a:rPr lang="en-US" dirty="0"/>
              <a:t>Source: </a:t>
            </a:r>
            <a:r>
              <a:rPr lang="en-US" i="1" dirty="0">
                <a:hlinkClick r:id="rId4"/>
              </a:rPr>
              <a:t>What Climate Change Means for Kentucky</a:t>
            </a:r>
            <a:r>
              <a:rPr lang="en-US" dirty="0">
                <a:hlinkClick r:id="rId4"/>
              </a:rPr>
              <a:t> (US EPA, 2017)</a:t>
            </a:r>
            <a:endParaRPr lang="en-US" dirty="0"/>
          </a:p>
        </p:txBody>
      </p:sp>
    </p:spTree>
    <p:extLst>
      <p:ext uri="{BB962C8B-B14F-4D97-AF65-F5344CB8AC3E}">
        <p14:creationId xmlns:p14="http://schemas.microsoft.com/office/powerpoint/2010/main" val="405645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25776"/>
            <a:ext cx="4876800" cy="4876800"/>
          </a:xfrm>
          <a:prstGeom prst="rect">
            <a:avLst/>
          </a:prstGeom>
        </p:spPr>
      </p:pic>
      <p:sp>
        <p:nvSpPr>
          <p:cNvPr id="5123" name="Text Box 11"/>
          <p:cNvSpPr txBox="1">
            <a:spLocks noChangeArrowheads="1"/>
          </p:cNvSpPr>
          <p:nvPr/>
        </p:nvSpPr>
        <p:spPr bwMode="auto">
          <a:xfrm>
            <a:off x="8496300" y="5652318"/>
            <a:ext cx="236220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rPr>
              <a:t>Image Source: </a:t>
            </a: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hlinkClick r:id="rId4"/>
              </a:rPr>
              <a:t>Button Lore</a:t>
            </a:r>
            <a:endParaRPr kumimoji="0" lang="en-US" altLang="en-US" sz="1200" b="0" i="1" u="none" strike="noStrike" kern="1200" cap="none" spc="0" normalizeH="0" baseline="0" noProof="0" dirty="0">
              <a:ln>
                <a:noFill/>
              </a:ln>
              <a:solidFill>
                <a:srgbClr val="000000"/>
              </a:solidFill>
              <a:effectLst/>
              <a:uLnTx/>
              <a:uFillTx/>
              <a:latin typeface="Geneva"/>
            </a:endParaRPr>
          </a:p>
        </p:txBody>
      </p:sp>
      <p:sp>
        <p:nvSpPr>
          <p:cNvPr id="12" name="object 10"/>
          <p:cNvSpPr txBox="1"/>
          <p:nvPr/>
        </p:nvSpPr>
        <p:spPr>
          <a:xfrm>
            <a:off x="1571424" y="54998"/>
            <a:ext cx="9137073" cy="369332"/>
          </a:xfrm>
          <a:prstGeom prst="rect">
            <a:avLst/>
          </a:prstGeom>
        </p:spPr>
        <p:txBody>
          <a:bodyPr vert="horz" wrap="square" lIns="0" tIns="0" rIns="0" bIns="0" rtlCol="0">
            <a:spAutoFit/>
          </a:body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Arial"/>
                <a:cs typeface="Arial"/>
              </a:rPr>
              <a:t>Planning for Climate Change: Spatial Scales</a:t>
            </a:r>
            <a:endParaRPr kumimoji="0" sz="2400" b="0" i="0" u="none" strike="noStrike" kern="1200" cap="none" spc="0" normalizeH="0" baseline="0" noProof="0" dirty="0">
              <a:ln>
                <a:noFill/>
              </a:ln>
              <a:solidFill>
                <a:srgbClr val="000000"/>
              </a:solidFill>
              <a:effectLst/>
              <a:uLnTx/>
              <a:uFillTx/>
              <a:latin typeface="Arial"/>
              <a:cs typeface="Arial"/>
            </a:endParaRPr>
          </a:p>
        </p:txBody>
      </p:sp>
      <p:sp>
        <p:nvSpPr>
          <p:cNvPr id="11" name="Rectangle 10"/>
          <p:cNvSpPr/>
          <p:nvPr/>
        </p:nvSpPr>
        <p:spPr>
          <a:xfrm>
            <a:off x="228601" y="533400"/>
            <a:ext cx="7543800" cy="60016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rPr>
              <a:t>Think Globally (Outcomes)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kern="0" baseline="0" dirty="0">
                <a:solidFill>
                  <a:srgbClr val="000000"/>
                </a:solidFill>
              </a:rPr>
              <a:t>Reduction in human impacts on climate</a:t>
            </a:r>
            <a:endParaRPr kumimoji="0" lang="en-US" sz="1800" b="0"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rPr>
              <a:t>Act Locally (Strategies)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Carpooling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Energy efficient businesses home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Community recycling centers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Improve built environment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Educating people on how to reduce waste/emissions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Legislation to reduce emissions locally (e.g., CA fuel efficiency)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Legislation on manufacturing emissions/waste reduction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rPr>
              <a:t>Think Locally (Outcomes)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Reduction in Traffic</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kern="0" baseline="0" dirty="0">
                <a:solidFill>
                  <a:srgbClr val="000000"/>
                </a:solidFill>
              </a:rPr>
              <a:t>Reduction in</a:t>
            </a:r>
            <a:r>
              <a:rPr kumimoji="0" lang="en-US" sz="1800" b="0" i="0" u="none" strike="noStrike" kern="0" cap="none" spc="0" normalizeH="0" baseline="0" noProof="0" dirty="0">
                <a:ln>
                  <a:noFill/>
                </a:ln>
                <a:solidFill>
                  <a:srgbClr val="000000"/>
                </a:solidFill>
                <a:effectLst/>
                <a:uLnTx/>
                <a:uFillTx/>
                <a:latin typeface="Arial" charset="0"/>
              </a:rPr>
              <a:t> Emissions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kern="0" baseline="0" dirty="0">
                <a:solidFill>
                  <a:srgbClr val="000000"/>
                </a:solidFill>
              </a:rPr>
              <a:t>Reduce Overall Carbon Footprint</a:t>
            </a:r>
            <a:endParaRPr kumimoji="0" lang="en-US" sz="1800" b="0"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rPr>
              <a:t>Act Globally (or at least regionally – Strategies/Policies)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kern="0" baseline="0" dirty="0">
                <a:solidFill>
                  <a:srgbClr val="000000"/>
                </a:solidFill>
              </a:rPr>
              <a:t>T</a:t>
            </a:r>
            <a:r>
              <a:rPr kumimoji="0" lang="en-US" sz="1800" b="0" i="0" u="none" strike="noStrike" kern="0" cap="none" spc="0" normalizeH="0" baseline="0" noProof="0" dirty="0" err="1">
                <a:ln>
                  <a:noFill/>
                </a:ln>
                <a:solidFill>
                  <a:srgbClr val="000000"/>
                </a:solidFill>
                <a:effectLst/>
                <a:uLnTx/>
                <a:uFillTx/>
                <a:latin typeface="Arial" charset="0"/>
              </a:rPr>
              <a:t>elework</a:t>
            </a:r>
            <a:r>
              <a:rPr kumimoji="0" lang="en-US" sz="1800" b="0" i="0" u="none" strike="noStrike" kern="0" cap="none" spc="0" normalizeH="0" baseline="0" noProof="0" dirty="0">
                <a:ln>
                  <a:noFill/>
                </a:ln>
                <a:solidFill>
                  <a:srgbClr val="000000"/>
                </a:solidFill>
                <a:effectLst/>
                <a:uLnTx/>
                <a:uFillTx/>
                <a:latin typeface="Arial" charset="0"/>
              </a:rPr>
              <a:t> (corporate decisions, policies, incentives)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charset="0"/>
              </a:rPr>
              <a:t>Reduce meat consumption (corporate plant-based food policies)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kern="0" baseline="0" dirty="0">
                <a:solidFill>
                  <a:srgbClr val="000000"/>
                </a:solidFill>
              </a:rPr>
              <a:t>Adhere to Existing</a:t>
            </a:r>
            <a:r>
              <a:rPr kumimoji="0" lang="en-US" sz="1800" b="0" i="0" u="none" strike="noStrike" kern="0" cap="none" spc="0" normalizeH="0" baseline="0" noProof="0" dirty="0">
                <a:ln>
                  <a:noFill/>
                </a:ln>
                <a:solidFill>
                  <a:srgbClr val="000000"/>
                </a:solidFill>
                <a:effectLst/>
                <a:uLnTx/>
                <a:uFillTx/>
                <a:latin typeface="Arial" charset="0"/>
              </a:rPr>
              <a:t> Climate Accords and Advance New Accords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56372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971800" y="1447800"/>
            <a:ext cx="8318500" cy="2963145"/>
          </a:xfrm>
        </p:spPr>
        <p:txBody>
          <a:bodyPr/>
          <a:lstStyle/>
          <a:p>
            <a:pPr marL="0" indent="0" eaLnBrk="1" hangingPunct="1">
              <a:buNone/>
              <a:defRPr/>
            </a:pPr>
            <a:r>
              <a:rPr lang="en-US" altLang="en-US" sz="2400" b="1" dirty="0"/>
              <a:t>Anna Goodman Hoover, Ph.D.</a:t>
            </a:r>
            <a:br>
              <a:rPr lang="en-US" altLang="en-US" sz="2400" dirty="0"/>
            </a:br>
            <a:r>
              <a:rPr lang="en-US" altLang="en-US" sz="2400" dirty="0"/>
              <a:t>University of Kentucky College of Public Health</a:t>
            </a:r>
          </a:p>
          <a:p>
            <a:pPr marL="0" indent="0" eaLnBrk="1" hangingPunct="1">
              <a:buNone/>
              <a:defRPr/>
            </a:pPr>
            <a:r>
              <a:rPr lang="en-US" altLang="en-US" sz="2400" dirty="0"/>
              <a:t>CPH Building Room 214</a:t>
            </a:r>
          </a:p>
          <a:p>
            <a:pPr marL="0" indent="0" eaLnBrk="1" hangingPunct="1">
              <a:buNone/>
              <a:defRPr/>
            </a:pPr>
            <a:r>
              <a:rPr lang="en-US" sz="2400" dirty="0">
                <a:hlinkClick r:id="rId3"/>
              </a:rPr>
              <a:t>Anna.Hoover@uky.edu</a:t>
            </a:r>
            <a:endParaRPr lang="en-US" sz="2400" dirty="0"/>
          </a:p>
          <a:p>
            <a:pPr marL="0" indent="0" eaLnBrk="1" hangingPunct="1">
              <a:buNone/>
              <a:defRPr/>
            </a:pPr>
            <a:r>
              <a:rPr lang="en-US" sz="2400" dirty="0"/>
              <a:t>Twitter: @</a:t>
            </a:r>
            <a:r>
              <a:rPr lang="en-US" sz="2400" dirty="0" err="1"/>
              <a:t>AnyaFanya</a:t>
            </a:r>
            <a:r>
              <a:rPr lang="en-US" sz="2400" dirty="0"/>
              <a:t> </a:t>
            </a:r>
          </a:p>
          <a:p>
            <a:pPr marL="0" indent="0" eaLnBrk="1" hangingPunct="1">
              <a:buNone/>
              <a:defRPr/>
            </a:pPr>
            <a:endParaRPr lang="en-US" sz="2400" dirty="0"/>
          </a:p>
          <a:p>
            <a:pPr marL="0" indent="0" eaLnBrk="1" hangingPunct="1">
              <a:buNone/>
              <a:defRPr/>
            </a:pPr>
            <a:endParaRPr lang="en-US" sz="2400" dirty="0"/>
          </a:p>
          <a:p>
            <a:pPr marL="0" indent="0" eaLnBrk="1" hangingPunct="1">
              <a:buNone/>
              <a:defRPr/>
            </a:pPr>
            <a:r>
              <a:rPr lang="en-US" sz="2400" b="1" dirty="0"/>
              <a:t>ZOOM OFFICE:</a:t>
            </a:r>
          </a:p>
          <a:p>
            <a:pPr marL="0" indent="0" eaLnBrk="1" hangingPunct="1">
              <a:buNone/>
              <a:defRPr/>
            </a:pPr>
            <a:r>
              <a:rPr lang="en-US" sz="2400" u="sng" dirty="0">
                <a:hlinkClick r:id="rId4"/>
              </a:rPr>
              <a:t>https://uky.zoom.us/j/6155076360</a:t>
            </a:r>
            <a:r>
              <a:rPr lang="en-US" sz="2400" u="sng" dirty="0"/>
              <a:t> </a:t>
            </a:r>
          </a:p>
        </p:txBody>
      </p:sp>
      <p:sp>
        <p:nvSpPr>
          <p:cNvPr id="3" name="AutoShape 2" descr="data:image/jpeg;base64,/9j/4AAQSkZJRgABAQAAAQABAAD/2wCEAAkGBxQSEBQUEBQVEBUUFBAUFA8QFBQVEBQQFRUWFhUUFBYYHCggGBslGxUUITEhJS0rLi8uFx8zODQsNygtLisBCgoKDg0OGxAQGywkICQyLyw0NCwsMCwsLC80Ly8vLCwsNCwsLCwsLCwtLywvLC4sLywsLC8sLCwvLCwsLCwsLP/AABEIAOEA4QMBEQACEQEDEQH/xAAcAAEAAQUBAQAAAAAAAAAAAAAABAECBQYHAwj/xABHEAABAwICBQcIBwYFBQEAAAABAAIDBBESIQUGEzFRBxQiQWFxkTJCUnKBgrHBFSNikqHC0TNDY6Ky4VN0g7PwFyREo/E0/8QAGwEBAAIDAQEAAAAAAAAAAAAAAAMEAQIFBgf/xAA/EQACAQIEAwQIBAMGBwAAAAAAAQIDEQQFITESQVETYZGxFCIycYGhwdEGQuHwI2LxFTNDcpLCJFKCorLS4v/aAAwDAQACEQMRAD8A7igCAIAgCAIAgCAIAgCAIAgCAIAgCAIAgCAIAgCAIAgCAIAgCAIAgCAIAgCAIAgCAIAgCAIAgCAIAgCAIAgCAIAgCAIAgCAIAgCAIAgCAIAgCAIAgCAIAgMBrVp004jZHbaSl1nOF2sY22J1us5tAHb2WQGKptYpI+nJIZmDN4e1gcGec5hY0ZgZ2N72tlvQG6IAgCAIAgCAIAgCAIAgCAIAgCAIAgCAIAgCAIAgCAIAgKEoDSda9Fy14EtMBaHE2PEbGcOtjwk5AAtFr780BgtF6sVsx2crDTxnJ8jy0nD1hjQcyd3BAdDoa44tlOAyUDK3kSNHnRn4t3hAZFAEAQBAEAQBAEAQBAEAQBAEAQBAEAQBAEAQBAEAQBAYidxqXmNhtC02leP3jh+6aeHpH2IDLMaAAALAAAAbgBuAQFUBHraNsrcLx13Dhk5rhuc09RQEOmrHRvEVQczlHPazZPsu9F/Z19SAyiAIAgCAIAgCAIAgCAIAgCAIAgCAIAgCAIAgCAIDFVs7pXmCEltv20w8xp8xp9M/gEBkaeBsbAxgDWtFgB1BAeiAIAgPKpp2yNLHgOad4KAxsc7qYhsxL4ibMqDvZwbL8neKAy4QBAEAQBAEAQBAEAQBAEAQBAEAQBAEAQBAEBjdI1ji7YwftHC7n72xR+m7t4DrQEmipmRMDG7hmST0nOO9zj1koD32g4jxQFNqOKAbUf8AAUBTajt8EA2vYUBa84gQW3BFiDaxB6iEBFoKV0V2tN4/Mjdm5nYHdbeAO7igJmJ3AIBd3YgHSQCx4/BAMB4lAW4i3fmPxCA9kAQBAEAQBAEAQHk+TOzfaUA6XH8EAsePwQFMJ4lAVwdp8SgKbMIBsggKiMICuEICtkBWyAo5wG+w70CVzwkr4m+VJG3ve0fErHEupJGjUltF+DIcmslG3fVU47NtHfwutO1h/wAy8SdZfi3tSl/pf2I79cKEf+TEfVdi+Cx21PqSrKsY/wDDfkRpdfqBv78n1Ypj+RavEU+pLHJMc/yfOP3I0nKPRDc6R3dE4f1WWPSaZKsgxj3SXxX0IsnKfSjdFUO7cMQH4yXWrxcOjJl+HMS95RXxf2I7+VOLzaeU+s6MfAlY9LXQkX4bq86kfB/oS9XdfxV1TIBBsw8Ps8y4jdrS62HAOB61tTxHHLhsQ43I3hqDq8d7W0t1dt7/AENym3FWTgnqEAQBAEAQBAEAQEeLr7z8UBgdZdcIqKRrJI5Xl7MYMYZhtcixxOGeShq11TdmjqYHKquMg5wklZ21v9EzAv5UovNp5D6z2D4XUXpa6HRX4bqc6i8H+hGk5VD5tKPenPyjWrxb5R+f6Eq/DS51f+3/AOiO/lRm82niHe97vkFj0uXQlX4bo86j8F+pFk5TKs+Synb7khP+4tXip937+JLH8O4VbuXiv/UjycolcfOib6sQ/MSsek1CVZDg1yb+P2sRZNea8/8AkEdjY4R+RauvUfMljk2BX+H85fcjv1trTvqpfYWt/pAWO2qdSVZXg1tTXzfmyLJp2qdvqag/68oHgHLV1JPm/EmjgsNHanH/AEr7Ed9fK7ypZXetI8/ErXifUkVGktopfBfYjvz359+awSp22LQwcB4IZ4mXIYF0MC6GRdAUugF0MGf1BfbSdN60g8YpB81LQf8AERzs3V8FU9y/8kdvk3LqHz89Gbh3BAXIAgCAIAgCAICMw5nvPxQHM+V9v11MeMco+65p/MqOL3R638Nv+HUXevJmgXVQ9ILoBdALoLi6C5btRxCC5UOvuQFR2ZngBcnuCyYckldnoaeQNLjFIGgXLzG8NA4k2sAs8L6EXpFJuykr+9Ht9GT9C8Ew2jg2PFG9oe4gkBhcBckArPZy6GnplDX11pvqnbwPWfQdUx8bH08jXylwjZYFzy22KwByAuLk2Cy6U07WI45hhpRlJTVlv3GRm1Hr2sxmC+VyxkkbpB7oOfcLrd4edr2K0c6wcpcPF4p2Nk1C0RST0TjNAHSs22OWSN4aOk7DZzhhJAtcDdbNTUYQlDVanIzTF4mlibQn6rtZJ+74/cwkHJ5WGESB0Drxte1jXvL3XbcDNgAJuOtRrDStc6Dz/DqfA097bKy+Z6f9PannDIccZvGJJJgHbOO7i0NHW8nCbbt3Uno0r2Nf7fo9m58L3slzff3fMlnk8a8SNpa2OeWI2kiLQAH59Fxa8lmYIzB3Hgtnhk/ZlqQrPpxadWk1F7P+q1NHewtc5rwWua5zXNO8OabEHuIKqtWPRQmpxUls9TLaoSYdIUp/jMH3uj81vS9tFTMlfCVF3P7nd3nJdU+eHpCeiO4IC9AEAQBAEAQBARfOd3oDnXLAz/8AK7/MtPt2RHwKp4tbP3/Q9R+Gpf3q/wAv+45yqR6g3PUXVekrYnGV8m1Y4h0Ub2tAjPkOthvnn19St0KUJrXc89muY4nC1EoJcL5tc+fMytNqpo9r63bNlwUpY4uc+UARGBjzmLYziEhy4jsW6o07u/IozzPGyjT4Grz7lvdr4ciZo/U2mgptqac10jrPbG9zWgNebtYMbg0YWkXJuTY9y2jRjGN7XIa2aYitU4OPgS0uvm9Ndei0I2ntWKBuxnOGla2SHb04kbhMb3AFpAcQ2ziLlptbF3jE6VPSWxJhsxxnrUk3JtOztz/XlfnY2So0TG/ZOpmUb4mXOydCwsdl0SyVoOzt2NN7qZwTtw2ObHETjxKo5pvnd/G6e/ijmOs2ial9dNhpXAnZuwUwdLE1pYGghzWjI4HHMDrVKpTk5vQ9Xl+Mw8MNFSqdfa0e9+r695haaokp52vaAJIJL4JAbCRhza8Ag7wQVEm4yv0OhVhDEUXG/qyXLo+h2h8w0jo9pjIDZxGJGuzszGBOzLc4APAPEBdK/aQ05nhOF4PEtS3je3ho/dse1cxlZC5sLw10M7cMjQCYqiCQEixuN1xbg5ZaU1oaU3LDzTmtJLxTRjqDWBkulp4CReKJscN7ZvviqA077/shb+Ee1aKonUcf33liphJwwUatt3d/7fr4krBUsqZnRQNLXBpE09bJsnWAybCI3bMjPq6t+a29ZSdl8yK9GVKKlLXooK/jdXOT6e07NJJUMZJs4XyPc6GneTA5xsHuDrNL2uIJzFjdUJ1G20tj1+DwNKNOEpRvJLdrVdObtY6jqUNloyAPlbidGXte8+SJbvaCHHPDiA9iu0tKa1PKZi+PFzajonbw0fiatqfrRzarqYa6odKDIWsqpCSy8bnt4nA1wIItkM1DSq8MmpM6mPy91qFOrh4W01S31S8WufNmbrdKwxmWR2lQGOOKOGkbSGQDM4fIe6TM5HLtPWpZTiteLwsUaeHqz4YLD683Lit5pI5TV1BkkfI4lxe9zi52HEbnIuwgC9rXsLLnyd3c9nRpqnTjBcl+9yRoN9qunPCopz4StWYO0l70aYpXoVF/LLyZ9AuXWPnB6U56I/51oD1QBAEAQBAEAQEN/lu9nwQGh8rrf+3pzwmcPGNx/KqmL9lHovw4/wCNNfy/U5hdUj1hl9UKuaKuhdTN2j3EsMQLW7SK2J7buIANm3FzvaFLRk1NWOfmlOnUw0u0dktb9Hy28DeuVfSYjpmwNydUOu+2/Yx2Jv3uwDuBVrEytG3U89kWH7Ss6j2j5v8AbMForXtnNRTV9OaljWtZiaWnG1tsONrrZiw6QPVdRRxC4eGSuX8Rk0+27XDz4Xv7vdbyIOmta4pHQCnpI4Y4JIpOk2PavEbgRHiDTgblnvv4g6zrJtWWxNhsrqQjPtajbkmudlfn3vwJjeUFrZ3TtoY2vLBHjbM8HADezgGYXeF+1beka34SJ5HJ01TdV2vfb9b/ADMtq7rDMyrqJdJOio2vZTuEcocHOjDJCxsBxZ2xAuycbutYHdJCo1JuehRxeDpyowhhk5tX1XW6vfTu02+JoOmapstVPKy+CSaV7b5HC5xIJHVffbtVSbUpNo9Ng6cqdCEJbpJEnROsdVSscyml2bXOxkYI39KwBIxtNsgPBZjVlFWTIsRl+HxE+OpG723a8jx0fpypgx7CZ8e0djfbCcT87uNwc8+pFUlHZm1XA4erbjinbRe4gyPLnFziS4uLy+/Sxk3Lr8b53Wl+ZZUIqPClpt8CTPpOd7cEk88jNxY+aRzSOBBNitnOT0bIY4ShCXFGEU/ciKtSwWGNvALFgXBZAAQwVuhm56UsmGRjvRex3g4H5ItzSouKDXVPyPop53rrnzU9aQ9Ad5+JQHsgCAIAgCAIAgIU/lnuCA0rlYZeiYfRqGHxZIPmq2KXqL3nd/D8rYmS6xfmjlF1RPYF8E7mOD43Ojc2+F7CWuFwQbEZjInxWU2ndGlSEakeGauu8rU1UkjsUsj5XAWDpXue4DfYFxJtmfFG29zWnShTVoJL3K3keV1gkF0BfTw7SSOP/EkjZ99wb81mKu0iKtU4KcpdE2dW5VHxuoyw/tGGOdmWQaJWQuN/9W1v0V7E24TyGScccQpLZ3T8G/oclBVA9oMSC5RzwN6C56TxOYcMjXRmwOGRpa6xzBsRuKy01uaQqRmrxaa7ncteC0gOBbcNcA4EXa4BzXC/UQQQe1LGYzjLZloeFgzcmUOjZZo5ZI2/Vwtc6SU5MFhfADbNx4DjnYZraMG02ivVxdOlOMJPWWiX19xDutSxcXQFboCyQ5HuKMynqfR0T7tB4gHxC66PmklZtEiiPRPeUMEhAEAQBAEAQBAQavyx6o+JQGpcpzb6OeeEkJ/nA+agxPsHXyN2xi9z8jj11zz2lxdBcXQFC5Bc3zVPU2PY860icMdsbYXHC0R7w+U78+pvde97K3SoK3FM83j82qOp2OG32v39F9/6mD1bp2O0vEyPEYxUPc0PbgdhjDpAC05i2Hr4bhuUVOK7VJF3GVZrL3KW/Cu/eyNl5RpscskQJxSDR9MzLIF0skzz+EX9srz19Xb3I5WVLhiqnKPHJ+CS+pF191YYyenZRRkyzB4ELMLWYIWgl2drOzGd7Wbx361qSuuHdljK8xnwTdeXqx5u97v6FlNohkuhHSStLZaU1QafOBa95LD2YnZ9ywqadK73VxPFzhmCUH6s+HyWvgS9R9Cw01N9IVth0ccWPMRx+a8Dre7K3eLZlbUaajHjkRZnjKler6NR9z739lzMDyh7eR0dVJC2GOdlogM5bb2if7ZbY2GQBtvBUde7albcvZTKlTjKjGV3Hfp8O42nlB0U17aGmja0TSSMibJbpNgjYBIR2Don3VNWgnwx5nKyzEyg6tZv1Ur/ABb0L9ctXY6iroYIxs7skD3je2lgDbNaOJL7X7uCVaalJL92MYDHTo0qtR66r/U+fyLNdtMCnpX0dJTPMYYY5Jdk/m0LHDMB1rOfnvvkTnc5JWlwx4Yo2y7D9tWVerNXvdK6u39jmAKpHrRdDIuhi5R+49ywZT1PoTRMuKnhd6UUR8WArqxd4o+dYiPDVkujfmZGgOTvW+QWxESkAQBAEAQBAEBBrvLb3FAavyhsvo2fs2LvCVhUNdXps6WTytjIfHyZxe6557e4ugF0Bk9WKJs9bTxPza6S7h1OaxpeWnsOG3tW9OPFJJlLMK0qWHnOO9vPQ6VXxPrNIBkl2UlI5hcHZNqKwgOY37TW3GXG++4tdac525LzPK05Rw+H4o6znf8A6Y8/H97Fs+i3N03HUloax4MbXC3TkEEjnOd22GEccJ4BYcf4vF+9jaOITwLo31Wvu1Wi8/iYzT2rsztJ86eQIG1Oj9m0vF3Eup432bfo5tPabDLrWs6bc+J7afQs4bG044TsEvWcZX0/zNfvkbRJRn6R5xIbRx0zIoy4gN20szsdu2wjHvhS29e76HNVRejdnHdyu/clp9fAwXKI5lJoyaOMkGpmcQL3OKSTay+ywI9oWla0YNdS5lilXxUZP8q8lZEvW2jjcyCWd7RQ0zNs6IZmaQACFgG4tt254rddxmok7N7IiwdSUXKEF/ElpfoubLOUFkDqWOed+EMDjDGLOEkkgZaw6yGh2Y3YieoLFZRcbs2y11VVdOmt9+5L9/QytbV0/O6VwIlmkbI2ANcC0QuGOSbuwssD13txI3bjxIrQhV7Ka2irX9+yXzNV0/pGodpyNlFs3SRwbO02LZDEHSPLsJB8ks3cAopyl2tonSw1GksA5Vr2bvpv0X1M3rlpnm2j3sqHMknmjkjayNpa1xeC0uDHOcQ1oO8nMjtst6s+GFnuyrl+G7bEp001GLT17vDVnGwVzz2hW6GblMSGLi6C53jVN96Cl/y8A8GAfJdKl7C9x4PHq2Kqf5n5md0efK7wpCoTEAQBAEAQBAEBB0lvZ73yQGva5tvo+pH8F5+7n8lHW9hl3LnbF033o4bdc091cXQFHSAbygue2j9JmCaOWMgPjcHNvuNsiD2EEj2raLcWmQ16ca1N05bM2LTWvc880MjGiFsDg9sWLGHSWsS82FxYkW6g4qaVdtprkc3D5RSpwlGTu5aX207tzz0hp+uqqiOpjjkGyN4WQxyPiadzrkDpk5g9mWSw6k5PiQp4PCYenKlOS13u0n+nce+narSdbIxxpp4hE4OjjZFIGNkGYkOMdJ3ad3VvN9pOpN3sR4eGBw0WuNO+jd1t00MxrFPpOtgZFzJ0ABa6RzZWXe5ubbBxBYAc7Z5gZ5Z7z7SatYp4WOBw9RzdTi5LR6edzVtZhXEsdpBsvRGFj3tbsxe1+kwYcRsMzmbBQ1OP8x1sFLBq6w7Wvj89SdovVquraWItla6Bpfso5ZX2aWktPRDTwNuAOVrraNOc4rXQgrY7C4atL1fW5tL49Sd/05rXhokniswYWNL5nhjeDAWgNHYFt6PN7sg/trDRbcYO730Sv7zOaF0ING7O+GomPOS2OLKWSRzWBoaHGwa1jJbuPW7fnnJCHZ97KGJxTxl37MdN9ktfm20YHWrQU9AOf84Ek75s7QtwMdIx9y3GXXtawyGVuCjqQcPXvqXsFiqeJ/4XgtFLrvZrpb4maHJ4ye001VUSPka1xc7ATmL2uQcs9y37BS1bZTWbzo+pCEUl7ytTyYwbJ+ylmMuE7MyOZgD+oODWDI7vajw0baGYZ5W41xJW52/qazqFoKKoqp4ayNxMTL4MbmFrw8NcDhIvvUVGmpSakdLM8bUp0oTovfuvy7zfmaiUDQbU4JsbYpJXZ9xdZWexh0OE80xT3n8l9jikTuiO4LnntUzueosmLR1MeEZb91zm/JdCj7CPEZmrYup7zZNHHpP935qUok9AEAQBAEAQBAQdKbm9/wAv7IDB6xsxUdSOME/+25aVFeDLODlw4im/5l5nBgVzT3pmtVNXn10xaDgjZYyy2uQDua3i42PdYnsMlOm5s5+Px0cLC+7ey/fI65onQNNSt+piY2wzlcA6Q23lz3Z/JXo04x2R5Kvi61d+vJvu5eB70ek4KkOEUsc4bYOaxzX2vuuOG9ZUoy2I50atKzkmvka1rRqHDM0vpWtgmAJDWdGGQ+i5u5p+0PbdRVKCeq3Olgs2q0mo1HxR+a/fQt5MtJx81bTF1p43VBdAQQ9rRIb3ysM3JQkuHh5mM2pSdZ1kvVdtfgbpdTnJNa0brvTzVRpg2VkmORgL2twOey9wC1xI8k7wFFGrFy4S/Vy6rTpds7Nb+JsU0bXtLXgPa4EOY4Xa5p3gg7wpWrlGMnF3WjNT1TrWQVUujWMdaHaytkLrjA9zHtZbfcCXf9ntUNNpS4EdHF05VKUcVJ72XhdX+Rt91Mc051FyjWrTHPHFFGySaN0wxukDWYrWAF83Nbl2qt2/rWZ3P7JvQ44SbbSduR5a+61UlVRmKCQvftI3AbORosCb5uaOolYrVYyjZEmW4DEUa6nNWVnzRneTbTElRSu2pBMT2xNwi31bY2Yb8TvzUlCblHUpZrh4Ua3q89fmzbbqY5hpmt+iHx1MVbSudGdpAyqbGSMcO0Z0nW3gWAd2W4FQVItSUl8TqYPERlSlQqa6Nxvydn+0ZHlDkc3R07o3OY5uxIcwlrgNqwGxGe4lbVr8DsQ5aovExUlda+TOKAqge1Ozcmz76Nh7HTj/ANrz81eoewjx+br/AIuXw8kbdo49N3q/P+6mOYZJAEAQBAEAQBAQtLeQPWHwKAxVa3FFIOLHjxaQsPY3pu00+9Hz0w5DuC5aPoTep2Pk1pRHo6NwGcrpJHHicRa3+VrVfoK0DxmbVHPFSXSy/fxJOv0xbo2pLcrsa33Xva134Erar7DIsuipYqCfU5tyd1BZpKG2QkEsbu1pYXD+ZjVUoO00eizaClhW+lmdour55A0SngEWsTsOQmp3Pt9ogYvExk+1V0rVjsSm55cr/llb9+Jvd1YOOYHR+qNNDUuqWh7pXPkeC912tdITiwtAA84jO6jVKKfEXKmPrVKSpN6aLwMnpTSkVNGZJ3iNo4+U48Gje49gW0pKKuyvSozqy4YK7ObalaUNRpqSZww7Zk1m8GANwNPaGsHgqtKXFUuegzCh2OBjDo19Tql1cPNmla96WpOaVMLZIhNkNm0DHtGva4g2G/IqCrKPC1zOtl1Gv20J2fD8rHJhIOIVI9Xc6ZyPy/V1LeD4nfea4flVvDbM83nq/iQfczOO1iEOlHUsps2ZkT4nnqmIwFnc7ALdo7VJx2nwsorCueF7WPJtP3fobK8Aggi4IIIO4g7wVKUE7aowuvDMWjqofwnH7pDvko6vsMt4B2xMH3nDgVzz21zr3JbJfR9vRmlH9LvzK7h/YPKZ0rYm/VI3XRx+t90/EKc5JlUAQBAEAQBAEBD0qPq+4t+NkBjN/tQHzsW2yO8ZHvGS5Z9CvfU67yY14koGsv0oXvY4ddnOL2Hus63ulXqDvCx5DNqThiXLlLX6MzOtFEZ6KeJou50bsI4vHSaPEBbzV4tFTCVFTrQm9kzk/J/A5+kYcIP1Ze9+XkAMcOlwzIHtVOivXR6bNKsVhZa72sdsur55E57SyvqNPbaJpfDBigfKPJBET7398kexV1eVW62R2pKNLAcEn60vWt8V9DoV1YOKcn18bWwTvkdNKyCSUiJrJ3gAYb2wNPRG9U63Gne+h6XLPRqsFDhTklroabLIXOxPJe70nkud4nNQNtnajCMVaKsbnyX6KdJU84DwGwFzHRkHE7aRuAIO4Z/BT4eN3xHGznEKMOytvr4M6vdXDzJp1fqBFLVPqHTSAukEmBrWYQQQbXN77lC6KcuK506eaVIUlSSW1jOaxwDmVUGtAJp6i1gBns3Lea9VlTDSarQb6rzMDyW6PjZRNnbixz32lzdv1UkjW4R1ZFaUIpRuXM2rSlXcHtHb4pEblU0VGYOchpEzXQx7QOdlHd2Vr23nfvWteKtxcyTKK0u07L8rv4mV1D1k55BhkP18QAk+2PNlHf19veFvSnxLvK+Y4T0epp7L2+xk9aWXoaocaeew7dm6y3n7LK+Edq8H3rzODNOS5x7g6rySv/7SUcKgnxjj/RW8P7LPM55/fRf8v1ZvtAfrR3O+CsHFMygCAIAgCAIAgImlP2Tvd/qCAxLSgPn/AEm3DPKOEso8HuC5r3Z7yi704vuXkSdX9OSUcwkizBykid5MjOB4EdR6u64OYTcHdEOLwkMRDhl8H0Op6L15o5hnKIHdcc/Qt3O8k+wq5GtB8zzFbLcRTfs3Xdr+pOk1jo2Ak1NOL5nDIwk9tmm5W3HFcyBYWvLTgl4M07WjlEDmGOhv0gQ6pcC2wP8AhtOd/tG1uodYhqV+UTrYPKJcXFW8PuYrk+1khomzifH0zEWBjcXkhwdfhvatKNRQvcs5ngqleUXT5XNmfynUvVFUO7cMYH+4pfSInPWTV+q+f2NZ111vjroo2RxyRlkmPFJhsRhc22RPEeChq1VNWR0cvy+eHm5Sa1VtDUbqE7BndV9aZKESiONsm1LCcZcAMIcMgN/lfgpKdVw2OfjcBHEtNu1jKycpdWd0dO33ZCf61v6RIqrJaPNv5fYjv5RK07nRN7ov1JWO3mbrJ8P3+JDqNdq54LXT5OBaWtiiAIIsR5N9y1dab5k0Mrw0Xfh+b+5Bo9P1MMYihnfGxt7MZYWuSTna+8laqckrJk1TB0KkuOUU2eNXpaolbhmnmlbkcEkr3MuMx0SbI5Se7N6eGo03eEUn3IjRyOabtc5pta7SQbcLjqyC1JZRjLdXLXknyiXesSfigUYrZC6Gx0zkik+qqG8JIz4tI/KrWG2Z5zPF68H3PzOiUR+uZ739JVk4ZnEAQBAEAQBAEBH0iPqn+qT4ZoDBtKA4PrGzDWVI4VE/gZHEfgVzpq0me3wkr0IPuXkY9algohgWQBAEAQBALoBdALoCmMcVgahpvuz7s1kbEmOhld5MUju6N5+AWbPoRutTW8l4okR6Dqnbqac/6MlvEhZ4JdGRvF0FvOPiiVHqnWu3U0nvYW/EhZ7KfQjeYYZfnR7s1Irj+4t2ukhH51nsZ9DR5nhV+f5P7EmPk9rTvbE31pB+UFbdhMieb4ZdfA3LUHVuai222MZ2mywiNznWwY73u0ekFNRpuF7nJzLG08Tw8Cel9/h3m40zvrGesPxyU5yzYEAQBAEAQBAEB41g+rf6rvgUBr7DkgOW6yan1c1bO+KIFj3lzXmSMAggXyLr779SpzpScm0j0uEzHD06EYzlql0ZFj5Pa07xE3vk/QFY7CZK84wy6+H6nuzk2qjvkgb70hP9Cz6PLuI3nVDkpeC+5Kj5MZfOqIx6rHH4kLPoz6kbzuHKD8T3j5L/AEqr7sPzL1n0bvNHnnSn8/0JUfJlD508p7msHyK29GXUied1OUF8z3Zya0o3yTu7MUYH4Mus+jx6s0edV+Sj4P7kqPk+ohvbI71pXfKyz2ECN5viXzXge8eo1CP3F/WklP5lnsYdDR5pin+b5L7EqPVSiG6mi9rcXxus9lDoRPH4l/nZ7s0BSjdTQDt2Md/gs9nHojR4uu95y8WS2UcbfJjY3uY0fALayInUm92/E9m5bsu5ZNCuJAUxIBjCAptQgKCUIC4Enc1x7gUBO0bRFzg94LQ09FpyJPE9iAzCAIAgCAIAgCAtkbcEcQR4oDW5YjGcL/YeojiEBYZRxQASjvQFwudzXHuaUBeIn+g/7pQFwpZD5h9th8SgLxQy+hbvc39UBcNGy8Gjvd/ZAXDRUnFnif0QF40Q/reB7CUBcNDnrk8G/wB0BcNDjre72AIC8aHZ6Tz7R+iAuGiY/tH3j8kBeNGRej/M79UBeKCP0B7c0BeKSMeY37oQF7Ymjc0DuAQF6AIAgCAIAgCAIAgCAIC18YPlAHvF0BQRgbgB3AIC9AEAQBAEAQBAEAQFH7jbf1d6A8MDr3z6t5HH/wCoCmB34C+Y3oCmzcL28b9/6hAXFrvjfxysgLdm78Rw35ZlAVDH8TuPjlZAXPDs7ZcMxb2oCmB3aN1s87Xzv7LoD2jBtn2oC5AEAQBAEAQBAEAQFpcgPN04CA8zWBAWGuCAtOkBxQFPpFvFAU+km8UBT6TbxQD6TbxQD6TbxQD6TbxQD6SHFAV+km8UBUaRbxQFwrxxQFwrRxQF4qwgPRswKA9A5AVQBAEAQBAEAQBAEBQoDxmagMfPE5AQ5IHIDwdTvQHm6megPM0z+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BQUEBQVEBUUFBAUFA8QFBQVEBQQFRUWFhUUFBYYHCggGBslGxUUITEhJS0rLi8uFx8zODQsNygtLisBCgoKDg0OGxAQGywkICQyLyw0NCwsMCwsLC80Ly8vLCwsNCwsLCwsLCwtLywvLC4sLywsLC8sLCwvLCwsLCwsLP/AABEIAOEA4QMBEQACEQEDEQH/xAAcAAEAAQUBAQAAAAAAAAAAAAAABAECBQYHAwj/xABHEAABAwICBQcIBwYFBQEAAAABAAIDBBESIQUGEzFRBxQiQWFxkTJCUnKBgrHBFSNikqHC0TNDY6Ky4VN0g7PwFyREo/E0/8QAGwEBAAIDAQEAAAAAAAAAAAAAAAMEAQIFBgf/xAA/EQACAQIEAwQIBAMGBwAAAAAAAQIDEQQFITESQVETYZGxFCIycYGhwdEGQuHwI2LxFTNDcpLCJFKCorLS4v/aAAwDAQACEQMRAD8A7igCAIAgCAIAgCAIAgCAIAgCAIAgCAIAgCAIAgCAIAgCAIAgCAIAgCAIAgCAIAgCAIAgCAIAgCAIAgCAIAgCAIAgCAIAgCAIAgCAIAgCAIAgCAIAgCAIAgMBrVp004jZHbaSl1nOF2sY22J1us5tAHb2WQGKptYpI+nJIZmDN4e1gcGec5hY0ZgZ2N72tlvQG6IAgCAIAgCAIAgCAIAgCAIAgCAIAgCAIAgCAIAgCAIAgKEoDSda9Fy14EtMBaHE2PEbGcOtjwk5AAtFr780BgtF6sVsx2crDTxnJ8jy0nD1hjQcyd3BAdDoa44tlOAyUDK3kSNHnRn4t3hAZFAEAQBAEAQBAEAQBAEAQBAEAQBAEAQBAEAQBAEAQBAYidxqXmNhtC02leP3jh+6aeHpH2IDLMaAAALAAAAbgBuAQFUBHraNsrcLx13Dhk5rhuc09RQEOmrHRvEVQczlHPazZPsu9F/Z19SAyiAIAgCAIAgCAIAgCAIAgCAIAgCAIAgCAIAgCAIDFVs7pXmCEltv20w8xp8xp9M/gEBkaeBsbAxgDWtFgB1BAeiAIAgPKpp2yNLHgOad4KAxsc7qYhsxL4ibMqDvZwbL8neKAy4QBAEAQBAEAQBAEAQBAEAQBAEAQBAEAQBAEBjdI1ji7YwftHC7n72xR+m7t4DrQEmipmRMDG7hmST0nOO9zj1koD32g4jxQFNqOKAbUf8AAUBTajt8EA2vYUBa84gQW3BFiDaxB6iEBFoKV0V2tN4/Mjdm5nYHdbeAO7igJmJ3AIBd3YgHSQCx4/BAMB4lAW4i3fmPxCA9kAQBAEAQBAEAQHk+TOzfaUA6XH8EAsePwQFMJ4lAVwdp8SgKbMIBsggKiMICuEICtkBWyAo5wG+w70CVzwkr4m+VJG3ve0fErHEupJGjUltF+DIcmslG3fVU47NtHfwutO1h/wAy8SdZfi3tSl/pf2I79cKEf+TEfVdi+Cx21PqSrKsY/wDDfkRpdfqBv78n1Ypj+RavEU+pLHJMc/yfOP3I0nKPRDc6R3dE4f1WWPSaZKsgxj3SXxX0IsnKfSjdFUO7cMQH4yXWrxcOjJl+HMS95RXxf2I7+VOLzaeU+s6MfAlY9LXQkX4bq86kfB/oS9XdfxV1TIBBsw8Ps8y4jdrS62HAOB61tTxHHLhsQ43I3hqDq8d7W0t1dt7/AENym3FWTgnqEAQBAEAQBAEAQEeLr7z8UBgdZdcIqKRrJI5Xl7MYMYZhtcixxOGeShq11TdmjqYHKquMg5wklZ21v9EzAv5UovNp5D6z2D4XUXpa6HRX4bqc6i8H+hGk5VD5tKPenPyjWrxb5R+f6Eq/DS51f+3/AOiO/lRm82niHe97vkFj0uXQlX4bo86j8F+pFk5TKs+Synb7khP+4tXip937+JLH8O4VbuXiv/UjycolcfOib6sQ/MSsek1CVZDg1yb+P2sRZNea8/8AkEdjY4R+RauvUfMljk2BX+H85fcjv1trTvqpfYWt/pAWO2qdSVZXg1tTXzfmyLJp2qdvqag/68oHgHLV1JPm/EmjgsNHanH/AEr7Ed9fK7ypZXetI8/ErXifUkVGktopfBfYjvz359+awSp22LQwcB4IZ4mXIYF0MC6GRdAUugF0MGf1BfbSdN60g8YpB81LQf8AERzs3V8FU9y/8kdvk3LqHz89Gbh3BAXIAgCAIAgCAICMw5nvPxQHM+V9v11MeMco+65p/MqOL3R638Nv+HUXevJmgXVQ9ILoBdALoLi6C5btRxCC5UOvuQFR2ZngBcnuCyYckldnoaeQNLjFIGgXLzG8NA4k2sAs8L6EXpFJuykr+9Ht9GT9C8Ew2jg2PFG9oe4gkBhcBckArPZy6GnplDX11pvqnbwPWfQdUx8bH08jXylwjZYFzy22KwByAuLk2Cy6U07WI45hhpRlJTVlv3GRm1Hr2sxmC+VyxkkbpB7oOfcLrd4edr2K0c6wcpcPF4p2Nk1C0RST0TjNAHSs22OWSN4aOk7DZzhhJAtcDdbNTUYQlDVanIzTF4mlibQn6rtZJ+74/cwkHJ5WGESB0Drxte1jXvL3XbcDNgAJuOtRrDStc6Dz/DqfA097bKy+Z6f9PannDIccZvGJJJgHbOO7i0NHW8nCbbt3Uno0r2Nf7fo9m58L3slzff3fMlnk8a8SNpa2OeWI2kiLQAH59Fxa8lmYIzB3Hgtnhk/ZlqQrPpxadWk1F7P+q1NHewtc5rwWua5zXNO8OabEHuIKqtWPRQmpxUls9TLaoSYdIUp/jMH3uj81vS9tFTMlfCVF3P7nd3nJdU+eHpCeiO4IC9AEAQBAEAQBARfOd3oDnXLAz/8AK7/MtPt2RHwKp4tbP3/Q9R+Gpf3q/wAv+45yqR6g3PUXVekrYnGV8m1Y4h0Ub2tAjPkOthvnn19St0KUJrXc89muY4nC1EoJcL5tc+fMytNqpo9r63bNlwUpY4uc+UARGBjzmLYziEhy4jsW6o07u/IozzPGyjT4Grz7lvdr4ciZo/U2mgptqac10jrPbG9zWgNebtYMbg0YWkXJuTY9y2jRjGN7XIa2aYitU4OPgS0uvm9Ndei0I2ntWKBuxnOGla2SHb04kbhMb3AFpAcQ2ziLlptbF3jE6VPSWxJhsxxnrUk3JtOztz/XlfnY2So0TG/ZOpmUb4mXOydCwsdl0SyVoOzt2NN7qZwTtw2ObHETjxKo5pvnd/G6e/ijmOs2ial9dNhpXAnZuwUwdLE1pYGghzWjI4HHMDrVKpTk5vQ9Xl+Mw8MNFSqdfa0e9+r695haaokp52vaAJIJL4JAbCRhza8Ag7wQVEm4yv0OhVhDEUXG/qyXLo+h2h8w0jo9pjIDZxGJGuzszGBOzLc4APAPEBdK/aQ05nhOF4PEtS3je3ho/dse1cxlZC5sLw10M7cMjQCYqiCQEixuN1xbg5ZaU1oaU3LDzTmtJLxTRjqDWBkulp4CReKJscN7ZvviqA077/shb+Ee1aKonUcf33liphJwwUatt3d/7fr4krBUsqZnRQNLXBpE09bJsnWAybCI3bMjPq6t+a29ZSdl8yK9GVKKlLXooK/jdXOT6e07NJJUMZJs4XyPc6GneTA5xsHuDrNL2uIJzFjdUJ1G20tj1+DwNKNOEpRvJLdrVdObtY6jqUNloyAPlbidGXte8+SJbvaCHHPDiA9iu0tKa1PKZi+PFzajonbw0fiatqfrRzarqYa6odKDIWsqpCSy8bnt4nA1wIItkM1DSq8MmpM6mPy91qFOrh4W01S31S8WufNmbrdKwxmWR2lQGOOKOGkbSGQDM4fIe6TM5HLtPWpZTiteLwsUaeHqz4YLD683Lit5pI5TV1BkkfI4lxe9zi52HEbnIuwgC9rXsLLnyd3c9nRpqnTjBcl+9yRoN9qunPCopz4StWYO0l70aYpXoVF/LLyZ9AuXWPnB6U56I/51oD1QBAEAQBAEAQEN/lu9nwQGh8rrf+3pzwmcPGNx/KqmL9lHovw4/wCNNfy/U5hdUj1hl9UKuaKuhdTN2j3EsMQLW7SK2J7buIANm3FzvaFLRk1NWOfmlOnUw0u0dktb9Hy28DeuVfSYjpmwNydUOu+2/Yx2Jv3uwDuBVrEytG3U89kWH7Ss6j2j5v8AbMForXtnNRTV9OaljWtZiaWnG1tsONrrZiw6QPVdRRxC4eGSuX8Rk0+27XDz4Xv7vdbyIOmta4pHQCnpI4Y4JIpOk2PavEbgRHiDTgblnvv4g6zrJtWWxNhsrqQjPtajbkmudlfn3vwJjeUFrZ3TtoY2vLBHjbM8HADezgGYXeF+1beka34SJ5HJ01TdV2vfb9b/ADMtq7rDMyrqJdJOio2vZTuEcocHOjDJCxsBxZ2xAuycbutYHdJCo1JuehRxeDpyowhhk5tX1XW6vfTu02+JoOmapstVPKy+CSaV7b5HC5xIJHVffbtVSbUpNo9Ng6cqdCEJbpJEnROsdVSscyml2bXOxkYI39KwBIxtNsgPBZjVlFWTIsRl+HxE+OpG723a8jx0fpypgx7CZ8e0djfbCcT87uNwc8+pFUlHZm1XA4erbjinbRe4gyPLnFziS4uLy+/Sxk3Lr8b53Wl+ZZUIqPClpt8CTPpOd7cEk88jNxY+aRzSOBBNitnOT0bIY4ShCXFGEU/ciKtSwWGNvALFgXBZAAQwVuhm56UsmGRjvRex3g4H5ItzSouKDXVPyPop53rrnzU9aQ9Ad5+JQHsgCAIAgCAIAgIU/lnuCA0rlYZeiYfRqGHxZIPmq2KXqL3nd/D8rYmS6xfmjlF1RPYF8E7mOD43Ojc2+F7CWuFwQbEZjInxWU2ndGlSEakeGauu8rU1UkjsUsj5XAWDpXue4DfYFxJtmfFG29zWnShTVoJL3K3keV1gkF0BfTw7SSOP/EkjZ99wb81mKu0iKtU4KcpdE2dW5VHxuoyw/tGGOdmWQaJWQuN/9W1v0V7E24TyGScccQpLZ3T8G/oclBVA9oMSC5RzwN6C56TxOYcMjXRmwOGRpa6xzBsRuKy01uaQqRmrxaa7ncteC0gOBbcNcA4EXa4BzXC/UQQQe1LGYzjLZloeFgzcmUOjZZo5ZI2/Vwtc6SU5MFhfADbNx4DjnYZraMG02ivVxdOlOMJPWWiX19xDutSxcXQFboCyQ5HuKMynqfR0T7tB4gHxC66PmklZtEiiPRPeUMEhAEAQBAEAQBAQavyx6o+JQGpcpzb6OeeEkJ/nA+agxPsHXyN2xi9z8jj11zz2lxdBcXQFC5Bc3zVPU2PY860icMdsbYXHC0R7w+U78+pvde97K3SoK3FM83j82qOp2OG32v39F9/6mD1bp2O0vEyPEYxUPc0PbgdhjDpAC05i2Hr4bhuUVOK7VJF3GVZrL3KW/Cu/eyNl5RpscskQJxSDR9MzLIF0skzz+EX9srz19Xb3I5WVLhiqnKPHJ+CS+pF191YYyenZRRkyzB4ELMLWYIWgl2drOzGd7Wbx361qSuuHdljK8xnwTdeXqx5u97v6FlNohkuhHSStLZaU1QafOBa95LD2YnZ9ywqadK73VxPFzhmCUH6s+HyWvgS9R9Cw01N9IVth0ccWPMRx+a8Dre7K3eLZlbUaajHjkRZnjKler6NR9z739lzMDyh7eR0dVJC2GOdlogM5bb2if7ZbY2GQBtvBUde7albcvZTKlTjKjGV3Hfp8O42nlB0U17aGmja0TSSMibJbpNgjYBIR2Don3VNWgnwx5nKyzEyg6tZv1Ur/ABb0L9ctXY6iroYIxs7skD3je2lgDbNaOJL7X7uCVaalJL92MYDHTo0qtR66r/U+fyLNdtMCnpX0dJTPMYYY5Jdk/m0LHDMB1rOfnvvkTnc5JWlwx4Yo2y7D9tWVerNXvdK6u39jmAKpHrRdDIuhi5R+49ywZT1PoTRMuKnhd6UUR8WArqxd4o+dYiPDVkujfmZGgOTvW+QWxESkAQBAEAQBAEBBrvLb3FAavyhsvo2fs2LvCVhUNdXps6WTytjIfHyZxe6557e4ugF0Bk9WKJs9bTxPza6S7h1OaxpeWnsOG3tW9OPFJJlLMK0qWHnOO9vPQ6VXxPrNIBkl2UlI5hcHZNqKwgOY37TW3GXG++4tdac525LzPK05Rw+H4o6znf8A6Y8/H97Fs+i3N03HUloax4MbXC3TkEEjnOd22GEccJ4BYcf4vF+9jaOITwLo31Wvu1Wi8/iYzT2rsztJ86eQIG1Oj9m0vF3Eup432bfo5tPabDLrWs6bc+J7afQs4bG044TsEvWcZX0/zNfvkbRJRn6R5xIbRx0zIoy4gN20szsdu2wjHvhS29e76HNVRejdnHdyu/clp9fAwXKI5lJoyaOMkGpmcQL3OKSTay+ywI9oWla0YNdS5lilXxUZP8q8lZEvW2jjcyCWd7RQ0zNs6IZmaQACFgG4tt254rddxmok7N7IiwdSUXKEF/ElpfoubLOUFkDqWOed+EMDjDGLOEkkgZaw6yGh2Y3YieoLFZRcbs2y11VVdOmt9+5L9/QytbV0/O6VwIlmkbI2ANcC0QuGOSbuwssD13txI3bjxIrQhV7Ka2irX9+yXzNV0/pGodpyNlFs3SRwbO02LZDEHSPLsJB8ks3cAopyl2tonSw1GksA5Vr2bvpv0X1M3rlpnm2j3sqHMknmjkjayNpa1xeC0uDHOcQ1oO8nMjtst6s+GFnuyrl+G7bEp001GLT17vDVnGwVzz2hW6GblMSGLi6C53jVN96Cl/y8A8GAfJdKl7C9x4PHq2Kqf5n5md0efK7wpCoTEAQBAEAQBAEBB0lvZ73yQGva5tvo+pH8F5+7n8lHW9hl3LnbF033o4bdc091cXQFHSAbygue2j9JmCaOWMgPjcHNvuNsiD2EEj2raLcWmQ16ca1N05bM2LTWvc880MjGiFsDg9sWLGHSWsS82FxYkW6g4qaVdtprkc3D5RSpwlGTu5aX207tzz0hp+uqqiOpjjkGyN4WQxyPiadzrkDpk5g9mWSw6k5PiQp4PCYenKlOS13u0n+nce+narSdbIxxpp4hE4OjjZFIGNkGYkOMdJ3ad3VvN9pOpN3sR4eGBw0WuNO+jd1t00MxrFPpOtgZFzJ0ABa6RzZWXe5ubbBxBYAc7Z5gZ5Z7z7SatYp4WOBw9RzdTi5LR6edzVtZhXEsdpBsvRGFj3tbsxe1+kwYcRsMzmbBQ1OP8x1sFLBq6w7Wvj89SdovVquraWItla6Bpfso5ZX2aWktPRDTwNuAOVrraNOc4rXQgrY7C4atL1fW5tL49Sd/05rXhokniswYWNL5nhjeDAWgNHYFt6PN7sg/trDRbcYO730Sv7zOaF0ING7O+GomPOS2OLKWSRzWBoaHGwa1jJbuPW7fnnJCHZ97KGJxTxl37MdN9ktfm20YHWrQU9AOf84Ek75s7QtwMdIx9y3GXXtawyGVuCjqQcPXvqXsFiqeJ/4XgtFLrvZrpb4maHJ4ye001VUSPka1xc7ATmL2uQcs9y37BS1bZTWbzo+pCEUl7ytTyYwbJ+ylmMuE7MyOZgD+oODWDI7vajw0baGYZ5W41xJW52/qazqFoKKoqp4ayNxMTL4MbmFrw8NcDhIvvUVGmpSakdLM8bUp0oTovfuvy7zfmaiUDQbU4JsbYpJXZ9xdZWexh0OE80xT3n8l9jikTuiO4LnntUzueosmLR1MeEZb91zm/JdCj7CPEZmrYup7zZNHHpP935qUok9AEAQBAEAQBAQdKbm9/wAv7IDB6xsxUdSOME/+25aVFeDLODlw4im/5l5nBgVzT3pmtVNXn10xaDgjZYyy2uQDua3i42PdYnsMlOm5s5+Px0cLC+7ey/fI65onQNNSt+piY2wzlcA6Q23lz3Z/JXo04x2R5Kvi61d+vJvu5eB70ek4KkOEUsc4bYOaxzX2vuuOG9ZUoy2I50atKzkmvka1rRqHDM0vpWtgmAJDWdGGQ+i5u5p+0PbdRVKCeq3Olgs2q0mo1HxR+a/fQt5MtJx81bTF1p43VBdAQQ9rRIb3ysM3JQkuHh5mM2pSdZ1kvVdtfgbpdTnJNa0brvTzVRpg2VkmORgL2twOey9wC1xI8k7wFFGrFy4S/Vy6rTpds7Nb+JsU0bXtLXgPa4EOY4Xa5p3gg7wpWrlGMnF3WjNT1TrWQVUujWMdaHaytkLrjA9zHtZbfcCXf9ntUNNpS4EdHF05VKUcVJ72XhdX+Rt91Mc051FyjWrTHPHFFGySaN0wxukDWYrWAF83Nbl2qt2/rWZ3P7JvQ44SbbSduR5a+61UlVRmKCQvftI3AbORosCb5uaOolYrVYyjZEmW4DEUa6nNWVnzRneTbTElRSu2pBMT2xNwi31bY2Yb8TvzUlCblHUpZrh4Ua3q89fmzbbqY5hpmt+iHx1MVbSudGdpAyqbGSMcO0Z0nW3gWAd2W4FQVItSUl8TqYPERlSlQqa6Nxvydn+0ZHlDkc3R07o3OY5uxIcwlrgNqwGxGe4lbVr8DsQ5aovExUlda+TOKAqge1Ozcmz76Nh7HTj/ANrz81eoewjx+br/AIuXw8kbdo49N3q/P+6mOYZJAEAQBAEAQBAQtLeQPWHwKAxVa3FFIOLHjxaQsPY3pu00+9Hz0w5DuC5aPoTep2Pk1pRHo6NwGcrpJHHicRa3+VrVfoK0DxmbVHPFSXSy/fxJOv0xbo2pLcrsa33Xva134Erar7DIsuipYqCfU5tyd1BZpKG2QkEsbu1pYXD+ZjVUoO00eizaClhW+lmdour55A0SngEWsTsOQmp3Pt9ogYvExk+1V0rVjsSm55cr/llb9+Jvd1YOOYHR+qNNDUuqWh7pXPkeC912tdITiwtAA84jO6jVKKfEXKmPrVKSpN6aLwMnpTSkVNGZJ3iNo4+U48Gje49gW0pKKuyvSozqy4YK7ObalaUNRpqSZww7Zk1m8GANwNPaGsHgqtKXFUuegzCh2OBjDo19Tql1cPNmla96WpOaVMLZIhNkNm0DHtGva4g2G/IqCrKPC1zOtl1Gv20J2fD8rHJhIOIVI9Xc6ZyPy/V1LeD4nfea4flVvDbM83nq/iQfczOO1iEOlHUsps2ZkT4nnqmIwFnc7ALdo7VJx2nwsorCueF7WPJtP3fobK8Aggi4IIIO4g7wVKUE7aowuvDMWjqofwnH7pDvko6vsMt4B2xMH3nDgVzz21zr3JbJfR9vRmlH9LvzK7h/YPKZ0rYm/VI3XRx+t90/EKc5JlUAQBAEAQBAEBD0qPq+4t+NkBjN/tQHzsW2yO8ZHvGS5Z9CvfU67yY14koGsv0oXvY4ddnOL2Hus63ulXqDvCx5DNqThiXLlLX6MzOtFEZ6KeJou50bsI4vHSaPEBbzV4tFTCVFTrQm9kzk/J/A5+kYcIP1Ze9+XkAMcOlwzIHtVOivXR6bNKsVhZa72sdsur55E57SyvqNPbaJpfDBigfKPJBET7398kexV1eVW62R2pKNLAcEn60vWt8V9DoV1YOKcn18bWwTvkdNKyCSUiJrJ3gAYb2wNPRG9U63Gne+h6XLPRqsFDhTklroabLIXOxPJe70nkud4nNQNtnajCMVaKsbnyX6KdJU84DwGwFzHRkHE7aRuAIO4Z/BT4eN3xHGznEKMOytvr4M6vdXDzJp1fqBFLVPqHTSAukEmBrWYQQQbXN77lC6KcuK506eaVIUlSSW1jOaxwDmVUGtAJp6i1gBns3Lea9VlTDSarQb6rzMDyW6PjZRNnbixz32lzdv1UkjW4R1ZFaUIpRuXM2rSlXcHtHb4pEblU0VGYOchpEzXQx7QOdlHd2Vr23nfvWteKtxcyTKK0u07L8rv4mV1D1k55BhkP18QAk+2PNlHf19veFvSnxLvK+Y4T0epp7L2+xk9aWXoaocaeew7dm6y3n7LK+Edq8H3rzODNOS5x7g6rySv/7SUcKgnxjj/RW8P7LPM55/fRf8v1ZvtAfrR3O+CsHFMygCAIAgCAIAgImlP2Tvd/qCAxLSgPn/AEm3DPKOEso8HuC5r3Z7yi704vuXkSdX9OSUcwkizBykid5MjOB4EdR6u64OYTcHdEOLwkMRDhl8H0Op6L15o5hnKIHdcc/Qt3O8k+wq5GtB8zzFbLcRTfs3Xdr+pOk1jo2Ak1NOL5nDIwk9tmm5W3HFcyBYWvLTgl4M07WjlEDmGOhv0gQ6pcC2wP8AhtOd/tG1uodYhqV+UTrYPKJcXFW8PuYrk+1khomzifH0zEWBjcXkhwdfhvatKNRQvcs5ngqleUXT5XNmfynUvVFUO7cMYH+4pfSInPWTV+q+f2NZ111vjroo2RxyRlkmPFJhsRhc22RPEeChq1VNWR0cvy+eHm5Sa1VtDUbqE7BndV9aZKESiONsm1LCcZcAMIcMgN/lfgpKdVw2OfjcBHEtNu1jKycpdWd0dO33ZCf61v6RIqrJaPNv5fYjv5RK07nRN7ov1JWO3mbrJ8P3+JDqNdq54LXT5OBaWtiiAIIsR5N9y1dab5k0Mrw0Xfh+b+5Bo9P1MMYihnfGxt7MZYWuSTna+8laqckrJk1TB0KkuOUU2eNXpaolbhmnmlbkcEkr3MuMx0SbI5Se7N6eGo03eEUn3IjRyOabtc5pta7SQbcLjqyC1JZRjLdXLXknyiXesSfigUYrZC6Gx0zkik+qqG8JIz4tI/KrWG2Z5zPF68H3PzOiUR+uZ739JVk4ZnEAQBAEAQBAEBH0iPqn+qT4ZoDBtKA4PrGzDWVI4VE/gZHEfgVzpq0me3wkr0IPuXkY9algohgWQBAEAQBALoBdALoCmMcVgahpvuz7s1kbEmOhld5MUju6N5+AWbPoRutTW8l4okR6Dqnbqac/6MlvEhZ4JdGRvF0FvOPiiVHqnWu3U0nvYW/EhZ7KfQjeYYZfnR7s1Irj+4t2ukhH51nsZ9DR5nhV+f5P7EmPk9rTvbE31pB+UFbdhMieb4ZdfA3LUHVuai222MZ2mywiNznWwY73u0ekFNRpuF7nJzLG08Tw8Cel9/h3m40zvrGesPxyU5yzYEAQBAEAQBAEB41g+rf6rvgUBr7DkgOW6yan1c1bO+KIFj3lzXmSMAggXyLr779SpzpScm0j0uEzHD06EYzlql0ZFj5Pa07xE3vk/QFY7CZK84wy6+H6nuzk2qjvkgb70hP9Cz6PLuI3nVDkpeC+5Kj5MZfOqIx6rHH4kLPoz6kbzuHKD8T3j5L/AEqr7sPzL1n0bvNHnnSn8/0JUfJlD508p7msHyK29GXUied1OUF8z3Zya0o3yTu7MUYH4Mus+jx6s0edV+Sj4P7kqPk+ohvbI71pXfKyz2ECN5viXzXge8eo1CP3F/WklP5lnsYdDR5pin+b5L7EqPVSiG6mi9rcXxus9lDoRPH4l/nZ7s0BSjdTQDt2Md/gs9nHojR4uu95y8WS2UcbfJjY3uY0fALayInUm92/E9m5bsu5ZNCuJAUxIBjCAptQgKCUIC4Enc1x7gUBO0bRFzg94LQ09FpyJPE9iAzCAIAgCAIAgCAtkbcEcQR4oDW5YjGcL/YeojiEBYZRxQASjvQFwudzXHuaUBeIn+g/7pQFwpZD5h9th8SgLxQy+hbvc39UBcNGy8Gjvd/ZAXDRUnFnif0QF40Q/reB7CUBcNDnrk8G/wB0BcNDjre72AIC8aHZ6Tz7R+iAuGiY/tH3j8kBeNGRej/M79UBeKCP0B7c0BeKSMeY37oQF7Ymjc0DuAQF6AIAgCAIAgCAIAgCAIC18YPlAHvF0BQRgbgB3AIC9AEAQBAEAQBAEAQFH7jbf1d6A8MDr3z6t5HH/wCoCmB34C+Y3oCmzcL28b9/6hAXFrvjfxysgLdm78Rw35ZlAVDH8TuPjlZAXPDs7ZcMxb2oCmB3aN1s87Xzv7LoD2jBtn2oC5AEAQBAEAQBAEAQFpcgPN04CA8zWBAWGuCAtOkBxQFPpFvFAU+km8UBT6TbxQD6TbxQD6TbxQD6TbxQD6SHFAV+km8UBUaRbxQFwrxxQFwrRxQF4qwgPRswKA9A5AVQBAEAQBAEAQBAEBQoDxmagMfPE5AQ5IHIDwdTvQHm6megPM0z+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2Q=="/>
          <p:cNvSpPr>
            <a:spLocks noChangeAspect="1" noChangeArrowheads="1"/>
          </p:cNvSpPr>
          <p:nvPr/>
        </p:nvSpPr>
        <p:spPr bwMode="auto">
          <a:xfrm>
            <a:off x="1739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133600" y="2008098"/>
            <a:ext cx="9067800" cy="482183"/>
          </a:xfrm>
          <a:prstGeom prst="rect">
            <a:avLst/>
          </a:prstGeom>
        </p:spPr>
        <p:txBody>
          <a:bodyPr wrap="square">
            <a:spAutoFit/>
          </a:bodyPr>
          <a:lstStyle/>
          <a:p>
            <a:pPr eaLnBrk="1" hangingPunct="1">
              <a:defRPr/>
            </a:pPr>
            <a:br>
              <a:rPr lang="en-US" altLang="en-US" dirty="0"/>
            </a:br>
            <a:endParaRPr lang="en-US" altLang="en-US" sz="1400" dirty="0"/>
          </a:p>
        </p:txBody>
      </p:sp>
      <p:sp>
        <p:nvSpPr>
          <p:cNvPr id="15" name="Rectangle 14"/>
          <p:cNvSpPr/>
          <p:nvPr/>
        </p:nvSpPr>
        <p:spPr>
          <a:xfrm>
            <a:off x="5024" y="9177"/>
            <a:ext cx="12288297" cy="369332"/>
          </a:xfrm>
          <a:prstGeom prst="rect">
            <a:avLst/>
          </a:prstGeom>
        </p:spPr>
        <p:txBody>
          <a:bodyPr wrap="square">
            <a:spAutoFit/>
          </a:bodyPr>
          <a:lstStyle/>
          <a:p>
            <a:pPr algn="ctr"/>
            <a:r>
              <a:rPr lang="en-US" sz="1800" b="1" spc="250" baseline="0" dirty="0">
                <a:solidFill>
                  <a:schemeClr val="bg1"/>
                </a:solidFill>
                <a:effectLst>
                  <a:outerShdw blurRad="38100" dist="38100" dir="2700000" algn="tl">
                    <a:srgbClr val="000000">
                      <a:alpha val="43137"/>
                    </a:srgbClr>
                  </a:outerShdw>
                </a:effectLst>
              </a:rPr>
              <a:t>Contact Me</a:t>
            </a:r>
          </a:p>
        </p:txBody>
      </p:sp>
    </p:spTree>
    <p:extLst>
      <p:ext uri="{BB962C8B-B14F-4D97-AF65-F5344CB8AC3E}">
        <p14:creationId xmlns:p14="http://schemas.microsoft.com/office/powerpoint/2010/main" val="201667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p:cNvSpPr txBox="1">
            <a:spLocks noChangeArrowheads="1"/>
          </p:cNvSpPr>
          <p:nvPr/>
        </p:nvSpPr>
        <p:spPr bwMode="auto">
          <a:xfrm>
            <a:off x="1600200" y="65214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algn="r">
              <a:spcBef>
                <a:spcPct val="50000"/>
              </a:spcBef>
              <a:buFontTx/>
              <a:buNone/>
            </a:pPr>
            <a:r>
              <a:rPr lang="en-US" altLang="en-US" sz="600" baseline="0">
                <a:solidFill>
                  <a:srgbClr val="FFFFFF"/>
                </a:solidFill>
                <a:latin typeface="Helvetica" pitchFamily="48" charset="0"/>
                <a:ea typeface="Lucida Grande" pitchFamily="48" charset="0"/>
                <a:cs typeface="Lucida Grande" pitchFamily="48" charset="0"/>
              </a:rPr>
              <a:t>﻿</a:t>
            </a:r>
            <a:r>
              <a:rPr lang="en-US" altLang="en-US" sz="600" baseline="0">
                <a:solidFill>
                  <a:srgbClr val="FFFFFF"/>
                </a:solidFill>
                <a:latin typeface="Helvetica" pitchFamily="48" charset="0"/>
              </a:rPr>
              <a:t>An Equal Opportunity University</a:t>
            </a:r>
          </a:p>
        </p:txBody>
      </p:sp>
      <p:sp>
        <p:nvSpPr>
          <p:cNvPr id="10" name="TextBox 9"/>
          <p:cNvSpPr txBox="1"/>
          <p:nvPr/>
        </p:nvSpPr>
        <p:spPr>
          <a:xfrm>
            <a:off x="31433" y="-4465"/>
            <a:ext cx="12192000" cy="461665"/>
          </a:xfrm>
          <a:prstGeom prst="rect">
            <a:avLst/>
          </a:prstGeom>
          <a:noFill/>
        </p:spPr>
        <p:txBody>
          <a:bodyPr wrap="square" rtlCol="0">
            <a:spAutoFit/>
          </a:bodyPr>
          <a:lstStyle/>
          <a:p>
            <a:pPr algn="ctr"/>
            <a:r>
              <a:rPr lang="en-US" b="1" spc="250" baseline="0" dirty="0">
                <a:solidFill>
                  <a:srgbClr val="FFFFFF"/>
                </a:solidFill>
                <a:effectLst>
                  <a:outerShdw blurRad="38100" dist="38100" dir="2700000" algn="tl">
                    <a:srgbClr val="000000">
                      <a:alpha val="43137"/>
                    </a:srgbClr>
                  </a:outerShdw>
                </a:effectLst>
              </a:rPr>
              <a:t>Roadmap</a:t>
            </a:r>
            <a:endParaRPr lang="en-US" sz="1800" b="1" spc="250" baseline="0" dirty="0">
              <a:solidFill>
                <a:srgbClr val="FFFFFF"/>
              </a:solidFill>
              <a:effectLst>
                <a:outerShdw blurRad="38100" dist="38100" dir="2700000" algn="tl">
                  <a:srgbClr val="000000">
                    <a:alpha val="43137"/>
                  </a:srgbClr>
                </a:outerShdw>
              </a:effectLst>
            </a:endParaRPr>
          </a:p>
        </p:txBody>
      </p:sp>
      <p:sp>
        <p:nvSpPr>
          <p:cNvPr id="8" name="Rectangle 10"/>
          <p:cNvSpPr>
            <a:spLocks noGrp="1" noChangeArrowheads="1"/>
          </p:cNvSpPr>
          <p:nvPr>
            <p:ph type="subTitle" idx="1"/>
          </p:nvPr>
        </p:nvSpPr>
        <p:spPr>
          <a:xfrm>
            <a:off x="1418594" y="1465082"/>
            <a:ext cx="9859006" cy="3016300"/>
          </a:xfrm>
        </p:spPr>
        <p:txBody>
          <a:bodyPr/>
          <a:lstStyle/>
          <a:p>
            <a:pPr marL="342900" indent="-342900" algn="l" eaLnBrk="1" hangingPunct="1">
              <a:buFont typeface="Arial" panose="020B0604020202020204" pitchFamily="34" charset="0"/>
              <a:buChar char="•"/>
              <a:defRPr/>
            </a:pPr>
            <a:r>
              <a:rPr lang="en-US" altLang="en-US" sz="2800" dirty="0"/>
              <a:t>Environmental Health: What It Is &amp; Why It Matters</a:t>
            </a:r>
          </a:p>
          <a:p>
            <a:pPr marL="342900" indent="-342900" algn="l" eaLnBrk="1" hangingPunct="1">
              <a:buFont typeface="Arial" panose="020B0604020202020204" pitchFamily="34" charset="0"/>
              <a:buChar char="•"/>
              <a:defRPr/>
            </a:pPr>
            <a:r>
              <a:rPr lang="en-US" altLang="en-US" sz="2800" dirty="0"/>
              <a:t>Climate Change and Health</a:t>
            </a:r>
          </a:p>
          <a:p>
            <a:pPr marL="342900" indent="-342900" algn="l" eaLnBrk="1" hangingPunct="1">
              <a:buFont typeface="Arial" panose="020B0604020202020204" pitchFamily="34" charset="0"/>
              <a:buChar char="•"/>
              <a:defRPr/>
            </a:pPr>
            <a:r>
              <a:rPr lang="en-US" altLang="en-US" sz="2800" dirty="0"/>
              <a:t>Planning for Climate Change to Improve Health Outcomes</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598406"/>
            <a:ext cx="8618177"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50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p:cNvSpPr txBox="1">
            <a:spLocks noChangeArrowheads="1"/>
          </p:cNvSpPr>
          <p:nvPr/>
        </p:nvSpPr>
        <p:spPr bwMode="auto">
          <a:xfrm>
            <a:off x="10328635" y="5678641"/>
            <a:ext cx="1863365"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defTabSz="914400" rtl="0" eaLnBrk="0" fontAlgn="base" latinLnBrk="0" hangingPunct="0">
              <a:lnSpc>
                <a:spcPct val="100000"/>
              </a:lnSpc>
              <a:spcBef>
                <a:spcPct val="5000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rPr>
              <a:t>Image Source: </a:t>
            </a: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hlinkClick r:id="rId3"/>
              </a:rPr>
              <a:t>World Health Organization Global Health Observatory Data</a:t>
            </a:r>
            <a:endParaRPr kumimoji="0" lang="en-US" altLang="en-US" sz="1200" b="0" i="1" u="none" strike="noStrike" kern="1200" cap="none" spc="0" normalizeH="0" baseline="0" noProof="0" dirty="0">
              <a:ln>
                <a:noFill/>
              </a:ln>
              <a:solidFill>
                <a:srgbClr val="000000"/>
              </a:solidFill>
              <a:effectLst/>
              <a:uLnTx/>
              <a:uFillTx/>
              <a:latin typeface="Geneva"/>
            </a:endParaRPr>
          </a:p>
        </p:txBody>
      </p:sp>
      <p:sp>
        <p:nvSpPr>
          <p:cNvPr id="12" name="object 10"/>
          <p:cNvSpPr txBox="1"/>
          <p:nvPr/>
        </p:nvSpPr>
        <p:spPr>
          <a:xfrm>
            <a:off x="1571424" y="54998"/>
            <a:ext cx="9137073" cy="369332"/>
          </a:xfrm>
          <a:prstGeom prst="rect">
            <a:avLst/>
          </a:prstGeom>
        </p:spPr>
        <p:txBody>
          <a:bodyPr vert="horz" wrap="square" lIns="0" tIns="0" rIns="0" bIns="0" rtlCol="0">
            <a:spAutoFit/>
          </a:body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Arial"/>
                <a:cs typeface="Arial"/>
              </a:rPr>
              <a:t>Environmental Health: What It Is and Why It Matters</a:t>
            </a:r>
            <a:endParaRPr kumimoji="0" sz="2400" b="0" i="0" u="none" strike="noStrike" kern="1200" cap="none" spc="0" normalizeH="0" baseline="0" noProof="0" dirty="0">
              <a:ln>
                <a:noFill/>
              </a:ln>
              <a:solidFill>
                <a:srgbClr val="000000"/>
              </a:solidFill>
              <a:effectLst/>
              <a:uLnTx/>
              <a:uFillTx/>
              <a:latin typeface="Arial"/>
              <a:cs typeface="Arial"/>
            </a:endParaRPr>
          </a:p>
        </p:txBody>
      </p:sp>
      <p:pic>
        <p:nvPicPr>
          <p:cNvPr id="3" name="Picture 2">
            <a:extLst>
              <a:ext uri="{FF2B5EF4-FFF2-40B4-BE49-F238E27FC236}">
                <a16:creationId xmlns:a16="http://schemas.microsoft.com/office/drawing/2014/main" id="{5891965A-BC17-4FB4-9E63-12444954B008}"/>
              </a:ext>
            </a:extLst>
          </p:cNvPr>
          <p:cNvPicPr>
            <a:picLocks noChangeAspect="1"/>
          </p:cNvPicPr>
          <p:nvPr/>
        </p:nvPicPr>
        <p:blipFill rotWithShape="1">
          <a:blip r:embed="rId4"/>
          <a:srcRect t="666"/>
          <a:stretch/>
        </p:blipFill>
        <p:spPr>
          <a:xfrm>
            <a:off x="2286000" y="533400"/>
            <a:ext cx="7848600" cy="5896110"/>
          </a:xfrm>
          <a:prstGeom prst="rect">
            <a:avLst/>
          </a:prstGeom>
          <a:ln>
            <a:solidFill>
              <a:schemeClr val="tx1"/>
            </a:solidFill>
          </a:ln>
        </p:spPr>
      </p:pic>
    </p:spTree>
    <p:extLst>
      <p:ext uri="{BB962C8B-B14F-4D97-AF65-F5344CB8AC3E}">
        <p14:creationId xmlns:p14="http://schemas.microsoft.com/office/powerpoint/2010/main" val="145009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p:cNvSpPr txBox="1">
            <a:spLocks noChangeArrowheads="1"/>
          </p:cNvSpPr>
          <p:nvPr/>
        </p:nvSpPr>
        <p:spPr bwMode="auto">
          <a:xfrm>
            <a:off x="228600" y="5880859"/>
            <a:ext cx="830580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rPr>
              <a:t>Image Source: </a:t>
            </a: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hlinkClick r:id="rId3"/>
              </a:rPr>
              <a:t>World Health Organization</a:t>
            </a:r>
            <a:endParaRPr kumimoji="0" lang="en-US" altLang="en-US" sz="1200" b="0" i="1" u="none" strike="noStrike" kern="1200" cap="none" spc="0" normalizeH="0" baseline="0" noProof="0" dirty="0">
              <a:ln>
                <a:noFill/>
              </a:ln>
              <a:solidFill>
                <a:srgbClr val="000000"/>
              </a:solidFill>
              <a:effectLst/>
              <a:uLnTx/>
              <a:uFillTx/>
              <a:latin typeface="Geneva"/>
            </a:endParaRPr>
          </a:p>
        </p:txBody>
      </p:sp>
      <p:sp>
        <p:nvSpPr>
          <p:cNvPr id="12" name="object 10"/>
          <p:cNvSpPr txBox="1"/>
          <p:nvPr/>
        </p:nvSpPr>
        <p:spPr>
          <a:xfrm>
            <a:off x="1571424" y="54998"/>
            <a:ext cx="9137073" cy="369332"/>
          </a:xfrm>
          <a:prstGeom prst="rect">
            <a:avLst/>
          </a:prstGeom>
        </p:spPr>
        <p:txBody>
          <a:bodyPr vert="horz" wrap="square" lIns="0" tIns="0" rIns="0" bIns="0" rtlCol="0">
            <a:spAutoFit/>
          </a:bodyPr>
          <a:lstStyle/>
          <a:p>
            <a:pPr marL="12700" lvl="0" algn="ctr">
              <a:defRPr/>
            </a:pPr>
            <a:r>
              <a:rPr lang="en-US" b="1" spc="150" baseline="0" dirty="0">
                <a:solidFill>
                  <a:srgbClr val="FFFFFF"/>
                </a:solidFill>
                <a:latin typeface="Arial"/>
                <a:cs typeface="Arial"/>
              </a:rPr>
              <a:t>Environmental Health: What It Is and Why It Matters</a:t>
            </a:r>
            <a:endParaRPr lang="en-US" baseline="0" dirty="0">
              <a:solidFill>
                <a:srgbClr val="000000"/>
              </a:solidFill>
              <a:latin typeface="Arial"/>
              <a:cs typeface="Arial"/>
            </a:endParaRPr>
          </a:p>
        </p:txBody>
      </p:sp>
      <p:sp>
        <p:nvSpPr>
          <p:cNvPr id="5" name="Rectangle 10"/>
          <p:cNvSpPr>
            <a:spLocks noGrp="1" noChangeArrowheads="1"/>
          </p:cNvSpPr>
          <p:nvPr>
            <p:ph type="subTitle" idx="1"/>
          </p:nvPr>
        </p:nvSpPr>
        <p:spPr>
          <a:xfrm>
            <a:off x="8805210" y="721357"/>
            <a:ext cx="3234390" cy="3205722"/>
          </a:xfrm>
        </p:spPr>
        <p:txBody>
          <a:bodyPr/>
          <a:lstStyle/>
          <a:p>
            <a:pPr algn="l" eaLnBrk="1" hangingPunct="1">
              <a:defRPr/>
            </a:pPr>
            <a:r>
              <a:rPr lang="en-US" altLang="en-US" sz="2000" dirty="0"/>
              <a:t>Worldwide ambient air pollution accounts for:</a:t>
            </a:r>
          </a:p>
          <a:p>
            <a:pPr marL="342900" indent="-342900" algn="l" eaLnBrk="1" hangingPunct="1">
              <a:buFont typeface="Arial" panose="020B0604020202020204" pitchFamily="34" charset="0"/>
              <a:buChar char="•"/>
              <a:defRPr/>
            </a:pPr>
            <a:r>
              <a:rPr lang="en-US" altLang="en-US" sz="1800" dirty="0"/>
              <a:t>29% of all deaths and disease from lung cancer</a:t>
            </a:r>
          </a:p>
          <a:p>
            <a:pPr marL="342900" indent="-342900" algn="l" eaLnBrk="1" hangingPunct="1">
              <a:buFont typeface="Arial" panose="020B0604020202020204" pitchFamily="34" charset="0"/>
              <a:buChar char="•"/>
              <a:defRPr/>
            </a:pPr>
            <a:r>
              <a:rPr lang="en-US" altLang="en-US" sz="1800" dirty="0"/>
              <a:t>17% of all deaths and disease from acute lower respiratory infections</a:t>
            </a:r>
          </a:p>
          <a:p>
            <a:pPr marL="342900" indent="-342900" algn="l" eaLnBrk="1" hangingPunct="1">
              <a:buFont typeface="Arial" panose="020B0604020202020204" pitchFamily="34" charset="0"/>
              <a:buChar char="•"/>
              <a:defRPr/>
            </a:pPr>
            <a:r>
              <a:rPr lang="en-US" altLang="en-US" sz="1800" dirty="0"/>
              <a:t>24% of all deaths from stroke</a:t>
            </a:r>
          </a:p>
          <a:p>
            <a:pPr marL="342900" indent="-342900" algn="l" eaLnBrk="1" hangingPunct="1">
              <a:buFont typeface="Arial" panose="020B0604020202020204" pitchFamily="34" charset="0"/>
              <a:buChar char="•"/>
              <a:defRPr/>
            </a:pPr>
            <a:r>
              <a:rPr lang="en-US" altLang="en-US" sz="1800" dirty="0"/>
              <a:t>25% of all deaths and disease from </a:t>
            </a:r>
            <a:r>
              <a:rPr lang="en-US" altLang="en-US" sz="1800" dirty="0" err="1"/>
              <a:t>ischaemic</a:t>
            </a:r>
            <a:r>
              <a:rPr lang="en-US" altLang="en-US" sz="1800" dirty="0"/>
              <a:t> heart disease</a:t>
            </a:r>
          </a:p>
          <a:p>
            <a:pPr marL="342900" indent="-342900" algn="l" eaLnBrk="1" hangingPunct="1">
              <a:buFont typeface="Arial" panose="020B0604020202020204" pitchFamily="34" charset="0"/>
              <a:buChar char="•"/>
              <a:defRPr/>
            </a:pPr>
            <a:r>
              <a:rPr lang="en-US" altLang="en-US" sz="1800" dirty="0"/>
              <a:t>43% of all deaths and disease from chronic obstructive pulmonary disease</a:t>
            </a:r>
          </a:p>
          <a:p>
            <a:pPr algn="r" eaLnBrk="1" hangingPunct="1">
              <a:defRPr/>
            </a:pPr>
            <a:r>
              <a:rPr lang="en-US" altLang="en-US" sz="1800" i="1" dirty="0"/>
              <a:t>-WHO</a:t>
            </a:r>
          </a:p>
        </p:txBody>
      </p:sp>
      <p:pic>
        <p:nvPicPr>
          <p:cNvPr id="3" name="Picture 2"/>
          <p:cNvPicPr>
            <a:picLocks noChangeAspect="1"/>
          </p:cNvPicPr>
          <p:nvPr/>
        </p:nvPicPr>
        <p:blipFill>
          <a:blip r:embed="rId4"/>
          <a:stretch>
            <a:fillRect/>
          </a:stretch>
        </p:blipFill>
        <p:spPr>
          <a:xfrm>
            <a:off x="228600" y="533400"/>
            <a:ext cx="8431615" cy="5269759"/>
          </a:xfrm>
          <a:prstGeom prst="rect">
            <a:avLst/>
          </a:prstGeom>
        </p:spPr>
      </p:pic>
    </p:spTree>
    <p:extLst>
      <p:ext uri="{BB962C8B-B14F-4D97-AF65-F5344CB8AC3E}">
        <p14:creationId xmlns:p14="http://schemas.microsoft.com/office/powerpoint/2010/main" val="58742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1"/>
          <p:cNvSpPr txBox="1">
            <a:spLocks noChangeArrowheads="1"/>
          </p:cNvSpPr>
          <p:nvPr/>
        </p:nvSpPr>
        <p:spPr bwMode="auto">
          <a:xfrm>
            <a:off x="304800" y="6016223"/>
            <a:ext cx="7844593"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rPr>
              <a:t>Image Source: </a:t>
            </a: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hlinkClick r:id="rId3"/>
              </a:rPr>
              <a:t>World Health Organization</a:t>
            </a:r>
            <a:endParaRPr kumimoji="0" lang="en-US" altLang="en-US" sz="1200" b="0" i="1" u="none" strike="noStrike" kern="1200" cap="none" spc="0" normalizeH="0" baseline="0" noProof="0" dirty="0">
              <a:ln>
                <a:noFill/>
              </a:ln>
              <a:solidFill>
                <a:srgbClr val="000000"/>
              </a:solidFill>
              <a:effectLst/>
              <a:uLnTx/>
              <a:uFillTx/>
              <a:latin typeface="Geneva"/>
            </a:endParaRPr>
          </a:p>
        </p:txBody>
      </p:sp>
      <p:sp>
        <p:nvSpPr>
          <p:cNvPr id="12" name="object 10"/>
          <p:cNvSpPr txBox="1"/>
          <p:nvPr/>
        </p:nvSpPr>
        <p:spPr>
          <a:xfrm>
            <a:off x="1571424" y="54998"/>
            <a:ext cx="9137073" cy="369332"/>
          </a:xfrm>
          <a:prstGeom prst="rect">
            <a:avLst/>
          </a:prstGeom>
        </p:spPr>
        <p:txBody>
          <a:bodyPr vert="horz" wrap="square" lIns="0" tIns="0" rIns="0" bIns="0" rtlCol="0">
            <a:spAutoFit/>
          </a:bodyPr>
          <a:lstStyle/>
          <a:p>
            <a:pPr marL="12700" lvl="0" algn="ctr">
              <a:defRPr/>
            </a:pPr>
            <a:r>
              <a:rPr lang="en-US" b="1" spc="150" baseline="0" dirty="0">
                <a:solidFill>
                  <a:srgbClr val="FFFFFF"/>
                </a:solidFill>
                <a:latin typeface="Arial"/>
                <a:cs typeface="Arial"/>
              </a:rPr>
              <a:t>Environmental Health: What It Is and Why It Matters</a:t>
            </a:r>
            <a:endParaRPr lang="en-US" baseline="0" dirty="0">
              <a:solidFill>
                <a:srgbClr val="000000"/>
              </a:solidFill>
              <a:latin typeface="Arial"/>
              <a:cs typeface="Arial"/>
            </a:endParaRPr>
          </a:p>
        </p:txBody>
      </p:sp>
      <p:sp>
        <p:nvSpPr>
          <p:cNvPr id="5" name="Rectangle 10"/>
          <p:cNvSpPr>
            <a:spLocks noGrp="1" noChangeArrowheads="1"/>
          </p:cNvSpPr>
          <p:nvPr>
            <p:ph type="subTitle" idx="1"/>
          </p:nvPr>
        </p:nvSpPr>
        <p:spPr>
          <a:xfrm>
            <a:off x="8195610" y="1066800"/>
            <a:ext cx="3843990" cy="4765043"/>
          </a:xfrm>
        </p:spPr>
        <p:txBody>
          <a:bodyPr/>
          <a:lstStyle/>
          <a:p>
            <a:pPr algn="l" eaLnBrk="1" hangingPunct="1">
              <a:defRPr/>
            </a:pPr>
            <a:r>
              <a:rPr lang="en-US" altLang="en-US" sz="2000" dirty="0"/>
              <a:t>Unsafe water is responsible for nearly 10% of the annual global disease burden, including:</a:t>
            </a:r>
            <a:endParaRPr lang="en-US" altLang="en-US" sz="1800" dirty="0"/>
          </a:p>
          <a:p>
            <a:pPr marL="285750" indent="-285750" algn="l" eaLnBrk="1" hangingPunct="1">
              <a:buFont typeface="Arial" panose="020B0604020202020204" pitchFamily="34" charset="0"/>
              <a:buChar char="•"/>
              <a:defRPr/>
            </a:pPr>
            <a:r>
              <a:rPr lang="en-US" altLang="en-US" sz="1800" dirty="0"/>
              <a:t>1.4 million child deaths from diarrhea;</a:t>
            </a:r>
          </a:p>
          <a:p>
            <a:pPr marL="285750" indent="-285750" algn="l" eaLnBrk="1" hangingPunct="1">
              <a:buFont typeface="Arial" panose="020B0604020202020204" pitchFamily="34" charset="0"/>
              <a:buChar char="•"/>
              <a:defRPr/>
            </a:pPr>
            <a:r>
              <a:rPr lang="en-US" altLang="en-US" sz="1800" dirty="0"/>
              <a:t>500,000 deaths from malaria;</a:t>
            </a:r>
          </a:p>
          <a:p>
            <a:pPr marL="285750" indent="-285750" algn="l" eaLnBrk="1" hangingPunct="1">
              <a:buFont typeface="Arial" panose="020B0604020202020204" pitchFamily="34" charset="0"/>
              <a:buChar char="•"/>
              <a:defRPr/>
            </a:pPr>
            <a:r>
              <a:rPr lang="en-US" altLang="en-US" sz="1800" dirty="0"/>
              <a:t>860,000 child deaths from malnutrition; and</a:t>
            </a:r>
          </a:p>
          <a:p>
            <a:pPr marL="285750" indent="-285750" algn="l" eaLnBrk="1" hangingPunct="1">
              <a:buFont typeface="Arial" panose="020B0604020202020204" pitchFamily="34" charset="0"/>
              <a:buChar char="•"/>
              <a:defRPr/>
            </a:pPr>
            <a:r>
              <a:rPr lang="en-US" altLang="en-US" sz="1800" dirty="0"/>
              <a:t>280,000 deaths from drowning.</a:t>
            </a:r>
          </a:p>
          <a:p>
            <a:pPr algn="r" eaLnBrk="1" hangingPunct="1">
              <a:defRPr/>
            </a:pPr>
            <a:r>
              <a:rPr lang="en-US" altLang="en-US" sz="1800" i="1" dirty="0"/>
              <a:t>-WHO</a:t>
            </a:r>
          </a:p>
        </p:txBody>
      </p:sp>
      <p:pic>
        <p:nvPicPr>
          <p:cNvPr id="4" name="Picture 3"/>
          <p:cNvPicPr>
            <a:picLocks noChangeAspect="1"/>
          </p:cNvPicPr>
          <p:nvPr/>
        </p:nvPicPr>
        <p:blipFill>
          <a:blip r:embed="rId4"/>
          <a:stretch>
            <a:fillRect/>
          </a:stretch>
        </p:blipFill>
        <p:spPr>
          <a:xfrm>
            <a:off x="230459" y="515278"/>
            <a:ext cx="7918934" cy="5447166"/>
          </a:xfrm>
          <a:prstGeom prst="rect">
            <a:avLst/>
          </a:prstGeom>
        </p:spPr>
      </p:pic>
    </p:spTree>
    <p:extLst>
      <p:ext uri="{BB962C8B-B14F-4D97-AF65-F5344CB8AC3E}">
        <p14:creationId xmlns:p14="http://schemas.microsoft.com/office/powerpoint/2010/main" val="222560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31748" y="76200"/>
            <a:ext cx="12293599" cy="2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5" tIns="60957" rIns="121915" bIns="60957"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ctr" defTabSz="1219170" rtl="0" eaLnBrk="0" fontAlgn="base" latinLnBrk="0" hangingPunct="0">
              <a:lnSpc>
                <a:spcPct val="80000"/>
              </a:lnSpc>
              <a:spcBef>
                <a:spcPct val="2000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uLnTx/>
                <a:uFillTx/>
                <a:latin typeface="Arial" panose="020B0604020202020204" pitchFamily="34" charset="0"/>
                <a:ea typeface="Adobe Gothic Std B" pitchFamily="34" charset="-128"/>
                <a:cs typeface="Aharoni" pitchFamily="2" charset="-79"/>
              </a:rPr>
              <a:t>Climate Change and Health</a:t>
            </a:r>
          </a:p>
        </p:txBody>
      </p:sp>
      <p:pic>
        <p:nvPicPr>
          <p:cNvPr id="3" name="Picture 2">
            <a:extLst>
              <a:ext uri="{FF2B5EF4-FFF2-40B4-BE49-F238E27FC236}">
                <a16:creationId xmlns:a16="http://schemas.microsoft.com/office/drawing/2014/main" id="{69876F0E-6E36-47DF-B552-05E528ED8C15}"/>
              </a:ext>
            </a:extLst>
          </p:cNvPr>
          <p:cNvPicPr>
            <a:picLocks noChangeAspect="1"/>
          </p:cNvPicPr>
          <p:nvPr/>
        </p:nvPicPr>
        <p:blipFill rotWithShape="1">
          <a:blip r:embed="rId3"/>
          <a:srcRect l="986" t="1074"/>
          <a:stretch/>
        </p:blipFill>
        <p:spPr>
          <a:xfrm>
            <a:off x="2257425" y="685800"/>
            <a:ext cx="7648575" cy="5700712"/>
          </a:xfrm>
          <a:prstGeom prst="rect">
            <a:avLst/>
          </a:prstGeom>
        </p:spPr>
      </p:pic>
      <p:sp>
        <p:nvSpPr>
          <p:cNvPr id="8" name="Text Box 11">
            <a:extLst>
              <a:ext uri="{FF2B5EF4-FFF2-40B4-BE49-F238E27FC236}">
                <a16:creationId xmlns:a16="http://schemas.microsoft.com/office/drawing/2014/main" id="{CBCADB3C-4BE3-4E26-8301-E4244A231318}"/>
              </a:ext>
            </a:extLst>
          </p:cNvPr>
          <p:cNvSpPr txBox="1">
            <a:spLocks noChangeArrowheads="1"/>
          </p:cNvSpPr>
          <p:nvPr/>
        </p:nvSpPr>
        <p:spPr bwMode="auto">
          <a:xfrm>
            <a:off x="10210800" y="5555515"/>
            <a:ext cx="1863365"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defTabSz="914400" rtl="0" eaLnBrk="0" fontAlgn="base" latinLnBrk="0" hangingPunct="0">
              <a:lnSpc>
                <a:spcPct val="100000"/>
              </a:lnSpc>
              <a:spcBef>
                <a:spcPct val="5000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rPr>
              <a:t>Image Source: </a:t>
            </a:r>
            <a:r>
              <a:rPr kumimoji="0" lang="en-US" altLang="en-US" sz="1200" b="0" i="1" u="none" strike="noStrike" kern="1200" cap="none" spc="0" normalizeH="0" baseline="0" noProof="0" dirty="0">
                <a:ln>
                  <a:noFill/>
                </a:ln>
                <a:solidFill>
                  <a:srgbClr val="000000"/>
                </a:solidFill>
                <a:effectLst/>
                <a:uLnTx/>
                <a:uFillTx/>
                <a:latin typeface="Geneva"/>
                <a:ea typeface="Lucida Grande" pitchFamily="48" charset="0"/>
                <a:cs typeface="Lucida Grande" pitchFamily="48" charset="0"/>
                <a:hlinkClick r:id="rId4"/>
              </a:rPr>
              <a:t>Centers for Disease Control and Prevention</a:t>
            </a:r>
            <a:endParaRPr kumimoji="0" lang="en-US" altLang="en-US" sz="1200" b="0" i="1" u="none" strike="noStrike" kern="1200" cap="none" spc="0" normalizeH="0" baseline="0" noProof="0" dirty="0">
              <a:ln>
                <a:noFill/>
              </a:ln>
              <a:solidFill>
                <a:srgbClr val="000000"/>
              </a:solidFill>
              <a:effectLst/>
              <a:uLnTx/>
              <a:uFillTx/>
              <a:latin typeface="Geneva"/>
            </a:endParaRPr>
          </a:p>
        </p:txBody>
      </p:sp>
    </p:spTree>
    <p:extLst>
      <p:ext uri="{BB962C8B-B14F-4D97-AF65-F5344CB8AC3E}">
        <p14:creationId xmlns:p14="http://schemas.microsoft.com/office/powerpoint/2010/main" val="79022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1"/>
          <p:cNvSpPr txBox="1">
            <a:spLocks noChangeArrowheads="1"/>
          </p:cNvSpPr>
          <p:nvPr/>
        </p:nvSpPr>
        <p:spPr bwMode="auto">
          <a:xfrm>
            <a:off x="701040" y="6521449"/>
            <a:ext cx="1554480" cy="20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720" b="0" i="0" u="none" strike="noStrike" kern="1200" cap="none" spc="0" normalizeH="0" baseline="0" noProof="0">
                <a:ln>
                  <a:noFill/>
                </a:ln>
                <a:solidFill>
                  <a:srgbClr val="FFFFFF"/>
                </a:solidFill>
                <a:effectLst/>
                <a:uLnTx/>
                <a:uFillTx/>
                <a:latin typeface="Helvetica" pitchFamily="48" charset="0"/>
                <a:ea typeface="Lucida Grande" pitchFamily="48" charset="0"/>
                <a:cs typeface="Lucida Grande" pitchFamily="48" charset="0"/>
              </a:rPr>
              <a:t>﻿</a:t>
            </a:r>
            <a:r>
              <a:rPr kumimoji="0" lang="en-US" altLang="en-US" sz="720" b="0" i="0" u="none" strike="noStrike" kern="1200" cap="none" spc="0" normalizeH="0" baseline="0" noProof="0">
                <a:ln>
                  <a:noFill/>
                </a:ln>
                <a:solidFill>
                  <a:srgbClr val="FFFFFF"/>
                </a:solidFill>
                <a:effectLst/>
                <a:uLnTx/>
                <a:uFillTx/>
                <a:latin typeface="Helvetica" pitchFamily="48" charset="0"/>
              </a:rPr>
              <a:t>An Equal Opportunity University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10" y="533400"/>
            <a:ext cx="10916138" cy="556260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76200" y="-153840"/>
            <a:ext cx="12268200" cy="338554"/>
          </a:xfrm>
          <a:prstGeom prst="rect">
            <a:avLst/>
          </a:prstGeom>
          <a:noFill/>
        </p:spPr>
        <p:txBody>
          <a:bodyPr wrap="square" rtlCol="0">
            <a:spAutoFit/>
          </a:bodyPr>
          <a:lstStyle/>
          <a:p>
            <a:pPr lvl="0" algn="ctr" defTabSz="1219170">
              <a:lnSpc>
                <a:spcPct val="80000"/>
              </a:lnSpc>
              <a:spcBef>
                <a:spcPct val="20000"/>
              </a:spcBef>
              <a:defRPr/>
            </a:pPr>
            <a:r>
              <a:rPr lang="en-US" altLang="en-US" sz="2000" b="1" baseline="0" dirty="0">
                <a:solidFill>
                  <a:srgbClr val="FFFFFF"/>
                </a:solidFill>
                <a:latin typeface="Arial" panose="020B0604020202020204" pitchFamily="34" charset="0"/>
                <a:ea typeface="Adobe Gothic Std B" pitchFamily="34" charset="-128"/>
                <a:cs typeface="Aharoni" pitchFamily="2" charset="-79"/>
              </a:rPr>
              <a:t>Climate Change and Health</a:t>
            </a:r>
          </a:p>
        </p:txBody>
      </p:sp>
    </p:spTree>
    <p:extLst>
      <p:ext uri="{BB962C8B-B14F-4D97-AF65-F5344CB8AC3E}">
        <p14:creationId xmlns:p14="http://schemas.microsoft.com/office/powerpoint/2010/main" val="94056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1748" y="76200"/>
            <a:ext cx="12293599" cy="2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5" tIns="60957" rIns="121915" bIns="60957"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lvl="0" algn="ctr" defTabSz="1219170">
              <a:lnSpc>
                <a:spcPct val="80000"/>
              </a:lnSpc>
              <a:buNone/>
            </a:pPr>
            <a:r>
              <a:rPr lang="en-US" altLang="en-US" sz="2133" b="1" baseline="0" dirty="0">
                <a:solidFill>
                  <a:srgbClr val="FFFFFF"/>
                </a:solidFill>
                <a:latin typeface="Arial" panose="020B0604020202020204" pitchFamily="34" charset="0"/>
                <a:ea typeface="Adobe Gothic Std B" pitchFamily="34" charset="-128"/>
                <a:cs typeface="Aharoni" pitchFamily="2" charset="-79"/>
              </a:rPr>
              <a:t>Climate Change and Health: Historical Example</a:t>
            </a:r>
          </a:p>
        </p:txBody>
      </p:sp>
      <p:pic>
        <p:nvPicPr>
          <p:cNvPr id="2" name="Picture 1">
            <a:extLst>
              <a:ext uri="{FF2B5EF4-FFF2-40B4-BE49-F238E27FC236}">
                <a16:creationId xmlns:a16="http://schemas.microsoft.com/office/drawing/2014/main" id="{4369EAC6-C2DA-4237-A60B-223A96F6E13B}"/>
              </a:ext>
            </a:extLst>
          </p:cNvPr>
          <p:cNvPicPr>
            <a:picLocks noChangeAspect="1"/>
          </p:cNvPicPr>
          <p:nvPr/>
        </p:nvPicPr>
        <p:blipFill>
          <a:blip r:embed="rId3"/>
          <a:stretch>
            <a:fillRect/>
          </a:stretch>
        </p:blipFill>
        <p:spPr>
          <a:xfrm>
            <a:off x="6652312" y="594981"/>
            <a:ext cx="5040521" cy="2955005"/>
          </a:xfrm>
          <a:prstGeom prst="rect">
            <a:avLst/>
          </a:prstGeom>
        </p:spPr>
      </p:pic>
      <p:sp>
        <p:nvSpPr>
          <p:cNvPr id="4" name="TextBox 3">
            <a:extLst>
              <a:ext uri="{FF2B5EF4-FFF2-40B4-BE49-F238E27FC236}">
                <a16:creationId xmlns:a16="http://schemas.microsoft.com/office/drawing/2014/main" id="{0B6FCDC4-BAB1-4890-A5F2-ACC92534D85F}"/>
              </a:ext>
            </a:extLst>
          </p:cNvPr>
          <p:cNvSpPr txBox="1"/>
          <p:nvPr/>
        </p:nvSpPr>
        <p:spPr>
          <a:xfrm>
            <a:off x="6652312" y="3504343"/>
            <a:ext cx="5040521" cy="276999"/>
          </a:xfrm>
          <a:prstGeom prst="rect">
            <a:avLst/>
          </a:prstGeom>
          <a:noFill/>
        </p:spPr>
        <p:txBody>
          <a:bodyPr wrap="square" rtlCol="0">
            <a:spAutoFit/>
          </a:bodyPr>
          <a:lstStyle/>
          <a:p>
            <a:pPr algn="ctr"/>
            <a:r>
              <a:rPr lang="en-US" sz="1800" i="1" dirty="0"/>
              <a:t>Image Source: </a:t>
            </a:r>
            <a:r>
              <a:rPr lang="en-US" sz="1800" i="1" dirty="0">
                <a:hlinkClick r:id="rId4"/>
              </a:rPr>
              <a:t>PBS/The Dust Bowl</a:t>
            </a:r>
            <a:endParaRPr lang="en-US" sz="1800" i="1" dirty="0"/>
          </a:p>
        </p:txBody>
      </p:sp>
      <p:pic>
        <p:nvPicPr>
          <p:cNvPr id="6" name="Picture 5">
            <a:extLst>
              <a:ext uri="{FF2B5EF4-FFF2-40B4-BE49-F238E27FC236}">
                <a16:creationId xmlns:a16="http://schemas.microsoft.com/office/drawing/2014/main" id="{C805C9F7-C46F-411E-881D-87A96246DCDD}"/>
              </a:ext>
            </a:extLst>
          </p:cNvPr>
          <p:cNvPicPr>
            <a:picLocks noChangeAspect="1"/>
          </p:cNvPicPr>
          <p:nvPr/>
        </p:nvPicPr>
        <p:blipFill>
          <a:blip r:embed="rId5"/>
          <a:stretch>
            <a:fillRect/>
          </a:stretch>
        </p:blipFill>
        <p:spPr>
          <a:xfrm>
            <a:off x="609600" y="588708"/>
            <a:ext cx="5238749" cy="2955005"/>
          </a:xfrm>
          <a:prstGeom prst="rect">
            <a:avLst/>
          </a:prstGeom>
        </p:spPr>
      </p:pic>
      <p:sp>
        <p:nvSpPr>
          <p:cNvPr id="7" name="TextBox 6">
            <a:extLst>
              <a:ext uri="{FF2B5EF4-FFF2-40B4-BE49-F238E27FC236}">
                <a16:creationId xmlns:a16="http://schemas.microsoft.com/office/drawing/2014/main" id="{0AA4C26B-0B8D-4951-BD27-603FFFFF7698}"/>
              </a:ext>
            </a:extLst>
          </p:cNvPr>
          <p:cNvSpPr txBox="1"/>
          <p:nvPr/>
        </p:nvSpPr>
        <p:spPr>
          <a:xfrm>
            <a:off x="609600" y="3515303"/>
            <a:ext cx="5238749" cy="276999"/>
          </a:xfrm>
          <a:prstGeom prst="rect">
            <a:avLst/>
          </a:prstGeom>
          <a:noFill/>
        </p:spPr>
        <p:txBody>
          <a:bodyPr wrap="square" rtlCol="0">
            <a:spAutoFit/>
          </a:bodyPr>
          <a:lstStyle/>
          <a:p>
            <a:pPr algn="ctr"/>
            <a:r>
              <a:rPr lang="en-US" sz="1800" i="1" dirty="0"/>
              <a:t>Image Source: </a:t>
            </a:r>
            <a:r>
              <a:rPr lang="en-US" sz="1800" i="1" dirty="0">
                <a:hlinkClick r:id="rId6"/>
              </a:rPr>
              <a:t>National Drought Mitigation Center</a:t>
            </a:r>
            <a:endParaRPr lang="en-US" sz="1800" i="1" dirty="0"/>
          </a:p>
        </p:txBody>
      </p:sp>
      <p:pic>
        <p:nvPicPr>
          <p:cNvPr id="8" name="Picture 7">
            <a:extLst>
              <a:ext uri="{FF2B5EF4-FFF2-40B4-BE49-F238E27FC236}">
                <a16:creationId xmlns:a16="http://schemas.microsoft.com/office/drawing/2014/main" id="{529AD609-7F5C-4D33-9453-43C38995CE14}"/>
              </a:ext>
            </a:extLst>
          </p:cNvPr>
          <p:cNvPicPr>
            <a:picLocks noChangeAspect="1"/>
          </p:cNvPicPr>
          <p:nvPr/>
        </p:nvPicPr>
        <p:blipFill rotWithShape="1">
          <a:blip r:embed="rId7"/>
          <a:srcRect l="790" t="2579" r="1575"/>
          <a:stretch/>
        </p:blipFill>
        <p:spPr>
          <a:xfrm>
            <a:off x="4267200" y="3902995"/>
            <a:ext cx="3883844" cy="2878805"/>
          </a:xfrm>
          <a:prstGeom prst="rect">
            <a:avLst/>
          </a:prstGeom>
        </p:spPr>
      </p:pic>
      <p:sp>
        <p:nvSpPr>
          <p:cNvPr id="9" name="TextBox 8">
            <a:extLst>
              <a:ext uri="{FF2B5EF4-FFF2-40B4-BE49-F238E27FC236}">
                <a16:creationId xmlns:a16="http://schemas.microsoft.com/office/drawing/2014/main" id="{250C2D7B-0510-46A7-8CA1-F2B52EF177B2}"/>
              </a:ext>
            </a:extLst>
          </p:cNvPr>
          <p:cNvSpPr txBox="1"/>
          <p:nvPr/>
        </p:nvSpPr>
        <p:spPr>
          <a:xfrm>
            <a:off x="8173825" y="6300496"/>
            <a:ext cx="1678756" cy="461665"/>
          </a:xfrm>
          <a:prstGeom prst="rect">
            <a:avLst/>
          </a:prstGeom>
          <a:noFill/>
        </p:spPr>
        <p:txBody>
          <a:bodyPr wrap="square" rtlCol="0">
            <a:spAutoFit/>
          </a:bodyPr>
          <a:lstStyle/>
          <a:p>
            <a:r>
              <a:rPr lang="en-US" sz="1800" i="1" dirty="0"/>
              <a:t>Image Source: </a:t>
            </a:r>
            <a:br>
              <a:rPr lang="en-US" sz="1800" i="1" dirty="0"/>
            </a:br>
            <a:r>
              <a:rPr lang="en-US" sz="1800" i="1" dirty="0">
                <a:hlinkClick r:id="rId8"/>
              </a:rPr>
              <a:t>PBS/The Dust Bowl</a:t>
            </a:r>
            <a:endParaRPr lang="en-US" sz="1800" i="1" dirty="0"/>
          </a:p>
        </p:txBody>
      </p:sp>
    </p:spTree>
    <p:extLst>
      <p:ext uri="{BB962C8B-B14F-4D97-AF65-F5344CB8AC3E}">
        <p14:creationId xmlns:p14="http://schemas.microsoft.com/office/powerpoint/2010/main" val="128889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1748" y="76200"/>
            <a:ext cx="12293599" cy="24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5" tIns="60957" rIns="121915" bIns="60957" anchor="ctr"/>
          <a:lstStyle>
            <a:lvl1pPr>
              <a:spcBef>
                <a:spcPct val="20000"/>
              </a:spcBef>
              <a:buChar char="•"/>
              <a:defRPr sz="3200">
                <a:solidFill>
                  <a:schemeClr val="tx1"/>
                </a:solidFill>
                <a:latin typeface="Arial" charset="0"/>
                <a:ea typeface="Geneva" pitchFamily="48" charset="0"/>
                <a:cs typeface="Geneva" pitchFamily="48" charset="0"/>
              </a:defRPr>
            </a:lvl1pPr>
            <a:lvl2pPr marL="742950" indent="-285750">
              <a:spcBef>
                <a:spcPct val="20000"/>
              </a:spcBef>
              <a:buChar char="–"/>
              <a:defRPr sz="2800">
                <a:solidFill>
                  <a:schemeClr val="tx1"/>
                </a:solidFill>
                <a:latin typeface="Arial" charset="0"/>
                <a:ea typeface="Geneva" pitchFamily="48" charset="0"/>
                <a:cs typeface="Geneva" pitchFamily="48" charset="0"/>
              </a:defRPr>
            </a:lvl2pPr>
            <a:lvl3pPr marL="1143000" indent="-228600">
              <a:spcBef>
                <a:spcPct val="20000"/>
              </a:spcBef>
              <a:buChar char="•"/>
              <a:defRPr sz="2400">
                <a:solidFill>
                  <a:schemeClr val="tx1"/>
                </a:solidFill>
                <a:latin typeface="Arial" charset="0"/>
                <a:ea typeface="Geneva" pitchFamily="48" charset="0"/>
                <a:cs typeface="Geneva" pitchFamily="48" charset="0"/>
              </a:defRPr>
            </a:lvl3pPr>
            <a:lvl4pPr marL="1600200" indent="-228600">
              <a:spcBef>
                <a:spcPct val="20000"/>
              </a:spcBef>
              <a:buChar char="–"/>
              <a:defRPr sz="2000">
                <a:solidFill>
                  <a:schemeClr val="tx1"/>
                </a:solidFill>
                <a:latin typeface="Arial" charset="0"/>
                <a:ea typeface="Geneva" pitchFamily="48" charset="0"/>
                <a:cs typeface="Geneva" pitchFamily="48" charset="0"/>
              </a:defRPr>
            </a:lvl4pPr>
            <a:lvl5pPr marL="2057400" indent="-228600">
              <a:spcBef>
                <a:spcPct val="20000"/>
              </a:spcBef>
              <a:buChar char="»"/>
              <a:defRPr sz="2000">
                <a:solidFill>
                  <a:schemeClr val="tx1"/>
                </a:solidFill>
                <a:latin typeface="Arial" charset="0"/>
                <a:ea typeface="Geneva" pitchFamily="48" charset="0"/>
                <a:cs typeface="Geneva" pitchFamily="48" charset="0"/>
              </a:defRPr>
            </a:lvl5pPr>
            <a:lvl6pPr marL="25146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6pPr>
            <a:lvl7pPr marL="29718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7pPr>
            <a:lvl8pPr marL="34290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8pPr>
            <a:lvl9pPr marL="3886200" indent="-228600" eaLnBrk="0" fontAlgn="base" hangingPunct="0">
              <a:spcBef>
                <a:spcPct val="20000"/>
              </a:spcBef>
              <a:spcAft>
                <a:spcPct val="0"/>
              </a:spcAft>
              <a:buChar char="»"/>
              <a:defRPr sz="2000">
                <a:solidFill>
                  <a:schemeClr val="tx1"/>
                </a:solidFill>
                <a:latin typeface="Arial" charset="0"/>
                <a:ea typeface="Geneva" pitchFamily="48" charset="0"/>
                <a:cs typeface="Geneva" pitchFamily="48" charset="0"/>
              </a:defRPr>
            </a:lvl9pPr>
          </a:lstStyle>
          <a:p>
            <a:pPr lvl="0" algn="ctr" defTabSz="1219170">
              <a:lnSpc>
                <a:spcPct val="80000"/>
              </a:lnSpc>
              <a:buNone/>
            </a:pPr>
            <a:r>
              <a:rPr lang="en-US" altLang="en-US" sz="2133" b="1" baseline="0" dirty="0">
                <a:solidFill>
                  <a:srgbClr val="FFFFFF"/>
                </a:solidFill>
                <a:latin typeface="Arial" panose="020B0604020202020204" pitchFamily="34" charset="0"/>
                <a:ea typeface="Adobe Gothic Std B" pitchFamily="34" charset="-128"/>
                <a:cs typeface="Aharoni" pitchFamily="2" charset="-79"/>
              </a:rPr>
              <a:t>Climate Change and Health</a:t>
            </a:r>
          </a:p>
        </p:txBody>
      </p:sp>
      <p:sp>
        <p:nvSpPr>
          <p:cNvPr id="6" name="Rectangle 10"/>
          <p:cNvSpPr txBox="1">
            <a:spLocks noChangeArrowheads="1"/>
          </p:cNvSpPr>
          <p:nvPr/>
        </p:nvSpPr>
        <p:spPr bwMode="auto">
          <a:xfrm>
            <a:off x="1200151" y="685800"/>
            <a:ext cx="9829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rPr>
              <a:t>Direct Effects on Health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Dust pneumonia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Asthma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Eye infections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Infant mortality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Mental Health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a:rPr>
              <a:t>Social Determinants of Health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Food insecurity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Adverse childhood events (ACES)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Physical environment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Migration (stress, substandard housing, overcrowding)</a:t>
            </a:r>
          </a:p>
        </p:txBody>
      </p:sp>
      <p:pic>
        <p:nvPicPr>
          <p:cNvPr id="2" name="Picture 1">
            <a:extLst>
              <a:ext uri="{FF2B5EF4-FFF2-40B4-BE49-F238E27FC236}">
                <a16:creationId xmlns:a16="http://schemas.microsoft.com/office/drawing/2014/main" id="{96280B4D-4FBE-4D58-B0ED-A542E2E3D8EF}"/>
              </a:ext>
            </a:extLst>
          </p:cNvPr>
          <p:cNvPicPr>
            <a:picLocks noChangeAspect="1"/>
          </p:cNvPicPr>
          <p:nvPr/>
        </p:nvPicPr>
        <p:blipFill>
          <a:blip r:embed="rId3"/>
          <a:stretch>
            <a:fillRect/>
          </a:stretch>
        </p:blipFill>
        <p:spPr>
          <a:xfrm>
            <a:off x="6934200" y="674016"/>
            <a:ext cx="5026378" cy="4241006"/>
          </a:xfrm>
          <a:prstGeom prst="rect">
            <a:avLst/>
          </a:prstGeom>
        </p:spPr>
      </p:pic>
      <p:sp>
        <p:nvSpPr>
          <p:cNvPr id="7" name="TextBox 6">
            <a:extLst>
              <a:ext uri="{FF2B5EF4-FFF2-40B4-BE49-F238E27FC236}">
                <a16:creationId xmlns:a16="http://schemas.microsoft.com/office/drawing/2014/main" id="{5D191C89-06AE-46AA-AFEB-C2C7E93C6A8D}"/>
              </a:ext>
            </a:extLst>
          </p:cNvPr>
          <p:cNvSpPr txBox="1"/>
          <p:nvPr/>
        </p:nvSpPr>
        <p:spPr>
          <a:xfrm>
            <a:off x="6934200" y="4915022"/>
            <a:ext cx="5031877" cy="276999"/>
          </a:xfrm>
          <a:prstGeom prst="rect">
            <a:avLst/>
          </a:prstGeom>
          <a:noFill/>
        </p:spPr>
        <p:txBody>
          <a:bodyPr wrap="square" rtlCol="0">
            <a:spAutoFit/>
          </a:bodyPr>
          <a:lstStyle/>
          <a:p>
            <a:pPr algn="ctr"/>
            <a:r>
              <a:rPr lang="en-US" sz="1800" i="1" dirty="0"/>
              <a:t>Image Source: </a:t>
            </a:r>
            <a:r>
              <a:rPr lang="en-US" sz="1800" i="1" dirty="0">
                <a:hlinkClick r:id="rId4"/>
              </a:rPr>
              <a:t>Newspapers.com</a:t>
            </a:r>
            <a:endParaRPr lang="en-US" sz="1800" i="1" dirty="0"/>
          </a:p>
        </p:txBody>
      </p:sp>
    </p:spTree>
    <p:extLst>
      <p:ext uri="{BB962C8B-B14F-4D97-AF65-F5344CB8AC3E}">
        <p14:creationId xmlns:p14="http://schemas.microsoft.com/office/powerpoint/2010/main" val="13030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fade">
                                      <p:cBhvr>
                                        <p:cTn id="30" dur="500"/>
                                        <p:tgtEl>
                                          <p:spTgt spid="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fade">
                                      <p:cBhvr>
                                        <p:cTn id="3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25000" smtClean="0">
            <a:ln>
              <a:noFill/>
            </a:ln>
            <a:solidFill>
              <a:schemeClr val="tx1"/>
            </a:solidFill>
            <a:effectLst/>
            <a:latin typeface="Arial" charset="0"/>
            <a:ea typeface="Geneva" pitchFamily="48" charset="0"/>
            <a:cs typeface="Genev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19ACE38AE994DB72D8ABC6D15D08B" ma:contentTypeVersion="14" ma:contentTypeDescription="Create a new document." ma:contentTypeScope="" ma:versionID="b844acc92ccf7546ae6f3c492fdaad90">
  <xsd:schema xmlns:xsd="http://www.w3.org/2001/XMLSchema" xmlns:xs="http://www.w3.org/2001/XMLSchema" xmlns:p="http://schemas.microsoft.com/office/2006/metadata/properties" xmlns:ns3="8ccb11b0-c4b2-495f-aa1a-e9d2236fc65c" xmlns:ns4="44e6e542-ca26-4dec-80ab-30a2b6651d2c" targetNamespace="http://schemas.microsoft.com/office/2006/metadata/properties" ma:root="true" ma:fieldsID="86a96c9b90922077fac66fccbbb266ce" ns3:_="" ns4:_="">
    <xsd:import namespace="8ccb11b0-c4b2-495f-aa1a-e9d2236fc65c"/>
    <xsd:import namespace="44e6e542-ca26-4dec-80ab-30a2b6651d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b11b0-c4b2-495f-aa1a-e9d2236fc6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6e542-ca26-4dec-80ab-30a2b6651d2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FF6CB-F188-4316-92CE-C5CD1AE0A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b11b0-c4b2-495f-aa1a-e9d2236fc65c"/>
    <ds:schemaRef ds:uri="44e6e542-ca26-4dec-80ab-30a2b6651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F77461-1BA7-42EA-8817-C0D1315FE28C}">
  <ds:schemaRef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44e6e542-ca26-4dec-80ab-30a2b6651d2c"/>
    <ds:schemaRef ds:uri="8ccb11b0-c4b2-495f-aa1a-e9d2236fc65c"/>
  </ds:schemaRefs>
</ds:datastoreItem>
</file>

<file path=customXml/itemProps3.xml><?xml version="1.0" encoding="utf-8"?>
<ds:datastoreItem xmlns:ds="http://schemas.openxmlformats.org/officeDocument/2006/customXml" ds:itemID="{99378210-4FF5-416C-886C-AB0F9EB39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13522</TotalTime>
  <Words>1229</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Adobe Gothic Std B</vt:lpstr>
      <vt:lpstr>Arial</vt:lpstr>
      <vt:lpstr>Geneva</vt:lpstr>
      <vt:lpstr>Helvetica</vt:lpstr>
      <vt:lpstr>Blank Presentation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Craig Watkins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Watkins</dc:creator>
  <cp:lastModifiedBy>amy sohner</cp:lastModifiedBy>
  <cp:revision>845</cp:revision>
  <cp:lastPrinted>2020-01-29T19:14:31Z</cp:lastPrinted>
  <dcterms:created xsi:type="dcterms:W3CDTF">2007-10-12T20:14:18Z</dcterms:created>
  <dcterms:modified xsi:type="dcterms:W3CDTF">2023-03-01T22:11:05Z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0x010100F7519ACE38AE994DB72D8ABC6D15D08B</vt:lpwstr>
  </property>
</Properties>
</file>