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 id="2147483648" r:id="rId2"/>
    <p:sldMasterId id="2147483672" r:id="rId3"/>
    <p:sldMasterId id="2147483684" r:id="rId4"/>
    <p:sldMasterId id="2147483693" r:id="rId5"/>
    <p:sldMasterId id="2147483705" r:id="rId6"/>
    <p:sldMasterId id="2147483717" r:id="rId7"/>
    <p:sldMasterId id="2147483747" r:id="rId8"/>
    <p:sldMasterId id="2147483753" r:id="rId9"/>
    <p:sldMasterId id="2147483759" r:id="rId10"/>
    <p:sldMasterId id="2147483765" r:id="rId11"/>
    <p:sldMasterId id="2147483771" r:id="rId12"/>
  </p:sldMasterIdLst>
  <p:notesMasterIdLst>
    <p:notesMasterId r:id="rId36"/>
  </p:notesMasterIdLst>
  <p:sldIdLst>
    <p:sldId id="1460" r:id="rId13"/>
    <p:sldId id="1395" r:id="rId14"/>
    <p:sldId id="1450" r:id="rId15"/>
    <p:sldId id="1389" r:id="rId16"/>
    <p:sldId id="1391" r:id="rId17"/>
    <p:sldId id="1390" r:id="rId18"/>
    <p:sldId id="1397" r:id="rId19"/>
    <p:sldId id="1453" r:id="rId20"/>
    <p:sldId id="1462" r:id="rId21"/>
    <p:sldId id="1454" r:id="rId22"/>
    <p:sldId id="1401" r:id="rId23"/>
    <p:sldId id="1463" r:id="rId24"/>
    <p:sldId id="1407" r:id="rId25"/>
    <p:sldId id="1409" r:id="rId26"/>
    <p:sldId id="1410" r:id="rId27"/>
    <p:sldId id="1415" r:id="rId28"/>
    <p:sldId id="1422" r:id="rId29"/>
    <p:sldId id="1426" r:id="rId30"/>
    <p:sldId id="1420" r:id="rId31"/>
    <p:sldId id="1374" r:id="rId32"/>
    <p:sldId id="1464" r:id="rId33"/>
    <p:sldId id="1452" r:id="rId34"/>
    <p:sldId id="146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A487C"/>
    <a:srgbClr val="EAB200"/>
    <a:srgbClr val="B08600"/>
    <a:srgbClr val="0099CC"/>
    <a:srgbClr val="33CCCC"/>
    <a:srgbClr val="E6F250"/>
    <a:srgbClr val="339933"/>
    <a:srgbClr val="336600"/>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93271A-0B6E-4DB9-8139-782986DB5F23}" v="11" dt="2023-03-08T03:16:30.9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84254" autoAdjust="0"/>
  </p:normalViewPr>
  <p:slideViewPr>
    <p:cSldViewPr>
      <p:cViewPr varScale="1">
        <p:scale>
          <a:sx n="61" d="100"/>
          <a:sy n="61" d="100"/>
        </p:scale>
        <p:origin x="798"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42"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ck, Joel" userId="9b0e682e-20f1-40e4-bc61-249a072d9ab8" providerId="ADAL" clId="{CC93271A-0B6E-4DB9-8139-782986DB5F23}"/>
    <pc:docChg chg="undo custSel addSld delSld modSld sldOrd">
      <pc:chgData name="Dock, Joel" userId="9b0e682e-20f1-40e4-bc61-249a072d9ab8" providerId="ADAL" clId="{CC93271A-0B6E-4DB9-8139-782986DB5F23}" dt="2023-03-08T03:40:37.150" v="356" actId="1076"/>
      <pc:docMkLst>
        <pc:docMk/>
      </pc:docMkLst>
      <pc:sldChg chg="addSp delSp modSp mod">
        <pc:chgData name="Dock, Joel" userId="9b0e682e-20f1-40e4-bc61-249a072d9ab8" providerId="ADAL" clId="{CC93271A-0B6E-4DB9-8139-782986DB5F23}" dt="2023-03-08T03:13:55.383" v="171" actId="1076"/>
        <pc:sldMkLst>
          <pc:docMk/>
          <pc:sldMk cId="2697803972" sldId="1374"/>
        </pc:sldMkLst>
        <pc:spChg chg="mod">
          <ac:chgData name="Dock, Joel" userId="9b0e682e-20f1-40e4-bc61-249a072d9ab8" providerId="ADAL" clId="{CC93271A-0B6E-4DB9-8139-782986DB5F23}" dt="2023-03-08T03:11:48.229" v="162" actId="20577"/>
          <ac:spMkLst>
            <pc:docMk/>
            <pc:sldMk cId="2697803972" sldId="1374"/>
            <ac:spMk id="2" creationId="{BE852AAA-5DF6-4A39-9C28-9CAB572C6E52}"/>
          </ac:spMkLst>
        </pc:spChg>
        <pc:graphicFrameChg chg="del">
          <ac:chgData name="Dock, Joel" userId="9b0e682e-20f1-40e4-bc61-249a072d9ab8" providerId="ADAL" clId="{CC93271A-0B6E-4DB9-8139-782986DB5F23}" dt="2023-03-08T03:05:33.600" v="103" actId="478"/>
          <ac:graphicFrameMkLst>
            <pc:docMk/>
            <pc:sldMk cId="2697803972" sldId="1374"/>
            <ac:graphicFrameMk id="4" creationId="{EDD6BD07-A86C-47B9-BD23-8B3114340DA8}"/>
          </ac:graphicFrameMkLst>
        </pc:graphicFrameChg>
        <pc:picChg chg="add mod">
          <ac:chgData name="Dock, Joel" userId="9b0e682e-20f1-40e4-bc61-249a072d9ab8" providerId="ADAL" clId="{CC93271A-0B6E-4DB9-8139-782986DB5F23}" dt="2023-03-08T03:12:42.430" v="169" actId="1440"/>
          <ac:picMkLst>
            <pc:docMk/>
            <pc:sldMk cId="2697803972" sldId="1374"/>
            <ac:picMk id="4" creationId="{2A0F159D-AC3F-438B-8E32-69F41103F1F7}"/>
          </ac:picMkLst>
        </pc:picChg>
        <pc:picChg chg="del">
          <ac:chgData name="Dock, Joel" userId="9b0e682e-20f1-40e4-bc61-249a072d9ab8" providerId="ADAL" clId="{CC93271A-0B6E-4DB9-8139-782986DB5F23}" dt="2023-03-08T03:05:35.004" v="104" actId="478"/>
          <ac:picMkLst>
            <pc:docMk/>
            <pc:sldMk cId="2697803972" sldId="1374"/>
            <ac:picMk id="5" creationId="{125DD740-2150-4B44-896D-BFF0AD27F5CD}"/>
          </ac:picMkLst>
        </pc:picChg>
        <pc:picChg chg="add mod">
          <ac:chgData name="Dock, Joel" userId="9b0e682e-20f1-40e4-bc61-249a072d9ab8" providerId="ADAL" clId="{CC93271A-0B6E-4DB9-8139-782986DB5F23}" dt="2023-03-08T03:12:39.377" v="168" actId="1440"/>
          <ac:picMkLst>
            <pc:docMk/>
            <pc:sldMk cId="2697803972" sldId="1374"/>
            <ac:picMk id="5" creationId="{CCD75B77-3459-4190-B225-B39AC75F70FD}"/>
          </ac:picMkLst>
        </pc:picChg>
        <pc:picChg chg="add mod">
          <ac:chgData name="Dock, Joel" userId="9b0e682e-20f1-40e4-bc61-249a072d9ab8" providerId="ADAL" clId="{CC93271A-0B6E-4DB9-8139-782986DB5F23}" dt="2023-03-08T03:13:55.383" v="171" actId="1076"/>
          <ac:picMkLst>
            <pc:docMk/>
            <pc:sldMk cId="2697803972" sldId="1374"/>
            <ac:picMk id="6" creationId="{7A5CA4CF-B771-4EFD-A4A1-3EAC3CCE8D6A}"/>
          </ac:picMkLst>
        </pc:picChg>
        <pc:picChg chg="del">
          <ac:chgData name="Dock, Joel" userId="9b0e682e-20f1-40e4-bc61-249a072d9ab8" providerId="ADAL" clId="{CC93271A-0B6E-4DB9-8139-782986DB5F23}" dt="2023-03-08T03:05:36.372" v="105" actId="478"/>
          <ac:picMkLst>
            <pc:docMk/>
            <pc:sldMk cId="2697803972" sldId="1374"/>
            <ac:picMk id="8" creationId="{5A3E9B5F-638E-4119-AEF3-9A043A2FF666}"/>
          </ac:picMkLst>
        </pc:picChg>
      </pc:sldChg>
      <pc:sldChg chg="del">
        <pc:chgData name="Dock, Joel" userId="9b0e682e-20f1-40e4-bc61-249a072d9ab8" providerId="ADAL" clId="{CC93271A-0B6E-4DB9-8139-782986DB5F23}" dt="2023-03-08T03:05:04.034" v="73" actId="47"/>
        <pc:sldMkLst>
          <pc:docMk/>
          <pc:sldMk cId="3904936694" sldId="1382"/>
        </pc:sldMkLst>
      </pc:sldChg>
      <pc:sldChg chg="modSp mod ord">
        <pc:chgData name="Dock, Joel" userId="9b0e682e-20f1-40e4-bc61-249a072d9ab8" providerId="ADAL" clId="{CC93271A-0B6E-4DB9-8139-782986DB5F23}" dt="2023-03-08T03:40:37.150" v="356" actId="1076"/>
        <pc:sldMkLst>
          <pc:docMk/>
          <pc:sldMk cId="2065270858" sldId="1395"/>
        </pc:sldMkLst>
        <pc:picChg chg="mod">
          <ac:chgData name="Dock, Joel" userId="9b0e682e-20f1-40e4-bc61-249a072d9ab8" providerId="ADAL" clId="{CC93271A-0B6E-4DB9-8139-782986DB5F23}" dt="2023-03-08T03:40:37.150" v="356" actId="1076"/>
          <ac:picMkLst>
            <pc:docMk/>
            <pc:sldMk cId="2065270858" sldId="1395"/>
            <ac:picMk id="6" creationId="{98DD7551-7C3C-4809-9BD9-FE6AC0CD4A72}"/>
          </ac:picMkLst>
        </pc:picChg>
      </pc:sldChg>
      <pc:sldChg chg="ord">
        <pc:chgData name="Dock, Joel" userId="9b0e682e-20f1-40e4-bc61-249a072d9ab8" providerId="ADAL" clId="{CC93271A-0B6E-4DB9-8139-782986DB5F23}" dt="2023-03-08T03:00:21.023" v="43"/>
        <pc:sldMkLst>
          <pc:docMk/>
          <pc:sldMk cId="622810609" sldId="1407"/>
        </pc:sldMkLst>
      </pc:sldChg>
      <pc:sldChg chg="modSp mod ord">
        <pc:chgData name="Dock, Joel" userId="9b0e682e-20f1-40e4-bc61-249a072d9ab8" providerId="ADAL" clId="{CC93271A-0B6E-4DB9-8139-782986DB5F23}" dt="2023-03-08T03:00:00.726" v="41"/>
        <pc:sldMkLst>
          <pc:docMk/>
          <pc:sldMk cId="2370294573" sldId="1409"/>
        </pc:sldMkLst>
        <pc:spChg chg="mod">
          <ac:chgData name="Dock, Joel" userId="9b0e682e-20f1-40e4-bc61-249a072d9ab8" providerId="ADAL" clId="{CC93271A-0B6E-4DB9-8139-782986DB5F23}" dt="2023-03-08T02:55:50.907" v="7" actId="1076"/>
          <ac:spMkLst>
            <pc:docMk/>
            <pc:sldMk cId="2370294573" sldId="1409"/>
            <ac:spMk id="7" creationId="{DDA834C4-A514-4773-9138-68EB44588315}"/>
          </ac:spMkLst>
        </pc:spChg>
        <pc:picChg chg="mod">
          <ac:chgData name="Dock, Joel" userId="9b0e682e-20f1-40e4-bc61-249a072d9ab8" providerId="ADAL" clId="{CC93271A-0B6E-4DB9-8139-782986DB5F23}" dt="2023-03-08T02:55:37.393" v="3" actId="14100"/>
          <ac:picMkLst>
            <pc:docMk/>
            <pc:sldMk cId="2370294573" sldId="1409"/>
            <ac:picMk id="6" creationId="{55E58E0B-39D6-4B71-9EE4-3F0BA11272D1}"/>
          </ac:picMkLst>
        </pc:picChg>
        <pc:picChg chg="mod">
          <ac:chgData name="Dock, Joel" userId="9b0e682e-20f1-40e4-bc61-249a072d9ab8" providerId="ADAL" clId="{CC93271A-0B6E-4DB9-8139-782986DB5F23}" dt="2023-03-08T02:55:39.551" v="4" actId="1076"/>
          <ac:picMkLst>
            <pc:docMk/>
            <pc:sldMk cId="2370294573" sldId="1409"/>
            <ac:picMk id="8" creationId="{99FC809F-F9FB-44EB-99D5-14D28D992B59}"/>
          </ac:picMkLst>
        </pc:picChg>
      </pc:sldChg>
      <pc:sldChg chg="del">
        <pc:chgData name="Dock, Joel" userId="9b0e682e-20f1-40e4-bc61-249a072d9ab8" providerId="ADAL" clId="{CC93271A-0B6E-4DB9-8139-782986DB5F23}" dt="2023-03-08T03:04:48.912" v="68" actId="47"/>
        <pc:sldMkLst>
          <pc:docMk/>
          <pc:sldMk cId="189492835" sldId="1416"/>
        </pc:sldMkLst>
      </pc:sldChg>
      <pc:sldChg chg="del">
        <pc:chgData name="Dock, Joel" userId="9b0e682e-20f1-40e4-bc61-249a072d9ab8" providerId="ADAL" clId="{CC93271A-0B6E-4DB9-8139-782986DB5F23}" dt="2023-03-08T03:04:50.863" v="69" actId="47"/>
        <pc:sldMkLst>
          <pc:docMk/>
          <pc:sldMk cId="2827262683" sldId="1417"/>
        </pc:sldMkLst>
      </pc:sldChg>
      <pc:sldChg chg="del">
        <pc:chgData name="Dock, Joel" userId="9b0e682e-20f1-40e4-bc61-249a072d9ab8" providerId="ADAL" clId="{CC93271A-0B6E-4DB9-8139-782986DB5F23}" dt="2023-03-08T03:04:56.693" v="70" actId="47"/>
        <pc:sldMkLst>
          <pc:docMk/>
          <pc:sldMk cId="3666101795" sldId="1418"/>
        </pc:sldMkLst>
      </pc:sldChg>
      <pc:sldChg chg="del">
        <pc:chgData name="Dock, Joel" userId="9b0e682e-20f1-40e4-bc61-249a072d9ab8" providerId="ADAL" clId="{CC93271A-0B6E-4DB9-8139-782986DB5F23}" dt="2023-03-08T03:04:45.264" v="67" actId="47"/>
        <pc:sldMkLst>
          <pc:docMk/>
          <pc:sldMk cId="2688833523" sldId="1419"/>
        </pc:sldMkLst>
      </pc:sldChg>
      <pc:sldChg chg="addSp delSp modSp mod">
        <pc:chgData name="Dock, Joel" userId="9b0e682e-20f1-40e4-bc61-249a072d9ab8" providerId="ADAL" clId="{CC93271A-0B6E-4DB9-8139-782986DB5F23}" dt="2023-03-08T03:08:27.980" v="114" actId="20577"/>
        <pc:sldMkLst>
          <pc:docMk/>
          <pc:sldMk cId="418967732" sldId="1420"/>
        </pc:sldMkLst>
        <pc:spChg chg="mod">
          <ac:chgData name="Dock, Joel" userId="9b0e682e-20f1-40e4-bc61-249a072d9ab8" providerId="ADAL" clId="{CC93271A-0B6E-4DB9-8139-782986DB5F23}" dt="2023-03-08T03:08:27.980" v="114" actId="20577"/>
          <ac:spMkLst>
            <pc:docMk/>
            <pc:sldMk cId="418967732" sldId="1420"/>
            <ac:spMk id="3" creationId="{C8383BBC-9679-49E8-BCDA-8ED2154BD7A0}"/>
          </ac:spMkLst>
        </pc:spChg>
        <pc:picChg chg="del">
          <ac:chgData name="Dock, Joel" userId="9b0e682e-20f1-40e4-bc61-249a072d9ab8" providerId="ADAL" clId="{CC93271A-0B6E-4DB9-8139-782986DB5F23}" dt="2023-03-08T03:00:58.449" v="44" actId="478"/>
          <ac:picMkLst>
            <pc:docMk/>
            <pc:sldMk cId="418967732" sldId="1420"/>
            <ac:picMk id="4" creationId="{3D6F7135-6B65-46C2-A3A3-ECC24102648D}"/>
          </ac:picMkLst>
        </pc:picChg>
        <pc:picChg chg="add mod">
          <ac:chgData name="Dock, Joel" userId="9b0e682e-20f1-40e4-bc61-249a072d9ab8" providerId="ADAL" clId="{CC93271A-0B6E-4DB9-8139-782986DB5F23}" dt="2023-03-08T03:04:07.349" v="61" actId="1076"/>
          <ac:picMkLst>
            <pc:docMk/>
            <pc:sldMk cId="418967732" sldId="1420"/>
            <ac:picMk id="5" creationId="{28A4F0CA-4522-4C04-8854-4CAFEA37E205}"/>
          </ac:picMkLst>
        </pc:picChg>
        <pc:picChg chg="add mod">
          <ac:chgData name="Dock, Joel" userId="9b0e682e-20f1-40e4-bc61-249a072d9ab8" providerId="ADAL" clId="{CC93271A-0B6E-4DB9-8139-782986DB5F23}" dt="2023-03-08T03:04:17.738" v="66" actId="14100"/>
          <ac:picMkLst>
            <pc:docMk/>
            <pc:sldMk cId="418967732" sldId="1420"/>
            <ac:picMk id="7" creationId="{EB3E1688-7411-4827-B240-EF78B610A3DF}"/>
          </ac:picMkLst>
        </pc:picChg>
      </pc:sldChg>
      <pc:sldChg chg="addSp delSp modSp mod">
        <pc:chgData name="Dock, Joel" userId="9b0e682e-20f1-40e4-bc61-249a072d9ab8" providerId="ADAL" clId="{CC93271A-0B6E-4DB9-8139-782986DB5F23}" dt="2023-03-08T02:59:27.973" v="39" actId="14100"/>
        <pc:sldMkLst>
          <pc:docMk/>
          <pc:sldMk cId="3926642069" sldId="1422"/>
        </pc:sldMkLst>
        <pc:picChg chg="mod">
          <ac:chgData name="Dock, Joel" userId="9b0e682e-20f1-40e4-bc61-249a072d9ab8" providerId="ADAL" clId="{CC93271A-0B6E-4DB9-8139-782986DB5F23}" dt="2023-03-08T02:59:23.280" v="38" actId="1076"/>
          <ac:picMkLst>
            <pc:docMk/>
            <pc:sldMk cId="3926642069" sldId="1422"/>
            <ac:picMk id="5" creationId="{7B411FA9-B3E8-4991-8E5C-FA5C3BF92DAF}"/>
          </ac:picMkLst>
        </pc:picChg>
        <pc:picChg chg="add del mod ord">
          <ac:chgData name="Dock, Joel" userId="9b0e682e-20f1-40e4-bc61-249a072d9ab8" providerId="ADAL" clId="{CC93271A-0B6E-4DB9-8139-782986DB5F23}" dt="2023-03-08T02:58:48.907" v="27" actId="478"/>
          <ac:picMkLst>
            <pc:docMk/>
            <pc:sldMk cId="3926642069" sldId="1422"/>
            <ac:picMk id="7" creationId="{CF4C603C-84F6-48DA-827F-55D18D4711BA}"/>
          </ac:picMkLst>
        </pc:picChg>
        <pc:picChg chg="add del mod">
          <ac:chgData name="Dock, Joel" userId="9b0e682e-20f1-40e4-bc61-249a072d9ab8" providerId="ADAL" clId="{CC93271A-0B6E-4DB9-8139-782986DB5F23}" dt="2023-03-08T02:59:00.319" v="28" actId="478"/>
          <ac:picMkLst>
            <pc:docMk/>
            <pc:sldMk cId="3926642069" sldId="1422"/>
            <ac:picMk id="8" creationId="{14093B42-9FFD-4B05-AC8A-D240FFB49765}"/>
          </ac:picMkLst>
        </pc:picChg>
        <pc:picChg chg="add mod">
          <ac:chgData name="Dock, Joel" userId="9b0e682e-20f1-40e4-bc61-249a072d9ab8" providerId="ADAL" clId="{CC93271A-0B6E-4DB9-8139-782986DB5F23}" dt="2023-03-08T02:59:27.973" v="39" actId="14100"/>
          <ac:picMkLst>
            <pc:docMk/>
            <pc:sldMk cId="3926642069" sldId="1422"/>
            <ac:picMk id="9" creationId="{64E2929A-8920-4350-A4CC-5A984C8CC8E9}"/>
          </ac:picMkLst>
        </pc:picChg>
      </pc:sldChg>
      <pc:sldChg chg="modSp add mod ord">
        <pc:chgData name="Dock, Joel" userId="9b0e682e-20f1-40e4-bc61-249a072d9ab8" providerId="ADAL" clId="{CC93271A-0B6E-4DB9-8139-782986DB5F23}" dt="2023-03-08T03:08:36.197" v="119" actId="20577"/>
        <pc:sldMkLst>
          <pc:docMk/>
          <pc:sldMk cId="2405192699" sldId="1426"/>
        </pc:sldMkLst>
        <pc:spChg chg="mod">
          <ac:chgData name="Dock, Joel" userId="9b0e682e-20f1-40e4-bc61-249a072d9ab8" providerId="ADAL" clId="{CC93271A-0B6E-4DB9-8139-782986DB5F23}" dt="2023-03-08T03:08:36.197" v="119" actId="20577"/>
          <ac:spMkLst>
            <pc:docMk/>
            <pc:sldMk cId="2405192699" sldId="1426"/>
            <ac:spMk id="3" creationId="{C8383BBC-9679-49E8-BCDA-8ED2154BD7A0}"/>
          </ac:spMkLst>
        </pc:spChg>
        <pc:spChg chg="mod">
          <ac:chgData name="Dock, Joel" userId="9b0e682e-20f1-40e4-bc61-249a072d9ab8" providerId="ADAL" clId="{CC93271A-0B6E-4DB9-8139-782986DB5F23}" dt="2023-03-08T03:02:09.711" v="52" actId="404"/>
          <ac:spMkLst>
            <pc:docMk/>
            <pc:sldMk cId="2405192699" sldId="1426"/>
            <ac:spMk id="5" creationId="{18727A50-902C-4E3F-A6DE-6CDE24621FDA}"/>
          </ac:spMkLst>
        </pc:spChg>
        <pc:picChg chg="mod">
          <ac:chgData name="Dock, Joel" userId="9b0e682e-20f1-40e4-bc61-249a072d9ab8" providerId="ADAL" clId="{CC93271A-0B6E-4DB9-8139-782986DB5F23}" dt="2023-03-08T03:02:23.824" v="55" actId="1076"/>
          <ac:picMkLst>
            <pc:docMk/>
            <pc:sldMk cId="2405192699" sldId="1426"/>
            <ac:picMk id="4" creationId="{CF2B7DD5-4623-4B86-BE69-1C30DCC5B490}"/>
          </ac:picMkLst>
        </pc:picChg>
      </pc:sldChg>
      <pc:sldChg chg="del">
        <pc:chgData name="Dock, Joel" userId="9b0e682e-20f1-40e4-bc61-249a072d9ab8" providerId="ADAL" clId="{CC93271A-0B6E-4DB9-8139-782986DB5F23}" dt="2023-03-08T03:05:00.360" v="71" actId="47"/>
        <pc:sldMkLst>
          <pc:docMk/>
          <pc:sldMk cId="3243081010" sldId="1434"/>
        </pc:sldMkLst>
      </pc:sldChg>
      <pc:sldChg chg="addSp delSp modSp mod">
        <pc:chgData name="Dock, Joel" userId="9b0e682e-20f1-40e4-bc61-249a072d9ab8" providerId="ADAL" clId="{CC93271A-0B6E-4DB9-8139-782986DB5F23}" dt="2023-03-08T03:21:30.380" v="346" actId="1076"/>
        <pc:sldMkLst>
          <pc:docMk/>
          <pc:sldMk cId="1862606011" sldId="1452"/>
        </pc:sldMkLst>
        <pc:spChg chg="add del mod">
          <ac:chgData name="Dock, Joel" userId="9b0e682e-20f1-40e4-bc61-249a072d9ab8" providerId="ADAL" clId="{CC93271A-0B6E-4DB9-8139-782986DB5F23}" dt="2023-03-08T03:20:02.655" v="217"/>
          <ac:spMkLst>
            <pc:docMk/>
            <pc:sldMk cId="1862606011" sldId="1452"/>
            <ac:spMk id="6" creationId="{FB29A186-5D86-402F-A854-0117678068F4}"/>
          </ac:spMkLst>
        </pc:spChg>
        <pc:spChg chg="del mod">
          <ac:chgData name="Dock, Joel" userId="9b0e682e-20f1-40e4-bc61-249a072d9ab8" providerId="ADAL" clId="{CC93271A-0B6E-4DB9-8139-782986DB5F23}" dt="2023-03-08T03:20:02.655" v="215"/>
          <ac:spMkLst>
            <pc:docMk/>
            <pc:sldMk cId="1862606011" sldId="1452"/>
            <ac:spMk id="7" creationId="{FB8DE416-FC20-4F89-9AE8-EA94C4CBB7CE}"/>
          </ac:spMkLst>
        </pc:spChg>
        <pc:spChg chg="add mod">
          <ac:chgData name="Dock, Joel" userId="9b0e682e-20f1-40e4-bc61-249a072d9ab8" providerId="ADAL" clId="{CC93271A-0B6E-4DB9-8139-782986DB5F23}" dt="2023-03-08T03:21:20.174" v="344" actId="1076"/>
          <ac:spMkLst>
            <pc:docMk/>
            <pc:sldMk cId="1862606011" sldId="1452"/>
            <ac:spMk id="10" creationId="{953BD6FA-1014-400D-8FF1-F549EB40021B}"/>
          </ac:spMkLst>
        </pc:spChg>
        <pc:picChg chg="del">
          <ac:chgData name="Dock, Joel" userId="9b0e682e-20f1-40e4-bc61-249a072d9ab8" providerId="ADAL" clId="{CC93271A-0B6E-4DB9-8139-782986DB5F23}" dt="2023-03-08T03:17:24.495" v="187" actId="478"/>
          <ac:picMkLst>
            <pc:docMk/>
            <pc:sldMk cId="1862606011" sldId="1452"/>
            <ac:picMk id="4" creationId="{1833275B-A048-4EF9-A071-4AE88D66BB06}"/>
          </ac:picMkLst>
        </pc:picChg>
        <pc:picChg chg="add mod">
          <ac:chgData name="Dock, Joel" userId="9b0e682e-20f1-40e4-bc61-249a072d9ab8" providerId="ADAL" clId="{CC93271A-0B6E-4DB9-8139-782986DB5F23}" dt="2023-03-08T03:21:30.380" v="346" actId="1076"/>
          <ac:picMkLst>
            <pc:docMk/>
            <pc:sldMk cId="1862606011" sldId="1452"/>
            <ac:picMk id="5" creationId="{93018266-1E95-4999-A870-F6C756A6AED3}"/>
          </ac:picMkLst>
        </pc:picChg>
      </pc:sldChg>
      <pc:sldChg chg="add del ord">
        <pc:chgData name="Dock, Joel" userId="9b0e682e-20f1-40e4-bc61-249a072d9ab8" providerId="ADAL" clId="{CC93271A-0B6E-4DB9-8139-782986DB5F23}" dt="2023-03-08T03:36:46.947" v="350"/>
        <pc:sldMkLst>
          <pc:docMk/>
          <pc:sldMk cId="3503807128" sldId="1453"/>
        </pc:sldMkLst>
      </pc:sldChg>
      <pc:sldChg chg="addSp delSp modSp del mod">
        <pc:chgData name="Dock, Joel" userId="9b0e682e-20f1-40e4-bc61-249a072d9ab8" providerId="ADAL" clId="{CC93271A-0B6E-4DB9-8139-782986DB5F23}" dt="2023-03-08T03:17:22.284" v="186" actId="47"/>
        <pc:sldMkLst>
          <pc:docMk/>
          <pc:sldMk cId="3048134472" sldId="1459"/>
        </pc:sldMkLst>
        <pc:spChg chg="add mod">
          <ac:chgData name="Dock, Joel" userId="9b0e682e-20f1-40e4-bc61-249a072d9ab8" providerId="ADAL" clId="{CC93271A-0B6E-4DB9-8139-782986DB5F23}" dt="2023-03-08T03:17:17.665" v="185" actId="478"/>
          <ac:spMkLst>
            <pc:docMk/>
            <pc:sldMk cId="3048134472" sldId="1459"/>
            <ac:spMk id="3" creationId="{53E33A7E-3EFB-44A9-BD63-2179CA8CA950}"/>
          </ac:spMkLst>
        </pc:spChg>
        <pc:picChg chg="del">
          <ac:chgData name="Dock, Joel" userId="9b0e682e-20f1-40e4-bc61-249a072d9ab8" providerId="ADAL" clId="{CC93271A-0B6E-4DB9-8139-782986DB5F23}" dt="2023-03-08T03:17:17.665" v="185" actId="478"/>
          <ac:picMkLst>
            <pc:docMk/>
            <pc:sldMk cId="3048134472" sldId="1459"/>
            <ac:picMk id="5" creationId="{1902EE6D-5E6E-42D7-83B6-89CA785258A7}"/>
          </ac:picMkLst>
        </pc:picChg>
      </pc:sldChg>
      <pc:sldChg chg="del">
        <pc:chgData name="Dock, Joel" userId="9b0e682e-20f1-40e4-bc61-249a072d9ab8" providerId="ADAL" clId="{CC93271A-0B6E-4DB9-8139-782986DB5F23}" dt="2023-03-08T03:05:01.983" v="72" actId="47"/>
        <pc:sldMkLst>
          <pc:docMk/>
          <pc:sldMk cId="3342302405" sldId="1461"/>
        </pc:sldMkLst>
      </pc:sldChg>
      <pc:sldChg chg="modSp mod">
        <pc:chgData name="Dock, Joel" userId="9b0e682e-20f1-40e4-bc61-249a072d9ab8" providerId="ADAL" clId="{CC93271A-0B6E-4DB9-8139-782986DB5F23}" dt="2023-03-08T03:37:33.875" v="355" actId="20577"/>
        <pc:sldMkLst>
          <pc:docMk/>
          <pc:sldMk cId="3649703898" sldId="1462"/>
        </pc:sldMkLst>
        <pc:spChg chg="mod">
          <ac:chgData name="Dock, Joel" userId="9b0e682e-20f1-40e4-bc61-249a072d9ab8" providerId="ADAL" clId="{CC93271A-0B6E-4DB9-8139-782986DB5F23}" dt="2023-03-08T03:37:33.875" v="355" actId="20577"/>
          <ac:spMkLst>
            <pc:docMk/>
            <pc:sldMk cId="3649703898" sldId="1462"/>
            <ac:spMk id="16" creationId="{0211C614-6F5F-48A6-9EF4-1756CFC19C0D}"/>
          </ac:spMkLst>
        </pc:spChg>
      </pc:sldChg>
      <pc:sldChg chg="addSp delSp modSp add mod">
        <pc:chgData name="Dock, Joel" userId="9b0e682e-20f1-40e4-bc61-249a072d9ab8" providerId="ADAL" clId="{CC93271A-0B6E-4DB9-8139-782986DB5F23}" dt="2023-03-08T03:16:40.898" v="184" actId="1076"/>
        <pc:sldMkLst>
          <pc:docMk/>
          <pc:sldMk cId="3089932044" sldId="1464"/>
        </pc:sldMkLst>
        <pc:picChg chg="del">
          <ac:chgData name="Dock, Joel" userId="9b0e682e-20f1-40e4-bc61-249a072d9ab8" providerId="ADAL" clId="{CC93271A-0B6E-4DB9-8139-782986DB5F23}" dt="2023-03-08T03:14:59.854" v="176" actId="478"/>
          <ac:picMkLst>
            <pc:docMk/>
            <pc:sldMk cId="3089932044" sldId="1464"/>
            <ac:picMk id="4" creationId="{2A0F159D-AC3F-438B-8E32-69F41103F1F7}"/>
          </ac:picMkLst>
        </pc:picChg>
        <pc:picChg chg="del">
          <ac:chgData name="Dock, Joel" userId="9b0e682e-20f1-40e4-bc61-249a072d9ab8" providerId="ADAL" clId="{CC93271A-0B6E-4DB9-8139-782986DB5F23}" dt="2023-03-08T03:15:01.180" v="177" actId="478"/>
          <ac:picMkLst>
            <pc:docMk/>
            <pc:sldMk cId="3089932044" sldId="1464"/>
            <ac:picMk id="5" creationId="{CCD75B77-3459-4190-B225-B39AC75F70FD}"/>
          </ac:picMkLst>
        </pc:picChg>
        <pc:picChg chg="del">
          <ac:chgData name="Dock, Joel" userId="9b0e682e-20f1-40e4-bc61-249a072d9ab8" providerId="ADAL" clId="{CC93271A-0B6E-4DB9-8139-782986DB5F23}" dt="2023-03-08T03:14:55.940" v="173" actId="478"/>
          <ac:picMkLst>
            <pc:docMk/>
            <pc:sldMk cId="3089932044" sldId="1464"/>
            <ac:picMk id="6" creationId="{7A5CA4CF-B771-4EFD-A4A1-3EAC3CCE8D6A}"/>
          </ac:picMkLst>
        </pc:picChg>
        <pc:picChg chg="add mod">
          <ac:chgData name="Dock, Joel" userId="9b0e682e-20f1-40e4-bc61-249a072d9ab8" providerId="ADAL" clId="{CC93271A-0B6E-4DB9-8139-782986DB5F23}" dt="2023-03-08T03:16:38.076" v="183" actId="1076"/>
          <ac:picMkLst>
            <pc:docMk/>
            <pc:sldMk cId="3089932044" sldId="1464"/>
            <ac:picMk id="7" creationId="{EC1BDB5A-6440-4F05-8BED-008367ED7502}"/>
          </ac:picMkLst>
        </pc:picChg>
        <pc:picChg chg="add mod">
          <ac:chgData name="Dock, Joel" userId="9b0e682e-20f1-40e4-bc61-249a072d9ab8" providerId="ADAL" clId="{CC93271A-0B6E-4DB9-8139-782986DB5F23}" dt="2023-03-08T03:16:40.898" v="184" actId="1076"/>
          <ac:picMkLst>
            <pc:docMk/>
            <pc:sldMk cId="3089932044" sldId="1464"/>
            <ac:picMk id="9" creationId="{590D2023-68CB-463E-BB86-854BD813257B}"/>
          </ac:picMkLst>
        </pc:picChg>
      </pc:sldChg>
      <pc:sldChg chg="delSp modSp add mod">
        <pc:chgData name="Dock, Joel" userId="9b0e682e-20f1-40e4-bc61-249a072d9ab8" providerId="ADAL" clId="{CC93271A-0B6E-4DB9-8139-782986DB5F23}" dt="2023-03-08T03:19:47.305" v="208" actId="1076"/>
        <pc:sldMkLst>
          <pc:docMk/>
          <pc:sldMk cId="1524669473" sldId="1465"/>
        </pc:sldMkLst>
        <pc:spChg chg="mod">
          <ac:chgData name="Dock, Joel" userId="9b0e682e-20f1-40e4-bc61-249a072d9ab8" providerId="ADAL" clId="{CC93271A-0B6E-4DB9-8139-782986DB5F23}" dt="2023-03-08T03:19:47.305" v="208" actId="1076"/>
          <ac:spMkLst>
            <pc:docMk/>
            <pc:sldMk cId="1524669473" sldId="1465"/>
            <ac:spMk id="6" creationId="{FB29A186-5D86-402F-A854-0117678068F4}"/>
          </ac:spMkLst>
        </pc:spChg>
        <pc:spChg chg="mod">
          <ac:chgData name="Dock, Joel" userId="9b0e682e-20f1-40e4-bc61-249a072d9ab8" providerId="ADAL" clId="{CC93271A-0B6E-4DB9-8139-782986DB5F23}" dt="2023-03-08T03:19:45.027" v="207" actId="1076"/>
          <ac:spMkLst>
            <pc:docMk/>
            <pc:sldMk cId="1524669473" sldId="1465"/>
            <ac:spMk id="7" creationId="{FB8DE416-FC20-4F89-9AE8-EA94C4CBB7CE}"/>
          </ac:spMkLst>
        </pc:spChg>
        <pc:picChg chg="del">
          <ac:chgData name="Dock, Joel" userId="9b0e682e-20f1-40e4-bc61-249a072d9ab8" providerId="ADAL" clId="{CC93271A-0B6E-4DB9-8139-782986DB5F23}" dt="2023-03-08T03:19:40.274" v="206" actId="478"/>
          <ac:picMkLst>
            <pc:docMk/>
            <pc:sldMk cId="1524669473" sldId="1465"/>
            <ac:picMk id="5" creationId="{93018266-1E95-4999-A870-F6C756A6AE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1C72697-0D6C-4C47-B06C-B1DB6FB3FB1F}" type="datetimeFigureOut">
              <a:rPr lang="en-US" smtClean="0"/>
              <a:t>3/7/2023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F1196BF-E6C8-4DC2-9185-C339E4B2ED60}" type="slidenum">
              <a:rPr lang="en-US" smtClean="0"/>
              <a:t>‹#›</a:t>
            </a:fld>
            <a:endParaRPr lang="en-US" dirty="0"/>
          </a:p>
        </p:txBody>
      </p:sp>
    </p:spTree>
    <p:extLst>
      <p:ext uri="{BB962C8B-B14F-4D97-AF65-F5344CB8AC3E}">
        <p14:creationId xmlns:p14="http://schemas.microsoft.com/office/powerpoint/2010/main" val="98739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1" i="0" kern="1200" dirty="0">
              <a:solidFill>
                <a:schemeClr val="tx1"/>
              </a:solidFill>
              <a:effectLst/>
              <a:latin typeface="+mn-lt"/>
              <a:ea typeface="+mn-ea"/>
              <a:cs typeface="+mn-cs"/>
            </a:endParaRPr>
          </a:p>
          <a:p>
            <a:endParaRPr lang="en-US" sz="1800" b="1" dirty="0"/>
          </a:p>
        </p:txBody>
      </p:sp>
      <p:sp>
        <p:nvSpPr>
          <p:cNvPr id="4" name="Slide Number Placeholder 3"/>
          <p:cNvSpPr>
            <a:spLocks noGrp="1"/>
          </p:cNvSpPr>
          <p:nvPr>
            <p:ph type="sldNum" sz="quarter" idx="5"/>
          </p:nvPr>
        </p:nvSpPr>
        <p:spPr/>
        <p:txBody>
          <a:bodyPr/>
          <a:lstStyle/>
          <a:p>
            <a:fld id="{9F1196BF-E6C8-4DC2-9185-C339E4B2ED60}" type="slidenum">
              <a:rPr lang="en-US" smtClean="0"/>
              <a:t>1</a:t>
            </a:fld>
            <a:endParaRPr lang="en-US" dirty="0"/>
          </a:p>
        </p:txBody>
      </p:sp>
    </p:spTree>
    <p:extLst>
      <p:ext uri="{BB962C8B-B14F-4D97-AF65-F5344CB8AC3E}">
        <p14:creationId xmlns:p14="http://schemas.microsoft.com/office/powerpoint/2010/main" val="3520144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6F2F2"/>
                </a:solidFill>
                <a:effectLst/>
                <a:latin typeface="Basic Commercial"/>
              </a:rPr>
              <a:t>In discussing the park at 4</a:t>
            </a:r>
            <a:r>
              <a:rPr lang="en-US" b="0" i="0" baseline="30000" dirty="0">
                <a:solidFill>
                  <a:srgbClr val="E6F2F2"/>
                </a:solidFill>
                <a:effectLst/>
                <a:latin typeface="Basic Commercial"/>
              </a:rPr>
              <a:t>th</a:t>
            </a:r>
            <a:r>
              <a:rPr lang="en-US" b="0" i="0" dirty="0">
                <a:solidFill>
                  <a:srgbClr val="E6F2F2"/>
                </a:solidFill>
                <a:effectLst/>
                <a:latin typeface="Basic Commercial"/>
              </a:rPr>
              <a:t> and Guthrie…..</a:t>
            </a:r>
          </a:p>
          <a:p>
            <a:endParaRPr lang="en-US" b="0" i="0" dirty="0">
              <a:solidFill>
                <a:srgbClr val="E6F2F2"/>
              </a:solidFill>
              <a:effectLst/>
              <a:latin typeface="Basic Commercial"/>
            </a:endParaRPr>
          </a:p>
          <a:p>
            <a:r>
              <a:rPr lang="en-US" b="0" i="0" dirty="0">
                <a:solidFill>
                  <a:srgbClr val="E6F2F2"/>
                </a:solidFill>
                <a:effectLst/>
                <a:latin typeface="Basic Commercial"/>
              </a:rPr>
              <a:t>No plans would be adopted except those that furthered racial segregation, restriction, and removal. Diversity in uses, structures, and people within the city was an unacceptable condition, and homogeneity through the creation and protection of white, single-family neighborhoods and wealth was the solution</a:t>
            </a:r>
            <a:endParaRPr lang="en-US" sz="1200" b="0" i="1"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63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25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951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arter BT"/>
              </a:rPr>
              <a:t>Exclusionary zoning in combination with federal housing policies (urban renewal, redlining &amp; FHA), and deed restrictions and racial covenants severely restricted (and continues to restrict) the movement of Black families. Larger lot sizes and homogenous development requirements in single-family districts have remained an effective tool for neighborhood and racial control.</a:t>
            </a:r>
          </a:p>
          <a:p>
            <a:endParaRPr lang="en-US" dirty="0"/>
          </a:p>
          <a:p>
            <a:endParaRPr lang="en-US" dirty="0"/>
          </a:p>
          <a:p>
            <a:r>
              <a:rPr lang="en-US" dirty="0">
                <a:latin typeface="Charter BT"/>
              </a:rPr>
              <a:t>As the white population migrated from the central city to newer development eastward,  and attempted to maintain racial exclusivity in neighborhoods like Shawnee,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458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Through careful combination with adjacent socioeconomically disadvantaged census tracts, business owners were able to receive the benefits of the program in areas that were not actually in need.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expansion of the zone into thriving industrial areas and healthy residential neighborhoods was criticized in legal and political circles as an opportunistic use of the law to provide tax advantages to already prosperous businesses.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834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Alternative paths of exclusivity in the form of ‘Covenants, Conditions, &amp; Restrictions’ or 'Deeds of Restriction' enforced by homeowners' associations in single-family residential subdivisions continued this legacy of segregation by limiting the delivery of housing choices and catering to a desired occupant. While the language in current deed restrictions for single-family subdivisions are fairly standard, they can be tailored for the specifically intended community result and include prohibitions on clotheslines, accessory dwellings, above-ground pools, window air conditioning units, playground equipment, the parking of commercial vehicles and basketball goals. Most concerning is the minimum home size restrictions placed on each lot. Regulating the minimum home to be constructed artificially inflates the cost of vacant land. These types of restrictions further exacerbate inequity through socioeconomic barriers, which disproportionately harm People of Color and low- to moderate-income families.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2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Disbanded 1951; rebuked 1968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17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Disbanded 1951; rebuked 1968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720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Disbanded 1951; rebuked 1968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847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Disbanded 1951; rebuked 1968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637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ambria" panose="02040503050406030204" pitchFamily="18" charset="0"/>
              </a:rPr>
              <a:t>Before I dive into the foundations of racism entrenched in local land use policy and systems of power, I’d like to take a moment to frame the conversation. As a planner and as planners, we must recognize that our profession played (and still plays) a significant role in the continuation of systems of racial inequality and housing segregation, as well as the health outcomes of marginalized and disenfranchised communities, specifically Louisville’s Black community.</a:t>
            </a:r>
          </a:p>
          <a:p>
            <a:pPr algn="l"/>
            <a:endParaRPr lang="en-US" sz="1800" b="0" i="0" u="none" strike="noStrike" baseline="0" dirty="0">
              <a:solidFill>
                <a:srgbClr val="000000"/>
              </a:solidFill>
              <a:latin typeface="Cambria" panose="02040503050406030204" pitchFamily="18" charset="0"/>
            </a:endParaRPr>
          </a:p>
          <a:p>
            <a:pPr algn="l"/>
            <a:r>
              <a:rPr lang="en-US" sz="1800" b="0" i="0" u="none" strike="noStrike" baseline="0" dirty="0">
                <a:solidFill>
                  <a:srgbClr val="000000"/>
                </a:solidFill>
                <a:latin typeface="Cambria" panose="02040503050406030204" pitchFamily="18" charset="0"/>
              </a:rPr>
              <a:t>11 root causes from environmental quality to income and job </a:t>
            </a:r>
            <a:r>
              <a:rPr lang="en-US" sz="1800" b="0" i="0" u="none" strike="noStrike" baseline="0" dirty="0" err="1">
                <a:solidFill>
                  <a:srgbClr val="000000"/>
                </a:solidFill>
                <a:latin typeface="Cambria" panose="02040503050406030204" pitchFamily="18" charset="0"/>
              </a:rPr>
              <a:t>opprtubities</a:t>
            </a:r>
            <a:r>
              <a:rPr lang="en-US" sz="1800" b="0" i="0" u="none" strike="noStrike" baseline="0" dirty="0">
                <a:solidFill>
                  <a:srgbClr val="000000"/>
                </a:solidFill>
                <a:latin typeface="Cambria" panose="02040503050406030204" pitchFamily="18" charset="0"/>
              </a:rPr>
              <a:t>.</a:t>
            </a:r>
          </a:p>
          <a:p>
            <a:pPr algn="l"/>
            <a:endParaRPr lang="en-US" sz="1800" b="0" i="0" u="none" strike="noStrike" baseline="0" dirty="0">
              <a:solidFill>
                <a:srgbClr val="000000"/>
              </a:solidFill>
              <a:latin typeface="Cambria" panose="02040503050406030204" pitchFamily="18" charset="0"/>
            </a:endParaRPr>
          </a:p>
          <a:p>
            <a:pPr algn="l"/>
            <a:r>
              <a:rPr lang="en-US" sz="1800" b="0" i="0" u="none" strike="noStrike" baseline="0" dirty="0">
                <a:solidFill>
                  <a:srgbClr val="000000"/>
                </a:solidFill>
                <a:latin typeface="Cambria" panose="02040503050406030204" pitchFamily="18" charset="0"/>
              </a:rPr>
              <a:t>Examples:</a:t>
            </a:r>
          </a:p>
          <a:p>
            <a:pPr algn="l"/>
            <a:endParaRPr lang="en-US" sz="1800" b="0" i="0" u="none" strike="noStrike" baseline="0" dirty="0">
              <a:solidFill>
                <a:srgbClr val="000000"/>
              </a:solidFill>
              <a:latin typeface="Cambria" panose="02040503050406030204" pitchFamily="18" charset="0"/>
            </a:endParaRPr>
          </a:p>
          <a:p>
            <a:r>
              <a:rPr lang="en-US" sz="1200" b="1" i="0" u="none" strike="noStrike" baseline="0" dirty="0">
                <a:solidFill>
                  <a:srgbClr val="211D1E"/>
                </a:solidFill>
                <a:latin typeface="Cambria" panose="02040503050406030204" pitchFamily="18" charset="0"/>
              </a:rPr>
              <a:t>Housing:</a:t>
            </a:r>
          </a:p>
          <a:p>
            <a:r>
              <a:rPr lang="en-US" sz="1200" b="1" i="0" u="none" strike="noStrike" baseline="0" dirty="0">
                <a:solidFill>
                  <a:srgbClr val="211D1E"/>
                </a:solidFill>
                <a:latin typeface="Cambria" panose="02040503050406030204" pitchFamily="18" charset="0"/>
              </a:rPr>
              <a:t>Housing quality is one of the most important factors affecting a child’s asthma. Older, overcrowded, and/or poorly maintained housing units can expose children to many different indoor asthma triggers.</a:t>
            </a:r>
            <a:r>
              <a:rPr lang="en-US" sz="800" b="0" i="0" u="none" strike="noStrike" baseline="0" dirty="0">
                <a:solidFill>
                  <a:srgbClr val="211D1E"/>
                </a:solidFill>
                <a:latin typeface="Cambria" panose="02040503050406030204" pitchFamily="18" charset="0"/>
              </a:rPr>
              <a:t> </a:t>
            </a:r>
            <a:r>
              <a:rPr lang="en-US" sz="1200" b="1" i="0" u="none" strike="noStrike" baseline="0" dirty="0">
                <a:solidFill>
                  <a:srgbClr val="211D1E"/>
                </a:solidFill>
                <a:latin typeface="Cambria" panose="02040503050406030204" pitchFamily="18" charset="0"/>
              </a:rPr>
              <a:t>Addressing some asthma triggers in rental housing therefore requires the involvement of the property manager for major home modifications, and in some cases, the enforcement of housing code violations by city or county officials.</a:t>
            </a:r>
          </a:p>
          <a:p>
            <a:endParaRPr lang="en-US" sz="1200" b="1" i="0" u="none" strike="noStrike" baseline="0" dirty="0">
              <a:solidFill>
                <a:srgbClr val="211D1E"/>
              </a:solidFill>
              <a:latin typeface="Cambria" panose="02040503050406030204" pitchFamily="18" charset="0"/>
            </a:endParaRPr>
          </a:p>
          <a:p>
            <a:pPr algn="l"/>
            <a:endParaRPr lang="en-US" sz="1800" b="0" i="0" u="none" strike="noStrike" baseline="0" dirty="0">
              <a:solidFill>
                <a:srgbClr val="000000"/>
              </a:solidFill>
              <a:latin typeface="Cambria" panose="02040503050406030204" pitchFamily="18" charset="0"/>
            </a:endParaRPr>
          </a:p>
          <a:p>
            <a:r>
              <a:rPr lang="en-US" sz="1200" b="1" i="0" u="none" strike="noStrike" baseline="0" dirty="0">
                <a:solidFill>
                  <a:srgbClr val="211D1E"/>
                </a:solidFill>
                <a:latin typeface="Cambria" panose="02040503050406030204" pitchFamily="18" charset="0"/>
              </a:rPr>
              <a:t>Neighborhood development:</a:t>
            </a:r>
          </a:p>
          <a:p>
            <a:r>
              <a:rPr lang="en-US" sz="1200" b="0" i="0" u="none" strike="noStrike" baseline="0" dirty="0">
                <a:solidFill>
                  <a:srgbClr val="211D1E"/>
                </a:solidFill>
                <a:latin typeface="Cambria" panose="02040503050406030204" pitchFamily="18" charset="0"/>
              </a:rPr>
              <a:t>The help given to White communities in the first half of the 1900s, including subsidized development and homeownership assistance, was critical to developing thriving neighborhoods.</a:t>
            </a:r>
            <a:r>
              <a:rPr lang="en-US" sz="800" b="0" i="0" u="none" strike="noStrike" baseline="0" dirty="0">
                <a:solidFill>
                  <a:srgbClr val="211D1E"/>
                </a:solidFill>
                <a:latin typeface="Cambria" panose="02040503050406030204" pitchFamily="18" charset="0"/>
              </a:rPr>
              <a:t>13 </a:t>
            </a:r>
            <a:r>
              <a:rPr lang="en-US" sz="1200" b="0" i="0" u="none" strike="noStrike" baseline="0" dirty="0">
                <a:solidFill>
                  <a:srgbClr val="211D1E"/>
                </a:solidFill>
                <a:latin typeface="Cambria" panose="02040503050406030204" pitchFamily="18" charset="0"/>
              </a:rPr>
              <a:t>The stark contrast for communities of color, especially Black communities, led to a significant difference in wealth accumulation between neighborhoods.</a:t>
            </a:r>
            <a:r>
              <a:rPr lang="en-US" sz="800" b="0" i="0" u="none" strike="noStrike" baseline="0" dirty="0">
                <a:solidFill>
                  <a:srgbClr val="211D1E"/>
                </a:solidFill>
                <a:latin typeface="Cambria" panose="02040503050406030204" pitchFamily="18" charset="0"/>
              </a:rPr>
              <a:t>14 </a:t>
            </a:r>
            <a:r>
              <a:rPr lang="en-US" sz="1200" b="0" i="0" u="none" strike="noStrike" baseline="0" dirty="0">
                <a:solidFill>
                  <a:srgbClr val="211D1E"/>
                </a:solidFill>
                <a:latin typeface="Cambria" panose="02040503050406030204" pitchFamily="18" charset="0"/>
              </a:rPr>
              <a:t>Over time, houses in communities of color often fell into disrepair and lead paint began to break down. Because of the expensive costs, lead paint is often not removed or properly maintained and has become a hazard to children living in these homes.</a:t>
            </a:r>
            <a:r>
              <a:rPr lang="en-US" sz="800" b="0" i="0" u="none" strike="noStrike" baseline="0" dirty="0">
                <a:solidFill>
                  <a:srgbClr val="211D1E"/>
                </a:solidFill>
                <a:latin typeface="Cambria" panose="02040503050406030204" pitchFamily="18" charset="0"/>
              </a:rPr>
              <a:t>15 </a:t>
            </a:r>
            <a:r>
              <a:rPr lang="en-US" sz="1200" b="0" i="0" u="none" strike="noStrike" baseline="0" dirty="0">
                <a:solidFill>
                  <a:srgbClr val="211D1E"/>
                </a:solidFill>
                <a:latin typeface="Cambria" panose="02040503050406030204" pitchFamily="18" charset="0"/>
              </a:rPr>
              <a:t>Policies and practices from over 100 years ago have had very real impacts on families, impacting their ability to build the financial resources needed for the costly repairs necessary to prevent lead paint from becoming a risk to children in their homes.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5206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0" dirty="0"/>
              <a:t>Following all of the research and public engagement conducted by staff, these are the phase I recommendations that are here to be heard today. These recommendations were first introduced to the Planning Commission February 4</a:t>
            </a:r>
            <a:r>
              <a:rPr lang="en-US" b="0" baseline="30000" dirty="0"/>
              <a:t>th</a:t>
            </a:r>
            <a:r>
              <a:rPr lang="en-US" b="0" dirty="0"/>
              <a:t> of this year. Countless hours of work by the Planning and Design Services team have been put into this reform process. Every person involved has been volunteering their time in addition to their regular day jobs and have been driven by their passion to make Louisville a better, equitable city.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4326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0" dirty="0"/>
              <a:t>Following all of the research and public engagement conducted by staff, these are the phase I recommendations that are here to be heard today. These recommendations were first introduced to the Planning Commission February 4</a:t>
            </a:r>
            <a:r>
              <a:rPr lang="en-US" b="0" baseline="30000" dirty="0"/>
              <a:t>th</a:t>
            </a:r>
            <a:r>
              <a:rPr lang="en-US" b="0" dirty="0"/>
              <a:t> of this year. Countless hours of work by the Planning and Design Services team have been put into this reform process. Every person involved has been volunteering their time in addition to their regular day jobs and have been driven by their passion to make Louisville a better, equitable city.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2984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196BF-E6C8-4DC2-9185-C339E4B2ED60}" type="slidenum">
              <a:rPr lang="en-US" smtClean="0"/>
              <a:t>22</a:t>
            </a:fld>
            <a:endParaRPr lang="en-US" dirty="0"/>
          </a:p>
        </p:txBody>
      </p:sp>
    </p:spTree>
    <p:extLst>
      <p:ext uri="{BB962C8B-B14F-4D97-AF65-F5344CB8AC3E}">
        <p14:creationId xmlns:p14="http://schemas.microsoft.com/office/powerpoint/2010/main" val="2481368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196BF-E6C8-4DC2-9185-C339E4B2ED60}" type="slidenum">
              <a:rPr lang="en-US" smtClean="0"/>
              <a:t>23</a:t>
            </a:fld>
            <a:endParaRPr lang="en-US" dirty="0"/>
          </a:p>
        </p:txBody>
      </p:sp>
    </p:spTree>
    <p:extLst>
      <p:ext uri="{BB962C8B-B14F-4D97-AF65-F5344CB8AC3E}">
        <p14:creationId xmlns:p14="http://schemas.microsoft.com/office/powerpoint/2010/main" val="34869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this is just the beginning. Following this first phase of recommendations, Planning and Design will start moving into Phase II of the reform. We are looking forward to public engagement in a non-</a:t>
            </a:r>
            <a:r>
              <a:rPr lang="en-US" b="0" dirty="0" err="1"/>
              <a:t>covid</a:t>
            </a:r>
            <a:r>
              <a:rPr lang="en-US" b="0" dirty="0"/>
              <a:t> environment and we are ready for the challenge and we encourage everyone to be involved. Sign up for gov delivery, visit the land development code reform website or call our hotline. We are open to any suggestions you may about improving our public engagement, we would love to speak with you regarding your thoughts and concerns, and we are dedicated to advocating for all voices in our community. So with that, I am going to pass things over to Chris French who will be going into more detail about the process and phase I recommendations. Thank you.</a:t>
            </a:r>
          </a:p>
        </p:txBody>
      </p:sp>
      <p:sp>
        <p:nvSpPr>
          <p:cNvPr id="4" name="Slide Number Placeholder 3"/>
          <p:cNvSpPr>
            <a:spLocks noGrp="1"/>
          </p:cNvSpPr>
          <p:nvPr>
            <p:ph type="sldNum" sz="quarter" idx="5"/>
          </p:nvPr>
        </p:nvSpPr>
        <p:spPr/>
        <p:txBody>
          <a:bodyPr/>
          <a:lstStyle/>
          <a:p>
            <a:fld id="{9F1196BF-E6C8-4DC2-9185-C339E4B2ED60}" type="slidenum">
              <a:rPr lang="en-US" smtClean="0"/>
              <a:t>3</a:t>
            </a:fld>
            <a:endParaRPr lang="en-US" dirty="0"/>
          </a:p>
        </p:txBody>
      </p:sp>
    </p:spTree>
    <p:extLst>
      <p:ext uri="{BB962C8B-B14F-4D97-AF65-F5344CB8AC3E}">
        <p14:creationId xmlns:p14="http://schemas.microsoft.com/office/powerpoint/2010/main" val="145624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Police-Power granted to local authorities to divide land</a:t>
            </a:r>
          </a:p>
          <a:p>
            <a:endParaRPr lang="en-US" dirty="0"/>
          </a:p>
          <a:p>
            <a:r>
              <a:rPr lang="en-US" dirty="0"/>
              <a:t>““Zoning is an all-purpose instrument for urban improvement that would lessen congestion in the streets; secure safety from fire, panic, and other dangers; provide adequate light and air; prevent the overcrowding of land; to avoid undue concentration of population” -Rutherford H. Platt, Land Use and Society, Third Edition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56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 and affordable housing at dispersed locations</a:t>
            </a:r>
          </a:p>
          <a:p>
            <a:endParaRPr lang="en-US" dirty="0"/>
          </a:p>
          <a:p>
            <a:r>
              <a:rPr lang="en-US" dirty="0"/>
              <a:t>Master Plan for the city to guide growth and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62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4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harter BT"/>
              </a:rPr>
              <a:t>Bartholomew put forth policies, devised law, and advocated for the removal of ‘blighted' areas through </a:t>
            </a:r>
            <a:r>
              <a:rPr lang="en-US" b="1" dirty="0">
                <a:latin typeface="Charter BT"/>
              </a:rPr>
              <a:t>slum clearance and urban renewal</a:t>
            </a:r>
            <a:r>
              <a:rPr lang="en-US" dirty="0">
                <a:latin typeface="Charter BT"/>
              </a:rPr>
              <a:t>, and the prevention of its spread through homogenous </a:t>
            </a:r>
            <a:r>
              <a:rPr lang="en-US" b="1" dirty="0">
                <a:latin typeface="Charter BT"/>
              </a:rPr>
              <a:t>single-family residential zoning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6F2F2"/>
                </a:solidFill>
                <a:effectLst/>
                <a:latin typeface="Basic Commercial"/>
              </a:rPr>
              <a:t>The solutions proposed set into motion Louisville's soon to come slum clearance and urban renewal programing that were advanced through the passage of the U.S. Housing Acts. To hasten removal and reduce costs, the report recommended that legislation be obtained for cities to "assist housing companies to acquire land through condemnation", authorize tax exemptions for such improvements, and authorize "excess condemnation." At a time when the ill-health of the city was used to promote orderly growth and single-family housing districts free from intrusion, large-scale and self-contained multi-family housing in unattractive settings was to replace "the slum and 'blighted' districts" constituting a "real menace to proper city development."</a:t>
            </a:r>
            <a:endParaRPr lang="en-US" b="1" i="0" dirty="0">
              <a:solidFill>
                <a:srgbClr val="E6F2F2"/>
              </a:solidFill>
              <a:effectLst/>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harter BT"/>
              </a:rPr>
              <a:t>Note the public health narrative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593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harter BT"/>
              </a:rPr>
              <a:t>Bartholomew put forth policies, devised law, and advocated for the removal of ‘blighted' areas through </a:t>
            </a:r>
            <a:r>
              <a:rPr lang="en-US" b="1" dirty="0">
                <a:latin typeface="Charter BT"/>
              </a:rPr>
              <a:t>slum clearance and urban renewal</a:t>
            </a:r>
            <a:r>
              <a:rPr lang="en-US" dirty="0">
                <a:latin typeface="Charter BT"/>
              </a:rPr>
              <a:t>, and the prevention of its spread through homogenous </a:t>
            </a:r>
            <a:r>
              <a:rPr lang="en-US" b="1" dirty="0">
                <a:latin typeface="Charter BT"/>
              </a:rPr>
              <a:t>single-family residential zoning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6F2F2"/>
                </a:solidFill>
                <a:effectLst/>
                <a:latin typeface="Basic Commercial"/>
              </a:rPr>
              <a:t>The solutions proposed set into motion Louisville's soon to come slum clearance and urban renewal programing that were advanced through the passage of the U.S. Housing Acts. To hasten removal and reduce costs, the report recommended that legislation be obtained for cities to "assist housing companies to acquire land through condemnation", authorize tax exemptions for such improvements, and authorize "excess condemnation." At a time when the ill-health of the city was used to promote orderly growth and single-family housing districts free from intrusion, large-scale and self-contained multi-family housing in unattractive settings was to replace "the slum and 'blighted' districts" constituting a "real menace to proper city development."</a:t>
            </a:r>
            <a:endParaRPr lang="en-US" b="1" i="0" dirty="0">
              <a:solidFill>
                <a:srgbClr val="E6F2F2"/>
              </a:solidFill>
              <a:effectLst/>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harter BT"/>
              </a:rPr>
              <a:t>Note the public health narrative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7137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harter BT"/>
              </a:rPr>
              <a:t>Bartholomew put forth policies, devised law, and advocated for the removal of ‘blighted' areas through </a:t>
            </a:r>
            <a:r>
              <a:rPr lang="en-US" b="1" dirty="0">
                <a:latin typeface="Charter BT"/>
              </a:rPr>
              <a:t>slum clearance and urban renewal</a:t>
            </a:r>
            <a:r>
              <a:rPr lang="en-US" dirty="0">
                <a:latin typeface="Charter BT"/>
              </a:rPr>
              <a:t>, and the prevention of its spread through homogenous </a:t>
            </a:r>
            <a:r>
              <a:rPr lang="en-US" b="1" dirty="0">
                <a:latin typeface="Charter BT"/>
              </a:rPr>
              <a:t>single-family residential zoning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6F2F2"/>
                </a:solidFill>
                <a:effectLst/>
                <a:latin typeface="Basic Commercial"/>
              </a:rPr>
              <a:t>The solutions proposed set into motion Louisville's soon to come slum clearance and urban renewal programing that were advanced through the passage of the U.S. Housing Acts. To hasten removal and reduce costs, the report recommended that legislation be obtained for cities to "assist housing companies to acquire land through condemnation", authorize tax exemptions for such improvements, and authorize "excess condemnation." At a time when the ill-health of the city was used to promote orderly growth and single-family housing districts free from intrusion, large-scale and self-contained multi-family housing in unattractive settings was to replace "the slum and 'blighted' districts" constituting a "real menace to proper city development."</a:t>
            </a:r>
            <a:endParaRPr lang="en-US" b="1" i="0" dirty="0">
              <a:solidFill>
                <a:srgbClr val="E6F2F2"/>
              </a:solidFill>
              <a:effectLst/>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harter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harter BT"/>
              </a:rPr>
              <a:t>Note the public health narrative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196BF-E6C8-4DC2-9185-C339E4B2E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210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1" name="Title 1"/>
          <p:cNvSpPr>
            <a:spLocks noGrp="1"/>
          </p:cNvSpPr>
          <p:nvPr>
            <p:ph type="title"/>
          </p:nvPr>
        </p:nvSpPr>
        <p:spPr>
          <a:xfrm>
            <a:off x="0" y="3200400"/>
            <a:ext cx="12192000" cy="861774"/>
          </a:xfrm>
          <a:solidFill>
            <a:schemeClr val="bg1">
              <a:lumMod val="50000"/>
              <a:alpha val="50000"/>
            </a:scheme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89649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2655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2" name="Title 1"/>
          <p:cNvSpPr>
            <a:spLocks noGrp="1"/>
          </p:cNvSpPr>
          <p:nvPr>
            <p:ph type="title"/>
          </p:nvPr>
        </p:nvSpPr>
        <p:spPr>
          <a:xfrm>
            <a:off x="0" y="3200400"/>
            <a:ext cx="12192000" cy="861774"/>
          </a:xfrm>
          <a:solidFill>
            <a:schemeClr val="tx2">
              <a:lumMod val="75000"/>
              <a:alpha val="75000"/>
            </a:scheme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429023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4964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20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52713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19398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9" name="Group 8"/>
          <p:cNvGrpSpPr/>
          <p:nvPr userDrawn="1"/>
        </p:nvGrpSpPr>
        <p:grpSpPr>
          <a:xfrm>
            <a:off x="7621848" y="5779259"/>
            <a:ext cx="4307841" cy="938719"/>
            <a:chOff x="5716385" y="5779258"/>
            <a:chExt cx="3230881" cy="938719"/>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1" name="TextBox 10"/>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2" name="Title 1"/>
          <p:cNvSpPr>
            <a:spLocks noGrp="1"/>
          </p:cNvSpPr>
          <p:nvPr>
            <p:ph type="title"/>
          </p:nvPr>
        </p:nvSpPr>
        <p:spPr>
          <a:xfrm>
            <a:off x="0" y="3200400"/>
            <a:ext cx="12192000" cy="861774"/>
          </a:xfrm>
          <a:solidFill>
            <a:schemeClr val="accent2">
              <a:lumMod val="75000"/>
              <a:alpha val="75000"/>
            </a:schemeClr>
          </a:solidFill>
        </p:spPr>
        <p:txBody>
          <a:bodyPr anchor="t" anchorCtr="0">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2112238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5892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2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8719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56756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157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1" name="Title 1"/>
          <p:cNvSpPr>
            <a:spLocks noGrp="1"/>
          </p:cNvSpPr>
          <p:nvPr>
            <p:ph type="title"/>
          </p:nvPr>
        </p:nvSpPr>
        <p:spPr>
          <a:xfrm>
            <a:off x="0" y="3200400"/>
            <a:ext cx="12192000" cy="861774"/>
          </a:xfrm>
          <a:solidFill>
            <a:srgbClr val="008000">
              <a:alpha val="50000"/>
            </a:srgb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2943777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08021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25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60822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20263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1" name="Title 1"/>
          <p:cNvSpPr>
            <a:spLocks noGrp="1"/>
          </p:cNvSpPr>
          <p:nvPr>
            <p:ph type="title"/>
          </p:nvPr>
        </p:nvSpPr>
        <p:spPr>
          <a:xfrm>
            <a:off x="0" y="3200400"/>
            <a:ext cx="12192000" cy="861774"/>
          </a:xfrm>
          <a:solidFill>
            <a:schemeClr val="accent6">
              <a:lumMod val="75000"/>
              <a:alpha val="75000"/>
            </a:scheme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2791967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4984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380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2293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803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75754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3" name="Title 1"/>
          <p:cNvSpPr>
            <a:spLocks noGrp="1"/>
          </p:cNvSpPr>
          <p:nvPr>
            <p:ph type="title"/>
          </p:nvPr>
        </p:nvSpPr>
        <p:spPr>
          <a:xfrm>
            <a:off x="0" y="3200400"/>
            <a:ext cx="12192000" cy="861774"/>
          </a:xfrm>
          <a:solidFill>
            <a:srgbClr val="7030A0">
              <a:alpha val="75000"/>
            </a:srgb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68571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94072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404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7169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88687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1" name="Title 1"/>
          <p:cNvSpPr>
            <a:spLocks noGrp="1"/>
          </p:cNvSpPr>
          <p:nvPr>
            <p:ph type="title"/>
          </p:nvPr>
        </p:nvSpPr>
        <p:spPr>
          <a:xfrm>
            <a:off x="0" y="3200400"/>
            <a:ext cx="12192000" cy="861774"/>
          </a:xfrm>
          <a:solidFill>
            <a:schemeClr val="bg1">
              <a:lumMod val="50000"/>
              <a:alpha val="50000"/>
            </a:scheme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2528458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8284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293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2798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90694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71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1" name="Title 1"/>
          <p:cNvSpPr>
            <a:spLocks noGrp="1"/>
          </p:cNvSpPr>
          <p:nvPr>
            <p:ph type="title"/>
          </p:nvPr>
        </p:nvSpPr>
        <p:spPr>
          <a:xfrm>
            <a:off x="0" y="3200400"/>
            <a:ext cx="12192000" cy="861774"/>
          </a:xfrm>
          <a:solidFill>
            <a:schemeClr val="bg1">
              <a:lumMod val="50000"/>
              <a:alpha val="50000"/>
            </a:scheme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2528458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82846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293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27981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71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1" name="Title 1"/>
          <p:cNvSpPr>
            <a:spLocks noGrp="1"/>
          </p:cNvSpPr>
          <p:nvPr>
            <p:ph type="title"/>
          </p:nvPr>
        </p:nvSpPr>
        <p:spPr>
          <a:xfrm>
            <a:off x="0" y="3200400"/>
            <a:ext cx="12192000" cy="861774"/>
          </a:xfrm>
          <a:solidFill>
            <a:schemeClr val="bg1">
              <a:lumMod val="50000"/>
              <a:alpha val="50000"/>
            </a:scheme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2528458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82846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293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2798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022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71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1" name="Title 1"/>
          <p:cNvSpPr>
            <a:spLocks noGrp="1"/>
          </p:cNvSpPr>
          <p:nvPr>
            <p:ph type="title"/>
          </p:nvPr>
        </p:nvSpPr>
        <p:spPr>
          <a:xfrm>
            <a:off x="0" y="3200400"/>
            <a:ext cx="12192000" cy="861774"/>
          </a:xfrm>
          <a:solidFill>
            <a:srgbClr val="008000">
              <a:alpha val="50000"/>
            </a:srgb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4185367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117711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777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71917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887113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7621848" y="5779259"/>
            <a:ext cx="4307841" cy="938719"/>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prstClr val="white"/>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3" name="Title 1"/>
          <p:cNvSpPr>
            <a:spLocks noGrp="1"/>
          </p:cNvSpPr>
          <p:nvPr>
            <p:ph type="title"/>
          </p:nvPr>
        </p:nvSpPr>
        <p:spPr>
          <a:xfrm>
            <a:off x="0" y="3200400"/>
            <a:ext cx="12192000" cy="861774"/>
          </a:xfrm>
          <a:solidFill>
            <a:srgbClr val="7030A0">
              <a:alpha val="75000"/>
            </a:srgbClr>
          </a:solidFill>
        </p:spPr>
        <p:txBody>
          <a:bodyPr anchor="t">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3976985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 name="Text Placeholder 2"/>
          <p:cNvSpPr>
            <a:spLocks noGrp="1"/>
          </p:cNvSpPr>
          <p:nvPr>
            <p:ph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00334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6650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8768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8382000" y="5334000"/>
            <a:ext cx="4572000" cy="1242155"/>
            <a:chOff x="5716385" y="5779258"/>
            <a:chExt cx="3230881" cy="93871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385" y="5803577"/>
              <a:ext cx="914400" cy="914400"/>
            </a:xfrm>
            <a:prstGeom prst="rect">
              <a:avLst/>
            </a:prstGeom>
          </p:spPr>
        </p:pic>
        <p:sp>
          <p:nvSpPr>
            <p:cNvPr id="10" name="TextBox 9"/>
            <p:cNvSpPr txBox="1"/>
            <p:nvPr/>
          </p:nvSpPr>
          <p:spPr>
            <a:xfrm>
              <a:off x="6662651" y="5779258"/>
              <a:ext cx="2284615" cy="938719"/>
            </a:xfrm>
            <a:prstGeom prst="rect">
              <a:avLst/>
            </a:prstGeom>
            <a:noFill/>
          </p:spPr>
          <p:txBody>
            <a:bodyPr wrap="square" rtlCol="0" anchor="ctr" anchorCtr="0">
              <a:spAutoFit/>
            </a:bodyPr>
            <a:lstStyle/>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DEVELOP</a:t>
              </a:r>
            </a:p>
            <a:p>
              <a:r>
                <a:rPr lang="en-US" sz="2000" b="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a:t>
              </a:r>
            </a:p>
            <a:p>
              <a:r>
                <a:rPr lang="en-US" sz="1500" i="1" dirty="0">
                  <a:solidFill>
                    <a:schemeClr val="bg1"/>
                  </a:solidFill>
                  <a:effectLst>
                    <a:outerShdw blurRad="38100" dist="38100" dir="2700000" algn="tl">
                      <a:srgbClr val="000000">
                        <a:alpha val="43137"/>
                      </a:srgbClr>
                    </a:outerShdw>
                  </a:effectLst>
                  <a:latin typeface="Perpetua Titling MT" panose="02020502060505020804" pitchFamily="18" charset="0"/>
                </a:rPr>
                <a:t>LOUISVILLE FORWARD</a:t>
              </a:r>
            </a:p>
          </p:txBody>
        </p:sp>
      </p:grpSp>
      <p:sp>
        <p:nvSpPr>
          <p:cNvPr id="12" name="Title 1"/>
          <p:cNvSpPr>
            <a:spLocks noGrp="1"/>
          </p:cNvSpPr>
          <p:nvPr>
            <p:ph type="title"/>
          </p:nvPr>
        </p:nvSpPr>
        <p:spPr>
          <a:xfrm>
            <a:off x="0" y="3200400"/>
            <a:ext cx="12192000" cy="861774"/>
          </a:xfrm>
          <a:solidFill>
            <a:schemeClr val="accent5">
              <a:lumMod val="75000"/>
              <a:alpha val="75000"/>
            </a:schemeClr>
          </a:solidFill>
        </p:spPr>
        <p:txBody>
          <a:bodyPr anchor="t" anchorCtr="0">
            <a:spAutoFit/>
          </a:bodyPr>
          <a:lstStyle>
            <a:lvl1pPr algn="l">
              <a:defRPr sz="5000" b="1" cap="all"/>
            </a:lvl1pPr>
          </a:lstStyle>
          <a:p>
            <a:r>
              <a:rPr lang="en-US" dirty="0"/>
              <a:t>Click to edit Master title style</a:t>
            </a:r>
          </a:p>
        </p:txBody>
      </p:sp>
    </p:spTree>
    <p:extLst>
      <p:ext uri="{BB962C8B-B14F-4D97-AF65-F5344CB8AC3E}">
        <p14:creationId xmlns:p14="http://schemas.microsoft.com/office/powerpoint/2010/main" val="849352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25839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87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07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9158591"/>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microsoft.com/office/2007/relationships/hdphoto" Target="../media/hdphoto2.wdp"/><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10.xml"/><Relationship Id="rId5" Type="http://schemas.openxmlformats.org/officeDocument/2006/relationships/slideLayout" Target="../slideLayouts/slideLayout50.xml"/><Relationship Id="rId10" Type="http://schemas.microsoft.com/office/2007/relationships/hdphoto" Target="../media/hdphoto2.wdp"/><Relationship Id="rId4" Type="http://schemas.openxmlformats.org/officeDocument/2006/relationships/slideLayout" Target="../slideLayouts/slideLayout49.xml"/><Relationship Id="rId9"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3.xml"/><Relationship Id="rId7"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11.xml"/><Relationship Id="rId5" Type="http://schemas.openxmlformats.org/officeDocument/2006/relationships/slideLayout" Target="../slideLayouts/slideLayout55.xml"/><Relationship Id="rId10" Type="http://schemas.microsoft.com/office/2007/relationships/hdphoto" Target="../media/hdphoto2.wdp"/><Relationship Id="rId4" Type="http://schemas.openxmlformats.org/officeDocument/2006/relationships/slideLayout" Target="../slideLayouts/slideLayout54.xml"/><Relationship Id="rId9"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2.xml"/><Relationship Id="rId5" Type="http://schemas.openxmlformats.org/officeDocument/2006/relationships/slideLayout" Target="../slideLayouts/slideLayout60.xml"/><Relationship Id="rId10" Type="http://schemas.microsoft.com/office/2007/relationships/hdphoto" Target="../media/hdphoto2.wdp"/><Relationship Id="rId4" Type="http://schemas.openxmlformats.org/officeDocument/2006/relationships/slideLayout" Target="../slideLayouts/slideLayout59.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microsoft.com/office/2007/relationships/hdphoto" Target="../media/hdphoto2.wdp"/><Relationship Id="rId4" Type="http://schemas.openxmlformats.org/officeDocument/2006/relationships/slideLayout" Target="../slideLayouts/slideLayout9.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10" Type="http://schemas.microsoft.com/office/2007/relationships/hdphoto" Target="../media/hdphoto2.wdp"/><Relationship Id="rId4" Type="http://schemas.openxmlformats.org/officeDocument/2006/relationships/slideLayout" Target="../slideLayouts/slideLayout14.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10" Type="http://schemas.microsoft.com/office/2007/relationships/hdphoto" Target="../media/hdphoto2.wdp"/><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10" Type="http://schemas.microsoft.com/office/2007/relationships/hdphoto" Target="../media/hdphoto2.wdp"/><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10" Type="http://schemas.microsoft.com/office/2007/relationships/hdphoto" Target="../media/hdphoto2.wdp"/><Relationship Id="rId4" Type="http://schemas.openxmlformats.org/officeDocument/2006/relationships/slideLayout" Target="../slideLayouts/slideLayout29.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3.xml"/><Relationship Id="rId7"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10" Type="http://schemas.microsoft.com/office/2007/relationships/hdphoto" Target="../media/hdphoto2.wdp"/><Relationship Id="rId4" Type="http://schemas.openxmlformats.org/officeDocument/2006/relationships/slideLayout" Target="../slideLayouts/slideLayout34.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8.xml"/><Relationship Id="rId7"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10" Type="http://schemas.microsoft.com/office/2007/relationships/hdphoto" Target="../media/hdphoto2.wdp"/><Relationship Id="rId4" Type="http://schemas.openxmlformats.org/officeDocument/2006/relationships/slideLayout" Target="../slideLayouts/slideLayout39.xml"/><Relationship Id="rId9"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3.xml"/><Relationship Id="rId7"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5" Type="http://schemas.openxmlformats.org/officeDocument/2006/relationships/slideLayout" Target="../slideLayouts/slideLayout45.xml"/><Relationship Id="rId10" Type="http://schemas.microsoft.com/office/2007/relationships/hdphoto" Target="../media/hdphoto2.wdp"/><Relationship Id="rId4" Type="http://schemas.openxmlformats.org/officeDocument/2006/relationships/slideLayout" Target="../slideLayouts/slideLayout4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10"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
        <p:nvSpPr>
          <p:cNvPr id="11"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806883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5" r:id="rId4"/>
    <p:sldLayoutId id="2147483746" r:id="rId5"/>
  </p:sldLayoutIdLst>
  <p:txStyles>
    <p:titleStyle>
      <a:lvl1pPr algn="ctr" defTabSz="914400" rtl="0" eaLnBrk="1" latinLnBrk="0" hangingPunct="1">
        <a:spcBef>
          <a:spcPct val="0"/>
        </a:spcBef>
        <a:buNone/>
        <a:defRPr sz="4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10"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
        <p:nvSpPr>
          <p:cNvPr id="11"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47527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Lst>
  <p:txStyles>
    <p:titleStyle>
      <a:lvl1pPr algn="ctr" defTabSz="914400" rtl="0" eaLnBrk="1" latinLnBrk="0" hangingPunct="1">
        <a:spcBef>
          <a:spcPct val="0"/>
        </a:spcBef>
        <a:buNone/>
        <a:defRPr sz="4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12" name="Rectangle 11"/>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05925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8"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353359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a:noFill/>
          <a:ln>
            <a:noFill/>
          </a:ln>
        </p:spPr>
      </p:pic>
      <p:sp>
        <p:nvSpPr>
          <p:cNvPr id="2"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352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13"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274556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8"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289527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90" r:id="rId4"/>
    <p:sldLayoutId id="2147483691"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12" name="Rectangle 11"/>
          <p:cNvSpPr/>
          <p:nvPr userDrawn="1"/>
        </p:nvSpPr>
        <p:spPr>
          <a:xfrm>
            <a:off x="0" y="0"/>
            <a:ext cx="12192000" cy="6858000"/>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6386275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699" r:id="rId4"/>
    <p:sldLayoutId id="2147483700"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8"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3651426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11" r:id="rId4"/>
    <p:sldLayoutId id="2147483712"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8"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6609691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1" r:id="rId3"/>
    <p:sldLayoutId id="2147483723" r:id="rId4"/>
    <p:sldLayoutId id="2147483724" r:id="rId5"/>
  </p:sldLayoutIdLst>
  <p:txStyles>
    <p:titleStyle>
      <a:lvl1pPr algn="ctr" defTabSz="914400" rtl="0" eaLnBrk="1" latinLnBrk="0" hangingPunct="1">
        <a:spcBef>
          <a:spcPct val="0"/>
        </a:spcBef>
        <a:buNone/>
        <a:defRPr sz="4500" b="1" kern="120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10"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
        <p:nvSpPr>
          <p:cNvPr id="11"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47527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txStyles>
    <p:titleStyle>
      <a:lvl1pPr algn="ctr" defTabSz="914400" rtl="0" eaLnBrk="1" latinLnBrk="0" hangingPunct="1">
        <a:spcBef>
          <a:spcPct val="0"/>
        </a:spcBef>
        <a:buNone/>
        <a:defRPr sz="4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30000"/>
            <a:lum/>
            <a:extLst>
              <a:ext uri="{BEBA8EAE-BF5A-486C-A8C5-ECC9F3942E4B}">
                <a14:imgProps xmlns:a14="http://schemas.microsoft.com/office/drawing/2010/main">
                  <a14:imgLayer r:embed="rId8">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59"/>
            <a:ext cx="12192000" cy="6861299"/>
          </a:xfrm>
          <a:prstGeom prst="rect">
            <a:avLst/>
          </a:prstGeom>
        </p:spPr>
      </p:pic>
      <p:sp>
        <p:nvSpPr>
          <p:cNvPr id="10" name="Title Placeholder 1"/>
          <p:cNvSpPr>
            <a:spLocks noGrp="1"/>
          </p:cNvSpPr>
          <p:nvPr>
            <p:ph type="title"/>
          </p:nvPr>
        </p:nvSpPr>
        <p:spPr>
          <a:xfrm>
            <a:off x="304800" y="228600"/>
            <a:ext cx="11582400" cy="1143000"/>
          </a:xfrm>
          <a:prstGeom prst="rect">
            <a:avLst/>
          </a:prstGeom>
          <a:noFill/>
        </p:spPr>
        <p:txBody>
          <a:bodyPr vert="horz" lIns="91440" tIns="45720" rIns="91440" bIns="45720" rtlCol="0" anchor="ctr">
            <a:normAutofit/>
          </a:bodyPr>
          <a:lstStyle/>
          <a:p>
            <a:r>
              <a:rPr lang="en-US" dirty="0"/>
              <a:t>Click to edit Master title style</a:t>
            </a:r>
          </a:p>
        </p:txBody>
      </p:sp>
      <p:sp>
        <p:nvSpPr>
          <p:cNvPr id="11" name="Text Placeholder 2"/>
          <p:cNvSpPr>
            <a:spLocks noGrp="1"/>
          </p:cNvSpPr>
          <p:nvPr>
            <p:ph type="body" idx="1"/>
          </p:nvPr>
        </p:nvSpPr>
        <p:spPr>
          <a:xfrm>
            <a:off x="304800" y="1600200"/>
            <a:ext cx="11582400" cy="50292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475275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lgn="ctr" defTabSz="914400" rtl="0" eaLnBrk="1" latinLnBrk="0" hangingPunct="1">
        <a:spcBef>
          <a:spcPct val="0"/>
        </a:spcBef>
        <a:buNone/>
        <a:defRPr sz="4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0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500" b="1" kern="120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mailto:Joel.dock@louisvilleky.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extLst>
              <a:ext uri="{BEBA8EAE-BF5A-486C-A8C5-ECC9F3942E4B}">
                <a14:imgProps xmlns:a14="http://schemas.microsoft.com/office/drawing/2010/main">
                  <a14:imgLayer r:embed="rId4">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5ACF2B-03E1-4EAB-9812-45D9A34444B3}"/>
              </a:ext>
            </a:extLst>
          </p:cNvPr>
          <p:cNvSpPr txBox="1"/>
          <p:nvPr/>
        </p:nvSpPr>
        <p:spPr>
          <a:xfrm>
            <a:off x="194733" y="2309574"/>
            <a:ext cx="11734800" cy="707886"/>
          </a:xfrm>
          <a:prstGeom prst="rect">
            <a:avLst/>
          </a:prstGeom>
          <a:noFill/>
        </p:spPr>
        <p:txBody>
          <a:bodyPr wrap="square" rtlCol="0">
            <a:spAutoFit/>
          </a:bodyPr>
          <a:lstStyle/>
          <a:p>
            <a:pPr algn="ctr"/>
            <a:r>
              <a:rPr lang="en-US" sz="4000" b="1" dirty="0">
                <a:solidFill>
                  <a:schemeClr val="tx2">
                    <a:lumMod val="50000"/>
                  </a:schemeClr>
                </a:solidFill>
                <a:latin typeface="Rockwell Nova Light" panose="020B0604020202020204" pitchFamily="18" charset="0"/>
              </a:rPr>
              <a:t>Confronting Racism in City Planning &amp; Zoning </a:t>
            </a:r>
            <a:endParaRPr lang="en-US" sz="6000" b="1" dirty="0">
              <a:solidFill>
                <a:schemeClr val="tx2">
                  <a:lumMod val="50000"/>
                </a:schemeClr>
              </a:solidFill>
              <a:latin typeface="Rockwell Nova Light" panose="020B0604020202020204" pitchFamily="18" charset="0"/>
            </a:endParaRPr>
          </a:p>
        </p:txBody>
      </p:sp>
      <p:sp>
        <p:nvSpPr>
          <p:cNvPr id="12" name="Oval 11">
            <a:extLst>
              <a:ext uri="{FF2B5EF4-FFF2-40B4-BE49-F238E27FC236}">
                <a16:creationId xmlns:a16="http://schemas.microsoft.com/office/drawing/2014/main" id="{1FD7CBB4-60C1-4A03-B989-BD5118F4E4A2}"/>
              </a:ext>
            </a:extLst>
          </p:cNvPr>
          <p:cNvSpPr/>
          <p:nvPr/>
        </p:nvSpPr>
        <p:spPr>
          <a:xfrm>
            <a:off x="10515600" y="5486400"/>
            <a:ext cx="1447800" cy="1265440"/>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BA8DBB-C2F7-4459-AB6E-AFFBC0B8FFC1}"/>
              </a:ext>
            </a:extLst>
          </p:cNvPr>
          <p:cNvSpPr txBox="1"/>
          <p:nvPr/>
        </p:nvSpPr>
        <p:spPr>
          <a:xfrm>
            <a:off x="2830149" y="3628117"/>
            <a:ext cx="6463967" cy="1200329"/>
          </a:xfrm>
          <a:prstGeom prst="rect">
            <a:avLst/>
          </a:prstGeom>
          <a:noFill/>
        </p:spPr>
        <p:txBody>
          <a:bodyPr wrap="square" rtlCol="0">
            <a:spAutoFit/>
          </a:bodyPr>
          <a:lstStyle/>
          <a:p>
            <a:pPr algn="ctr"/>
            <a:r>
              <a:rPr lang="en-US" b="1" dirty="0">
                <a:latin typeface="Rockwell Nova Light" panose="02060303020205020403" pitchFamily="18" charset="0"/>
              </a:rPr>
              <a:t>Sustainability Summit 2023</a:t>
            </a:r>
          </a:p>
          <a:p>
            <a:pPr algn="ctr"/>
            <a:endParaRPr lang="en-US" b="1" dirty="0">
              <a:latin typeface="Rockwell Nova Light" panose="02060303020205020403" pitchFamily="18" charset="0"/>
            </a:endParaRPr>
          </a:p>
          <a:p>
            <a:pPr algn="ctr"/>
            <a:r>
              <a:rPr lang="en-US" b="1" dirty="0">
                <a:latin typeface="Rockwell Nova Light" panose="02060303020205020403" pitchFamily="18" charset="0"/>
              </a:rPr>
              <a:t>Joel Dock, AICP, Planning Coordinator</a:t>
            </a:r>
          </a:p>
          <a:p>
            <a:pPr algn="ctr"/>
            <a:r>
              <a:rPr lang="en-US" b="1" dirty="0">
                <a:latin typeface="Rockwell Nova Light" panose="02060303020205020403" pitchFamily="18" charset="0"/>
              </a:rPr>
              <a:t>Louisville Metro Office of Planning and Design Services</a:t>
            </a:r>
          </a:p>
        </p:txBody>
      </p:sp>
    </p:spTree>
    <p:extLst>
      <p:ext uri="{BB962C8B-B14F-4D97-AF65-F5344CB8AC3E}">
        <p14:creationId xmlns:p14="http://schemas.microsoft.com/office/powerpoint/2010/main" val="107727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76200" y="127717"/>
            <a:ext cx="9025228" cy="1015663"/>
          </a:xfrm>
          <a:prstGeom prst="rect">
            <a:avLst/>
          </a:prstGeom>
        </p:spPr>
        <p:txBody>
          <a:bodyPr wrap="none">
            <a:spAutoFit/>
          </a:bodyPr>
          <a:lstStyle/>
          <a:p>
            <a:r>
              <a:rPr lang="en-US" sz="3200" b="1" dirty="0">
                <a:solidFill>
                  <a:schemeClr val="tx2">
                    <a:lumMod val="50000"/>
                  </a:schemeClr>
                </a:solidFill>
                <a:latin typeface="Rockwell Nova Light" panose="02060303020205020403" pitchFamily="18" charset="0"/>
              </a:rPr>
              <a:t>The Man at the Center: Harland Bartholomew</a:t>
            </a:r>
          </a:p>
          <a:p>
            <a:endParaRPr lang="en-US" sz="2800" b="1" dirty="0">
              <a:solidFill>
                <a:srgbClr val="F3F3F3"/>
              </a:solidFill>
              <a:latin typeface="Rockwell Nova Light" panose="02060303020205020403" pitchFamily="18" charset="0"/>
            </a:endParaRPr>
          </a:p>
        </p:txBody>
      </p:sp>
      <p:pic>
        <p:nvPicPr>
          <p:cNvPr id="6" name="Picture 5">
            <a:extLst>
              <a:ext uri="{FF2B5EF4-FFF2-40B4-BE49-F238E27FC236}">
                <a16:creationId xmlns:a16="http://schemas.microsoft.com/office/drawing/2014/main" id="{EA0B06A2-FF55-4599-ACBF-F0FE3A24BA2C}"/>
              </a:ext>
            </a:extLst>
          </p:cNvPr>
          <p:cNvPicPr>
            <a:picLocks noChangeAspect="1"/>
          </p:cNvPicPr>
          <p:nvPr/>
        </p:nvPicPr>
        <p:blipFill>
          <a:blip r:embed="rId3"/>
          <a:stretch>
            <a:fillRect/>
          </a:stretch>
        </p:blipFill>
        <p:spPr>
          <a:xfrm>
            <a:off x="123032" y="990600"/>
            <a:ext cx="6227278" cy="4953000"/>
          </a:xfrm>
          <a:prstGeom prst="rect">
            <a:avLst/>
          </a:prstGeom>
          <a:ln>
            <a:noFill/>
          </a:ln>
        </p:spPr>
      </p:pic>
      <p:sp>
        <p:nvSpPr>
          <p:cNvPr id="9" name="TextBox 8">
            <a:extLst>
              <a:ext uri="{FF2B5EF4-FFF2-40B4-BE49-F238E27FC236}">
                <a16:creationId xmlns:a16="http://schemas.microsoft.com/office/drawing/2014/main" id="{352A4FE2-E0CB-4B0F-A7DA-53740F2CA7E8}"/>
              </a:ext>
            </a:extLst>
          </p:cNvPr>
          <p:cNvSpPr txBox="1"/>
          <p:nvPr/>
        </p:nvSpPr>
        <p:spPr>
          <a:xfrm>
            <a:off x="6350310" y="957858"/>
            <a:ext cx="5502235" cy="3385542"/>
          </a:xfrm>
          <a:prstGeom prst="rect">
            <a:avLst/>
          </a:prstGeom>
          <a:noFill/>
        </p:spPr>
        <p:txBody>
          <a:bodyPr wrap="square">
            <a:spAutoFit/>
          </a:bodyPr>
          <a:lstStyle/>
          <a:p>
            <a:pPr algn="ctr"/>
            <a:r>
              <a:rPr lang="en-US" sz="2000" b="1" dirty="0">
                <a:solidFill>
                  <a:schemeClr val="tx2">
                    <a:lumMod val="50000"/>
                  </a:schemeClr>
                </a:solidFill>
                <a:latin typeface="Rockwell Nova Light" panose="02060303020205020403" pitchFamily="18" charset="0"/>
              </a:rPr>
              <a:t>"It is a fundamental principle of real estate value that like uses create higher values than dissimilar use. This applies to all types of residential property...Where persons of different economic classes, national or racial characteristics, are mingled together, values will be lower than they would be in a homogenous district.” </a:t>
            </a:r>
          </a:p>
          <a:p>
            <a:pPr algn="ctr"/>
            <a:r>
              <a:rPr lang="en-US" sz="1600" b="1" dirty="0">
                <a:solidFill>
                  <a:schemeClr val="tx2">
                    <a:lumMod val="50000"/>
                  </a:schemeClr>
                </a:solidFill>
                <a:latin typeface="Rockwell Nova Light" panose="02060303020205020403" pitchFamily="18" charset="0"/>
              </a:rPr>
              <a:t>– </a:t>
            </a:r>
            <a:r>
              <a:rPr lang="en-US" sz="1600" dirty="0">
                <a:solidFill>
                  <a:schemeClr val="tx2">
                    <a:lumMod val="50000"/>
                  </a:schemeClr>
                </a:solidFill>
                <a:latin typeface="Rockwell Nova Light" panose="02060303020205020403" pitchFamily="18" charset="0"/>
              </a:rPr>
              <a:t>Decentralizing Influences in the Downtown District of Louisville, KY for the Louisville and Jefferson County Planning Commission, 1944</a:t>
            </a:r>
          </a:p>
        </p:txBody>
      </p:sp>
      <p:pic>
        <p:nvPicPr>
          <p:cNvPr id="7" name="Picture 6">
            <a:extLst>
              <a:ext uri="{FF2B5EF4-FFF2-40B4-BE49-F238E27FC236}">
                <a16:creationId xmlns:a16="http://schemas.microsoft.com/office/drawing/2014/main" id="{36353C75-19AE-4ADA-B8D9-7231F57CB593}"/>
              </a:ext>
            </a:extLst>
          </p:cNvPr>
          <p:cNvPicPr>
            <a:picLocks noChangeAspect="1"/>
          </p:cNvPicPr>
          <p:nvPr/>
        </p:nvPicPr>
        <p:blipFill>
          <a:blip r:embed="rId4"/>
          <a:stretch>
            <a:fillRect/>
          </a:stretch>
        </p:blipFill>
        <p:spPr>
          <a:xfrm>
            <a:off x="7603765" y="4419600"/>
            <a:ext cx="2995323" cy="17472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444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0" y="152400"/>
            <a:ext cx="10788531" cy="954107"/>
          </a:xfrm>
          <a:prstGeom prst="rect">
            <a:avLst/>
          </a:prstGeom>
        </p:spPr>
        <p:txBody>
          <a:bodyPr wrap="none">
            <a:spAutoFit/>
          </a:bodyPr>
          <a:lstStyle/>
          <a:p>
            <a:r>
              <a:rPr lang="en-US" sz="2800" b="1" dirty="0">
                <a:solidFill>
                  <a:schemeClr val="tx2">
                    <a:lumMod val="50000"/>
                  </a:schemeClr>
                </a:solidFill>
                <a:latin typeface="Rockwell Nova Light" panose="02060303020205020403" pitchFamily="18" charset="0"/>
              </a:rPr>
              <a:t>Segregation By Design: Comprehensive Planning in Louisville</a:t>
            </a:r>
          </a:p>
          <a:p>
            <a:endParaRPr lang="en-US" sz="2800" b="1" dirty="0">
              <a:solidFill>
                <a:srgbClr val="F3F3F3"/>
              </a:solidFill>
              <a:latin typeface="Charter BT"/>
            </a:endParaRPr>
          </a:p>
        </p:txBody>
      </p:sp>
      <p:sp>
        <p:nvSpPr>
          <p:cNvPr id="7" name="Rectangle 6">
            <a:extLst>
              <a:ext uri="{FF2B5EF4-FFF2-40B4-BE49-F238E27FC236}">
                <a16:creationId xmlns:a16="http://schemas.microsoft.com/office/drawing/2014/main" id="{CA68329B-0FC0-4416-A143-88FD92107E68}"/>
              </a:ext>
            </a:extLst>
          </p:cNvPr>
          <p:cNvSpPr/>
          <p:nvPr/>
        </p:nvSpPr>
        <p:spPr>
          <a:xfrm>
            <a:off x="381000" y="914400"/>
            <a:ext cx="11658600" cy="2862322"/>
          </a:xfrm>
          <a:prstGeom prst="rect">
            <a:avLst/>
          </a:prstGeom>
        </p:spPr>
        <p:txBody>
          <a:bodyPr wrap="square">
            <a:spAutoFit/>
          </a:bodyPr>
          <a:lstStyle/>
          <a:p>
            <a:pPr algn="ctr"/>
            <a:r>
              <a:rPr lang="en-US" sz="2400" b="1" u="sng" dirty="0">
                <a:solidFill>
                  <a:schemeClr val="tx2">
                    <a:lumMod val="50000"/>
                  </a:schemeClr>
                </a:solidFill>
                <a:latin typeface="Rockwell Nova Light" panose="02060303020205020403" pitchFamily="18" charset="0"/>
              </a:rPr>
              <a:t>1931 Comprehensive Plan &amp; Zoning Ordinance</a:t>
            </a:r>
          </a:p>
          <a:p>
            <a:endParaRPr lang="en-US" sz="2400" b="1" dirty="0">
              <a:solidFill>
                <a:schemeClr val="tx2">
                  <a:lumMod val="50000"/>
                </a:schemeClr>
              </a:solidFill>
              <a:latin typeface="Rockwell Nova Light" panose="02060303020205020403" pitchFamily="18" charset="0"/>
            </a:endParaRPr>
          </a:p>
          <a:p>
            <a:endParaRPr lang="en-US" sz="2400" b="1" u="sng"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sz="2400"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sz="2400" b="1" u="sng"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sz="2400"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dirty="0">
              <a:latin typeface="Rockwell Nova Light" panose="02060303020205020403" pitchFamily="18" charset="0"/>
            </a:endParaRPr>
          </a:p>
          <a:p>
            <a:endParaRPr lang="en-US" dirty="0">
              <a:latin typeface="Rockwell Nova Light" panose="02060303020205020403" pitchFamily="18" charset="0"/>
            </a:endParaRPr>
          </a:p>
        </p:txBody>
      </p:sp>
      <p:pic>
        <p:nvPicPr>
          <p:cNvPr id="5" name="Picture 4">
            <a:extLst>
              <a:ext uri="{FF2B5EF4-FFF2-40B4-BE49-F238E27FC236}">
                <a16:creationId xmlns:a16="http://schemas.microsoft.com/office/drawing/2014/main" id="{94BD85F9-3787-4F0F-AE57-36BCB8D6E314}"/>
              </a:ext>
            </a:extLst>
          </p:cNvPr>
          <p:cNvPicPr>
            <a:picLocks noChangeAspect="1"/>
          </p:cNvPicPr>
          <p:nvPr/>
        </p:nvPicPr>
        <p:blipFill>
          <a:blip r:embed="rId3"/>
          <a:stretch>
            <a:fillRect/>
          </a:stretch>
        </p:blipFill>
        <p:spPr>
          <a:xfrm>
            <a:off x="7356811" y="1725738"/>
            <a:ext cx="4430126" cy="4101968"/>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7D3FC49-FDD4-4F32-8F8A-0F7BA4422036}"/>
              </a:ext>
            </a:extLst>
          </p:cNvPr>
          <p:cNvSpPr txBox="1"/>
          <p:nvPr/>
        </p:nvSpPr>
        <p:spPr>
          <a:xfrm>
            <a:off x="176463" y="1725738"/>
            <a:ext cx="6999874"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As apartment living increased nationally, one of the primary goals of residential zoning was to </a:t>
            </a:r>
            <a:r>
              <a:rPr kumimoji="0" lang="en-US" sz="2000" b="1"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prevent undue congestion and lack of adequate light and air</a:t>
            </a:r>
            <a:r>
              <a:rPr kumimoji="0" lang="en-US" sz="2000" b="0"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 This would lead to the promotion, protection, and preservation of </a:t>
            </a:r>
            <a:r>
              <a:rPr kumimoji="0" lang="en-US" sz="2000" b="1"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predominately white, single-family neighborhoods</a:t>
            </a:r>
            <a:r>
              <a:rPr kumimoji="0" lang="en-US" sz="2000" b="0"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The single-family zoning district would also serve</a:t>
            </a:r>
            <a:r>
              <a:rPr kumimoji="0" lang="en-US" sz="2000" b="1"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 to insulate new school sites </a:t>
            </a:r>
            <a:r>
              <a:rPr kumimoji="0" lang="en-US" sz="2000" b="0"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proposed to replace those in more industrial areas or in areas where authors of the 1931 Plan noted that </a:t>
            </a:r>
            <a:r>
              <a:rPr kumimoji="0" lang="en-US" sz="2000" b="1" i="0" u="none" strike="noStrike" kern="1200" cap="none" spc="0" normalizeH="0" baseline="0" noProof="0" dirty="0">
                <a:ln>
                  <a:noFill/>
                </a:ln>
                <a:solidFill>
                  <a:srgbClr val="1F497D">
                    <a:lumMod val="50000"/>
                  </a:srgbClr>
                </a:solidFill>
                <a:effectLst/>
                <a:uLnTx/>
                <a:uFillTx/>
                <a:latin typeface="Rockwell Nova Light" panose="02060303020205020403" pitchFamily="18" charset="0"/>
                <a:ea typeface="+mn-ea"/>
                <a:cs typeface="+mn-cs"/>
              </a:rPr>
              <a:t>"negroes are gradually displacing the white population."</a:t>
            </a:r>
          </a:p>
        </p:txBody>
      </p:sp>
    </p:spTree>
    <p:extLst>
      <p:ext uri="{BB962C8B-B14F-4D97-AF65-F5344CB8AC3E}">
        <p14:creationId xmlns:p14="http://schemas.microsoft.com/office/powerpoint/2010/main" val="69557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0" y="152400"/>
            <a:ext cx="10788531" cy="954107"/>
          </a:xfrm>
          <a:prstGeom prst="rect">
            <a:avLst/>
          </a:prstGeom>
        </p:spPr>
        <p:txBody>
          <a:bodyPr wrap="none">
            <a:spAutoFit/>
          </a:bodyPr>
          <a:lstStyle/>
          <a:p>
            <a:r>
              <a:rPr lang="en-US" sz="2800" b="1" dirty="0">
                <a:solidFill>
                  <a:schemeClr val="tx2">
                    <a:lumMod val="50000"/>
                  </a:schemeClr>
                </a:solidFill>
                <a:latin typeface="Rockwell Nova Light" panose="02060303020205020403" pitchFamily="18" charset="0"/>
              </a:rPr>
              <a:t>Segregation By Design: Comprehensive Planning in Louisville</a:t>
            </a:r>
          </a:p>
          <a:p>
            <a:endParaRPr lang="en-US" sz="2800" b="1" dirty="0">
              <a:solidFill>
                <a:srgbClr val="F3F3F3"/>
              </a:solidFill>
              <a:latin typeface="Charter BT"/>
            </a:endParaRPr>
          </a:p>
        </p:txBody>
      </p:sp>
      <p:sp>
        <p:nvSpPr>
          <p:cNvPr id="7" name="Rectangle 6">
            <a:extLst>
              <a:ext uri="{FF2B5EF4-FFF2-40B4-BE49-F238E27FC236}">
                <a16:creationId xmlns:a16="http://schemas.microsoft.com/office/drawing/2014/main" id="{CA68329B-0FC0-4416-A143-88FD92107E68}"/>
              </a:ext>
            </a:extLst>
          </p:cNvPr>
          <p:cNvSpPr/>
          <p:nvPr/>
        </p:nvSpPr>
        <p:spPr>
          <a:xfrm>
            <a:off x="381000" y="914400"/>
            <a:ext cx="11658600" cy="1384995"/>
          </a:xfrm>
          <a:prstGeom prst="rect">
            <a:avLst/>
          </a:prstGeom>
        </p:spPr>
        <p:txBody>
          <a:bodyPr wrap="square">
            <a:spAutoFit/>
          </a:bodyPr>
          <a:lstStyle/>
          <a:p>
            <a:pPr algn="ctr"/>
            <a:r>
              <a:rPr lang="en-US" sz="2400" b="1" u="sng" dirty="0">
                <a:solidFill>
                  <a:schemeClr val="tx2">
                    <a:lumMod val="50000"/>
                  </a:schemeClr>
                </a:solidFill>
                <a:latin typeface="Rockwell Nova Light" panose="02060303020205020403" pitchFamily="18" charset="0"/>
              </a:rPr>
              <a:t>1958 Comprehensive Plan</a:t>
            </a:r>
          </a:p>
          <a:p>
            <a:pPr marL="285750" indent="-285750">
              <a:buFont typeface="Arial" panose="020B0604020202020204" pitchFamily="34" charset="0"/>
              <a:buChar char="•"/>
            </a:pPr>
            <a:endParaRPr lang="en-US" sz="2400" b="1" u="sng"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dirty="0">
              <a:latin typeface="Rockwell Nova Light" panose="02060303020205020403" pitchFamily="18" charset="0"/>
            </a:endParaRPr>
          </a:p>
          <a:p>
            <a:endParaRPr lang="en-US" dirty="0">
              <a:latin typeface="Rockwell Nova Light" panose="02060303020205020403" pitchFamily="18" charset="0"/>
            </a:endParaRPr>
          </a:p>
        </p:txBody>
      </p:sp>
      <p:pic>
        <p:nvPicPr>
          <p:cNvPr id="4" name="Picture 3" descr="Map&#10;&#10;Description automatically generated with medium confidence">
            <a:extLst>
              <a:ext uri="{FF2B5EF4-FFF2-40B4-BE49-F238E27FC236}">
                <a16:creationId xmlns:a16="http://schemas.microsoft.com/office/drawing/2014/main" id="{0FFC8592-AE20-47ED-AC17-8EC6D83DC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570802"/>
            <a:ext cx="7086601" cy="4296941"/>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010B6A89-679A-466F-93AA-8380E94B262F}"/>
              </a:ext>
            </a:extLst>
          </p:cNvPr>
          <p:cNvSpPr txBox="1"/>
          <p:nvPr/>
        </p:nvSpPr>
        <p:spPr>
          <a:xfrm>
            <a:off x="152400" y="1475002"/>
            <a:ext cx="4343399" cy="5847755"/>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2">
                    <a:lumMod val="50000"/>
                  </a:schemeClr>
                </a:solidFill>
                <a:latin typeface="Rockwell Nova Light" panose="02060303020205020403" pitchFamily="18" charset="0"/>
              </a:rPr>
              <a:t>Advised Louisville-Jefferson County to </a:t>
            </a:r>
            <a:r>
              <a:rPr lang="en-US" sz="2000" b="1" dirty="0">
                <a:solidFill>
                  <a:schemeClr val="tx2">
                    <a:lumMod val="50000"/>
                  </a:schemeClr>
                </a:solidFill>
                <a:latin typeface="Rockwell Nova Light" panose="02060303020205020403" pitchFamily="18" charset="0"/>
              </a:rPr>
              <a:t>engage in urban renewal </a:t>
            </a:r>
            <a:r>
              <a:rPr lang="en-US" sz="2000" dirty="0">
                <a:solidFill>
                  <a:schemeClr val="tx2">
                    <a:lumMod val="50000"/>
                  </a:schemeClr>
                </a:solidFill>
                <a:latin typeface="Rockwell Nova Light" panose="02060303020205020403" pitchFamily="18" charset="0"/>
              </a:rPr>
              <a:t>programs and take advantage of federal assistance. It promoted the condemnation of land for the resale to a private interest in order to </a:t>
            </a:r>
            <a:r>
              <a:rPr lang="en-US" sz="2000" b="1" dirty="0">
                <a:solidFill>
                  <a:schemeClr val="tx2">
                    <a:lumMod val="50000"/>
                  </a:schemeClr>
                </a:solidFill>
                <a:latin typeface="Rockwell Nova Light" panose="02060303020205020403" pitchFamily="18" charset="0"/>
              </a:rPr>
              <a:t>eradicate "blight" </a:t>
            </a:r>
            <a:r>
              <a:rPr lang="en-US" sz="2000" dirty="0">
                <a:solidFill>
                  <a:schemeClr val="tx2">
                    <a:lumMod val="50000"/>
                  </a:schemeClr>
                </a:solidFill>
                <a:latin typeface="Rockwell Nova Light" panose="02060303020205020403" pitchFamily="18" charset="0"/>
              </a:rPr>
              <a:t>from the city.</a:t>
            </a:r>
          </a:p>
          <a:p>
            <a:endParaRPr lang="en-US" sz="2000"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r>
              <a:rPr lang="en-US" sz="2000" dirty="0">
                <a:solidFill>
                  <a:schemeClr val="tx2">
                    <a:lumMod val="50000"/>
                  </a:schemeClr>
                </a:solidFill>
                <a:latin typeface="Rockwell Nova Light" panose="02060303020205020403" pitchFamily="18" charset="0"/>
              </a:rPr>
              <a:t>The plan recommended the use of </a:t>
            </a:r>
            <a:r>
              <a:rPr lang="en-US" sz="2000" b="1" dirty="0">
                <a:solidFill>
                  <a:schemeClr val="tx2">
                    <a:lumMod val="50000"/>
                  </a:schemeClr>
                </a:solidFill>
                <a:latin typeface="Rockwell Nova Light" panose="02060303020205020403" pitchFamily="18" charset="0"/>
              </a:rPr>
              <a:t>tightly controlled private land subdivisions, deed restrictions, larger single-family lots, </a:t>
            </a:r>
            <a:r>
              <a:rPr lang="en-US" sz="2000" dirty="0">
                <a:solidFill>
                  <a:schemeClr val="tx2">
                    <a:lumMod val="50000"/>
                  </a:schemeClr>
                </a:solidFill>
                <a:latin typeface="Rockwell Nova Light" panose="02060303020205020403" pitchFamily="18" charset="0"/>
              </a:rPr>
              <a:t>and</a:t>
            </a:r>
            <a:r>
              <a:rPr lang="en-US" sz="2000" b="1" dirty="0">
                <a:solidFill>
                  <a:schemeClr val="tx2">
                    <a:lumMod val="50000"/>
                  </a:schemeClr>
                </a:solidFill>
                <a:latin typeface="Rockwell Nova Light" panose="02060303020205020403" pitchFamily="18" charset="0"/>
              </a:rPr>
              <a:t> private open space </a:t>
            </a:r>
            <a:r>
              <a:rPr lang="en-US" sz="2000" dirty="0">
                <a:solidFill>
                  <a:schemeClr val="tx2">
                    <a:lumMod val="50000"/>
                  </a:schemeClr>
                </a:solidFill>
                <a:latin typeface="Rockwell Nova Light" panose="02060303020205020403" pitchFamily="18" charset="0"/>
              </a:rPr>
              <a:t>to create </a:t>
            </a:r>
            <a:r>
              <a:rPr lang="en-US" sz="2000" dirty="0">
                <a:latin typeface="Rockwell Nova Light" panose="02060303020205020403" pitchFamily="18" charset="0"/>
              </a:rPr>
              <a:t>exclusionary single-family neighborhoods</a:t>
            </a:r>
            <a:endParaRPr lang="en-US" sz="2000"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sz="1800"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sz="1800" b="1" u="sng"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endParaRPr lang="en-US" sz="1800" dirty="0">
              <a:solidFill>
                <a:schemeClr val="tx2">
                  <a:lumMod val="50000"/>
                </a:schemeClr>
              </a:solidFill>
              <a:latin typeface="Rockwell Nova Light" panose="02060303020205020403" pitchFamily="18" charset="0"/>
            </a:endParaRPr>
          </a:p>
        </p:txBody>
      </p:sp>
    </p:spTree>
    <p:extLst>
      <p:ext uri="{BB962C8B-B14F-4D97-AF65-F5344CB8AC3E}">
        <p14:creationId xmlns:p14="http://schemas.microsoft.com/office/powerpoint/2010/main" val="1833301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1" y="152401"/>
            <a:ext cx="11734800" cy="1508105"/>
          </a:xfrm>
          <a:prstGeom prst="rect">
            <a:avLst/>
          </a:prstGeom>
        </p:spPr>
        <p:txBody>
          <a:bodyPr wrap="square">
            <a:spAutoFit/>
          </a:bodyPr>
          <a:lstStyle/>
          <a:p>
            <a:r>
              <a:rPr lang="en-US" sz="3200" b="1" dirty="0">
                <a:solidFill>
                  <a:schemeClr val="tx2">
                    <a:lumMod val="50000"/>
                  </a:schemeClr>
                </a:solidFill>
                <a:latin typeface="Rockwell Nova Light" panose="02060303020205020403" pitchFamily="18" charset="0"/>
              </a:rPr>
              <a:t>The Problem of Zoning and The Legacy of the Single-family Zoning District</a:t>
            </a:r>
          </a:p>
          <a:p>
            <a:endParaRPr lang="en-US" sz="2800" b="1" dirty="0">
              <a:solidFill>
                <a:srgbClr val="F3F3F3"/>
              </a:solidFill>
              <a:latin typeface="Charter BT"/>
            </a:endParaRPr>
          </a:p>
        </p:txBody>
      </p:sp>
      <p:pic>
        <p:nvPicPr>
          <p:cNvPr id="8" name="Picture 7">
            <a:extLst>
              <a:ext uri="{FF2B5EF4-FFF2-40B4-BE49-F238E27FC236}">
                <a16:creationId xmlns:a16="http://schemas.microsoft.com/office/drawing/2014/main" id="{24BB34E6-298E-42C5-95C5-ED825DEEACD7}"/>
              </a:ext>
            </a:extLst>
          </p:cNvPr>
          <p:cNvPicPr>
            <a:picLocks noChangeAspect="1"/>
          </p:cNvPicPr>
          <p:nvPr/>
        </p:nvPicPr>
        <p:blipFill>
          <a:blip r:embed="rId3"/>
          <a:stretch>
            <a:fillRect/>
          </a:stretch>
        </p:blipFill>
        <p:spPr>
          <a:xfrm>
            <a:off x="6673803" y="1457033"/>
            <a:ext cx="5213398" cy="3923349"/>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C09E755E-DC82-498B-91E5-E8B12EF03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852" y="1477617"/>
            <a:ext cx="5854148" cy="3902765"/>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1C392C6F-55F7-4D10-A86E-1D92FF6CCA34}"/>
              </a:ext>
            </a:extLst>
          </p:cNvPr>
          <p:cNvSpPr txBox="1"/>
          <p:nvPr/>
        </p:nvSpPr>
        <p:spPr>
          <a:xfrm>
            <a:off x="381000" y="5649213"/>
            <a:ext cx="8839200" cy="123110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2">
                    <a:lumMod val="50000"/>
                  </a:schemeClr>
                </a:solidFill>
                <a:latin typeface="Rockwell Nova Light" panose="02060303020205020403" pitchFamily="18" charset="0"/>
              </a:rPr>
              <a:t>75% single-family zoning</a:t>
            </a:r>
          </a:p>
          <a:p>
            <a:pPr marL="457200" indent="-457200">
              <a:buFont typeface="Arial" panose="020B0604020202020204" pitchFamily="34" charset="0"/>
              <a:buChar char="•"/>
            </a:pPr>
            <a:r>
              <a:rPr lang="en-US" sz="2800" b="1" dirty="0">
                <a:solidFill>
                  <a:schemeClr val="tx2">
                    <a:lumMod val="50000"/>
                  </a:schemeClr>
                </a:solidFill>
                <a:latin typeface="Rockwell Nova Light" panose="02060303020205020403" pitchFamily="18" charset="0"/>
              </a:rPr>
              <a:t>55% reserved for 9,000 sq. ft. minimum lot size</a:t>
            </a:r>
          </a:p>
          <a:p>
            <a:endParaRPr lang="en-US" dirty="0"/>
          </a:p>
        </p:txBody>
      </p:sp>
    </p:spTree>
    <p:extLst>
      <p:ext uri="{BB962C8B-B14F-4D97-AF65-F5344CB8AC3E}">
        <p14:creationId xmlns:p14="http://schemas.microsoft.com/office/powerpoint/2010/main" val="62281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0" y="152400"/>
            <a:ext cx="12104596" cy="584775"/>
          </a:xfrm>
          <a:prstGeom prst="rect">
            <a:avLst/>
          </a:prstGeom>
        </p:spPr>
        <p:txBody>
          <a:bodyPr wrap="none">
            <a:spAutoFit/>
          </a:bodyPr>
          <a:lstStyle/>
          <a:p>
            <a:r>
              <a:rPr lang="en-US" sz="3200" b="1" dirty="0">
                <a:solidFill>
                  <a:schemeClr val="tx2">
                    <a:lumMod val="50000"/>
                  </a:schemeClr>
                </a:solidFill>
                <a:latin typeface="Rockwell Nova Light" panose="02060303020205020403" pitchFamily="18" charset="0"/>
              </a:rPr>
              <a:t>The Problem of Zoning: Enterprise Zone &amp; Enterprise Zoning</a:t>
            </a:r>
            <a:endParaRPr lang="en-US" sz="2800" b="1" dirty="0">
              <a:solidFill>
                <a:schemeClr val="tx2">
                  <a:lumMod val="50000"/>
                </a:schemeClr>
              </a:solidFill>
              <a:latin typeface="Rockwell Nova Light" panose="02060303020205020403" pitchFamily="18" charset="0"/>
            </a:endParaRPr>
          </a:p>
        </p:txBody>
      </p:sp>
      <p:pic>
        <p:nvPicPr>
          <p:cNvPr id="6" name="Picture 5">
            <a:extLst>
              <a:ext uri="{FF2B5EF4-FFF2-40B4-BE49-F238E27FC236}">
                <a16:creationId xmlns:a16="http://schemas.microsoft.com/office/drawing/2014/main" id="{55E58E0B-39D6-4B71-9EE4-3F0BA11272D1}"/>
              </a:ext>
            </a:extLst>
          </p:cNvPr>
          <p:cNvPicPr>
            <a:picLocks noChangeAspect="1"/>
          </p:cNvPicPr>
          <p:nvPr/>
        </p:nvPicPr>
        <p:blipFill>
          <a:blip r:embed="rId3"/>
          <a:stretch>
            <a:fillRect/>
          </a:stretch>
        </p:blipFill>
        <p:spPr>
          <a:xfrm>
            <a:off x="5791200" y="770306"/>
            <a:ext cx="6016487" cy="3851676"/>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DDA834C4-A514-4773-9138-68EB44588315}"/>
              </a:ext>
            </a:extLst>
          </p:cNvPr>
          <p:cNvSpPr/>
          <p:nvPr/>
        </p:nvSpPr>
        <p:spPr>
          <a:xfrm>
            <a:off x="157655" y="768102"/>
            <a:ext cx="5406886" cy="5909310"/>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lumMod val="50000"/>
                  </a:schemeClr>
                </a:solidFill>
                <a:latin typeface="Rockwell Nova Light" panose="02060303020205020403" pitchFamily="18" charset="0"/>
              </a:rPr>
              <a:t>An analysis of this program in 2001 by Thomas Lambert and Paul </a:t>
            </a:r>
            <a:r>
              <a:rPr lang="en-US" sz="2000" dirty="0" err="1">
                <a:solidFill>
                  <a:schemeClr val="tx2">
                    <a:lumMod val="50000"/>
                  </a:schemeClr>
                </a:solidFill>
                <a:latin typeface="Rockwell Nova Light" panose="02060303020205020403" pitchFamily="18" charset="0"/>
              </a:rPr>
              <a:t>Coomes</a:t>
            </a:r>
            <a:r>
              <a:rPr lang="en-US" sz="2000" dirty="0">
                <a:solidFill>
                  <a:schemeClr val="tx2">
                    <a:lumMod val="50000"/>
                  </a:schemeClr>
                </a:solidFill>
                <a:latin typeface="Rockwell Nova Light" panose="02060303020205020403" pitchFamily="18" charset="0"/>
              </a:rPr>
              <a:t> concluded that the</a:t>
            </a:r>
            <a:r>
              <a:rPr lang="en-US" sz="2000" b="1" dirty="0">
                <a:solidFill>
                  <a:schemeClr val="tx2">
                    <a:lumMod val="50000"/>
                  </a:schemeClr>
                </a:solidFill>
                <a:latin typeface="Rockwell Nova Light" panose="02060303020205020403" pitchFamily="18" charset="0"/>
              </a:rPr>
              <a:t> Enterprise Zone provided no positive effect upon the communities it was intended to serve.</a:t>
            </a:r>
          </a:p>
          <a:p>
            <a:pPr marL="285750" indent="-285750">
              <a:buFont typeface="Arial" panose="020B0604020202020204" pitchFamily="34" charset="0"/>
              <a:buChar char="•"/>
            </a:pPr>
            <a:endParaRPr lang="en-US" sz="2000" b="1"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r>
              <a:rPr lang="en-US" sz="2000" dirty="0">
                <a:solidFill>
                  <a:schemeClr val="tx2">
                    <a:lumMod val="50000"/>
                  </a:schemeClr>
                </a:solidFill>
                <a:latin typeface="Rockwell Nova Light" panose="02060303020205020403" pitchFamily="18" charset="0"/>
              </a:rPr>
              <a:t>The EZ-1 zoning district </a:t>
            </a:r>
            <a:r>
              <a:rPr lang="en-US" sz="2000" b="1" dirty="0">
                <a:solidFill>
                  <a:schemeClr val="tx2">
                    <a:lumMod val="50000"/>
                  </a:schemeClr>
                </a:solidFill>
                <a:latin typeface="Rockwell Nova Light" panose="02060303020205020403" pitchFamily="18" charset="0"/>
              </a:rPr>
              <a:t>expanded opportunity for harmful industrial zones </a:t>
            </a:r>
            <a:r>
              <a:rPr lang="en-US" sz="2000" dirty="0">
                <a:solidFill>
                  <a:schemeClr val="tx2">
                    <a:lumMod val="50000"/>
                  </a:schemeClr>
                </a:solidFill>
                <a:latin typeface="Rockwell Nova Light" panose="02060303020205020403" pitchFamily="18" charset="0"/>
              </a:rPr>
              <a:t>to be located within or near neighborhoods occupied by Black populations, and low- to- moderate income households.</a:t>
            </a:r>
          </a:p>
          <a:p>
            <a:endParaRPr lang="en-US" sz="2000" dirty="0">
              <a:solidFill>
                <a:schemeClr val="tx2">
                  <a:lumMod val="50000"/>
                </a:schemeClr>
              </a:solidFill>
              <a:latin typeface="Rockwell Nova Light" panose="02060303020205020403" pitchFamily="18" charset="0"/>
            </a:endParaRPr>
          </a:p>
          <a:p>
            <a:pPr marL="285750" indent="-285750">
              <a:buFont typeface="Arial" panose="020B0604020202020204" pitchFamily="34" charset="0"/>
              <a:buChar char="•"/>
            </a:pPr>
            <a:r>
              <a:rPr lang="en-US" sz="2000" dirty="0">
                <a:solidFill>
                  <a:schemeClr val="tx2">
                    <a:lumMod val="50000"/>
                  </a:schemeClr>
                </a:solidFill>
                <a:latin typeface="Rockwell Nova Light" panose="02060303020205020403" pitchFamily="18" charset="0"/>
              </a:rPr>
              <a:t>The EZ-1 zoning district replaced lower intensity industrial or commercial districts with a hybrid district that </a:t>
            </a:r>
            <a:r>
              <a:rPr lang="en-US" sz="2000" b="1" dirty="0">
                <a:solidFill>
                  <a:schemeClr val="tx2">
                    <a:lumMod val="50000"/>
                  </a:schemeClr>
                </a:solidFill>
                <a:latin typeface="Rockwell Nova Light" panose="02060303020205020403" pitchFamily="18" charset="0"/>
              </a:rPr>
              <a:t>permitted higher intensity industrial and noxious uses, as well as residential uses</a:t>
            </a:r>
          </a:p>
          <a:p>
            <a:pPr marL="285750" indent="-285750">
              <a:buFont typeface="Arial" panose="020B0604020202020204" pitchFamily="34" charset="0"/>
              <a:buChar char="•"/>
            </a:pPr>
            <a:endParaRPr lang="en-US" b="1" dirty="0">
              <a:latin typeface="Rockwell Nova Light" panose="02060303020205020403" pitchFamily="18" charset="0"/>
            </a:endParaRPr>
          </a:p>
        </p:txBody>
      </p:sp>
      <p:pic>
        <p:nvPicPr>
          <p:cNvPr id="8" name="Picture 7">
            <a:extLst>
              <a:ext uri="{FF2B5EF4-FFF2-40B4-BE49-F238E27FC236}">
                <a16:creationId xmlns:a16="http://schemas.microsoft.com/office/drawing/2014/main" id="{99FC809F-F9FB-44EB-99D5-14D28D992B59}"/>
              </a:ext>
            </a:extLst>
          </p:cNvPr>
          <p:cNvPicPr>
            <a:picLocks noChangeAspect="1"/>
          </p:cNvPicPr>
          <p:nvPr/>
        </p:nvPicPr>
        <p:blipFill>
          <a:blip r:embed="rId4"/>
          <a:stretch>
            <a:fillRect/>
          </a:stretch>
        </p:blipFill>
        <p:spPr>
          <a:xfrm>
            <a:off x="6900043" y="4800118"/>
            <a:ext cx="4020067" cy="1905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70294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0" y="152400"/>
            <a:ext cx="3924472" cy="584775"/>
          </a:xfrm>
          <a:prstGeom prst="rect">
            <a:avLst/>
          </a:prstGeom>
        </p:spPr>
        <p:txBody>
          <a:bodyPr wrap="none">
            <a:spAutoFit/>
          </a:bodyPr>
          <a:lstStyle/>
          <a:p>
            <a:r>
              <a:rPr lang="en-US" sz="3200" b="1" dirty="0">
                <a:solidFill>
                  <a:schemeClr val="tx2">
                    <a:lumMod val="50000"/>
                  </a:schemeClr>
                </a:solidFill>
                <a:latin typeface="Rockwell Nova Light" panose="02060303020205020403" pitchFamily="18" charset="0"/>
              </a:rPr>
              <a:t>Housing Exclusion</a:t>
            </a:r>
          </a:p>
        </p:txBody>
      </p:sp>
      <p:pic>
        <p:nvPicPr>
          <p:cNvPr id="4" name="Picture 3">
            <a:extLst>
              <a:ext uri="{FF2B5EF4-FFF2-40B4-BE49-F238E27FC236}">
                <a16:creationId xmlns:a16="http://schemas.microsoft.com/office/drawing/2014/main" id="{0F710A96-0471-46E5-95CD-60F39371FF71}"/>
              </a:ext>
            </a:extLst>
          </p:cNvPr>
          <p:cNvPicPr>
            <a:picLocks noChangeAspect="1"/>
          </p:cNvPicPr>
          <p:nvPr/>
        </p:nvPicPr>
        <p:blipFill>
          <a:blip r:embed="rId3"/>
          <a:stretch>
            <a:fillRect/>
          </a:stretch>
        </p:blipFill>
        <p:spPr>
          <a:xfrm>
            <a:off x="6096000" y="3339700"/>
            <a:ext cx="2039324" cy="2882563"/>
          </a:xfrm>
          <a:prstGeom prst="rect">
            <a:avLst/>
          </a:prstGeom>
          <a:ln>
            <a:noFill/>
          </a:ln>
          <a:effectLst>
            <a:outerShdw blurRad="190500" algn="tl" rotWithShape="0">
              <a:srgbClr val="000000">
                <a:alpha val="70000"/>
              </a:srgbClr>
            </a:outerShdw>
          </a:effectLst>
        </p:spPr>
      </p:pic>
      <p:pic>
        <p:nvPicPr>
          <p:cNvPr id="6" name="Picture 5" descr="A newspaper article with a house&#10;&#10;Description automatically generated with low confidence">
            <a:extLst>
              <a:ext uri="{FF2B5EF4-FFF2-40B4-BE49-F238E27FC236}">
                <a16:creationId xmlns:a16="http://schemas.microsoft.com/office/drawing/2014/main" id="{185551FE-7479-4957-9E00-6867624D48B5}"/>
              </a:ext>
            </a:extLst>
          </p:cNvPr>
          <p:cNvPicPr>
            <a:picLocks noChangeAspect="1"/>
          </p:cNvPicPr>
          <p:nvPr/>
        </p:nvPicPr>
        <p:blipFill>
          <a:blip r:embed="rId4"/>
          <a:stretch>
            <a:fillRect/>
          </a:stretch>
        </p:blipFill>
        <p:spPr>
          <a:xfrm>
            <a:off x="609600" y="3076021"/>
            <a:ext cx="4845843" cy="3540342"/>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8FBF62E6-7A51-4FDA-B068-B24252A2175E}"/>
              </a:ext>
            </a:extLst>
          </p:cNvPr>
          <p:cNvSpPr txBox="1"/>
          <p:nvPr/>
        </p:nvSpPr>
        <p:spPr>
          <a:xfrm>
            <a:off x="381000" y="914400"/>
            <a:ext cx="5715000"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Rockwell Nova Light" panose="02060303020205020403" pitchFamily="18" charset="0"/>
              </a:rPr>
              <a:t>Racial Covenants and Deed Restrictions</a:t>
            </a:r>
          </a:p>
          <a:p>
            <a:pPr marL="285750" indent="-285750">
              <a:buFont typeface="Arial" panose="020B0604020202020204" pitchFamily="34" charset="0"/>
              <a:buChar char="•"/>
            </a:pPr>
            <a:r>
              <a:rPr lang="en-US" sz="2400" dirty="0">
                <a:latin typeface="Rockwell Nova Light" panose="02060303020205020403" pitchFamily="18" charset="0"/>
              </a:rPr>
              <a:t>Federal Housing Policies</a:t>
            </a:r>
          </a:p>
          <a:p>
            <a:pPr marL="285750" indent="-285750">
              <a:buFont typeface="Arial" panose="020B0604020202020204" pitchFamily="34" charset="0"/>
              <a:buChar char="•"/>
            </a:pPr>
            <a:r>
              <a:rPr lang="en-US" sz="2400" dirty="0">
                <a:latin typeface="Rockwell Nova Light" panose="02060303020205020403" pitchFamily="18" charset="0"/>
              </a:rPr>
              <a:t>Redlining</a:t>
            </a:r>
          </a:p>
          <a:p>
            <a:pPr marL="285750" indent="-285750">
              <a:buFont typeface="Arial" panose="020B0604020202020204" pitchFamily="34" charset="0"/>
              <a:buChar char="•"/>
            </a:pPr>
            <a:r>
              <a:rPr lang="en-US" sz="2400" dirty="0">
                <a:latin typeface="Rockwell Nova Light" panose="02060303020205020403" pitchFamily="18" charset="0"/>
              </a:rPr>
              <a:t>Urban Renewal</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21EC1162-B875-414E-90E2-DE2D82ADBD77}"/>
              </a:ext>
            </a:extLst>
          </p:cNvPr>
          <p:cNvPicPr/>
          <p:nvPr/>
        </p:nvPicPr>
        <p:blipFill>
          <a:blip r:embed="rId5"/>
          <a:stretch>
            <a:fillRect/>
          </a:stretch>
        </p:blipFill>
        <p:spPr>
          <a:xfrm>
            <a:off x="8674183" y="3073788"/>
            <a:ext cx="3058733" cy="3542575"/>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91CDF072-D496-4025-B71C-993B5457899B}"/>
              </a:ext>
            </a:extLst>
          </p:cNvPr>
          <p:cNvPicPr>
            <a:picLocks noChangeAspect="1"/>
          </p:cNvPicPr>
          <p:nvPr/>
        </p:nvPicPr>
        <p:blipFill>
          <a:blip r:embed="rId6"/>
          <a:stretch>
            <a:fillRect/>
          </a:stretch>
        </p:blipFill>
        <p:spPr>
          <a:xfrm>
            <a:off x="5106688" y="444787"/>
            <a:ext cx="2806922" cy="2215991"/>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90CF9B84-3730-44C7-9F0A-82FCDEAB0110}"/>
              </a:ext>
            </a:extLst>
          </p:cNvPr>
          <p:cNvPicPr>
            <a:picLocks noChangeAspect="1"/>
          </p:cNvPicPr>
          <p:nvPr/>
        </p:nvPicPr>
        <p:blipFill>
          <a:blip r:embed="rId7"/>
          <a:stretch>
            <a:fillRect/>
          </a:stretch>
        </p:blipFill>
        <p:spPr>
          <a:xfrm>
            <a:off x="8670172" y="609600"/>
            <a:ext cx="3058733" cy="1923603"/>
          </a:xfrm>
          <a:prstGeom prst="rect">
            <a:avLst/>
          </a:prstGeom>
          <a:ln>
            <a:noFill/>
          </a:ln>
          <a:effectLst>
            <a:outerShdw blurRad="190500" algn="tl" rotWithShape="0">
              <a:srgbClr val="000000">
                <a:alpha val="70000"/>
              </a:srgbClr>
            </a:outerShdw>
          </a:effectLst>
        </p:spPr>
      </p:pic>
      <p:cxnSp>
        <p:nvCxnSpPr>
          <p:cNvPr id="16" name="Straight Arrow Connector 15">
            <a:extLst>
              <a:ext uri="{FF2B5EF4-FFF2-40B4-BE49-F238E27FC236}">
                <a16:creationId xmlns:a16="http://schemas.microsoft.com/office/drawing/2014/main" id="{1A7A4C48-E98E-4BDE-A2AF-C2CD1E02796B}"/>
              </a:ext>
            </a:extLst>
          </p:cNvPr>
          <p:cNvCxnSpPr>
            <a:cxnSpLocks/>
          </p:cNvCxnSpPr>
          <p:nvPr/>
        </p:nvCxnSpPr>
        <p:spPr>
          <a:xfrm>
            <a:off x="8001000" y="1600200"/>
            <a:ext cx="54860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931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62746" y="57116"/>
            <a:ext cx="3377848" cy="584775"/>
          </a:xfrm>
          <a:prstGeom prst="rect">
            <a:avLst/>
          </a:prstGeom>
        </p:spPr>
        <p:txBody>
          <a:bodyPr wrap="none">
            <a:spAutoFit/>
          </a:bodyPr>
          <a:lstStyle/>
          <a:p>
            <a:r>
              <a:rPr lang="en-US" sz="3200" b="1" dirty="0">
                <a:solidFill>
                  <a:schemeClr val="tx2">
                    <a:lumMod val="50000"/>
                  </a:schemeClr>
                </a:solidFill>
                <a:latin typeface="Rockwell Nova Light" panose="02060303020205020403" pitchFamily="18" charset="0"/>
              </a:rPr>
              <a:t>Louisville Today</a:t>
            </a:r>
            <a:endParaRPr lang="en-US" sz="2800" b="1" dirty="0">
              <a:solidFill>
                <a:schemeClr val="tx2">
                  <a:lumMod val="50000"/>
                </a:schemeClr>
              </a:solidFill>
              <a:latin typeface="Rockwell Nova Light" panose="02060303020205020403" pitchFamily="18" charset="0"/>
            </a:endParaRPr>
          </a:p>
        </p:txBody>
      </p:sp>
      <p:sp>
        <p:nvSpPr>
          <p:cNvPr id="6" name="Rectangle 5">
            <a:extLst>
              <a:ext uri="{FF2B5EF4-FFF2-40B4-BE49-F238E27FC236}">
                <a16:creationId xmlns:a16="http://schemas.microsoft.com/office/drawing/2014/main" id="{83B07A63-83F5-41E8-BF6E-3FF46603E0A2}"/>
              </a:ext>
            </a:extLst>
          </p:cNvPr>
          <p:cNvSpPr/>
          <p:nvPr/>
        </p:nvSpPr>
        <p:spPr>
          <a:xfrm>
            <a:off x="169372" y="1066800"/>
            <a:ext cx="12035880" cy="1292662"/>
          </a:xfrm>
          <a:prstGeom prst="rect">
            <a:avLst/>
          </a:prstGeom>
        </p:spPr>
        <p:txBody>
          <a:bodyPr wrap="square">
            <a:spAutoFit/>
          </a:bodyPr>
          <a:lstStyle/>
          <a:p>
            <a:endParaRPr lang="en-US" sz="2000" b="1" u="sng" dirty="0">
              <a:latin typeface="Basic Commercial"/>
            </a:endParaRPr>
          </a:p>
          <a:p>
            <a:endParaRPr lang="en-US" sz="2000" b="1" u="sng" dirty="0">
              <a:latin typeface="Basic Commercial"/>
            </a:endParaRPr>
          </a:p>
          <a:p>
            <a:endParaRPr lang="en-US" sz="2000" b="1" u="sng" dirty="0">
              <a:latin typeface="Basic Commercial"/>
            </a:endParaRPr>
          </a:p>
          <a:p>
            <a:endParaRPr lang="en-US" dirty="0"/>
          </a:p>
        </p:txBody>
      </p:sp>
      <p:pic>
        <p:nvPicPr>
          <p:cNvPr id="8" name="Picture 7">
            <a:extLst>
              <a:ext uri="{FF2B5EF4-FFF2-40B4-BE49-F238E27FC236}">
                <a16:creationId xmlns:a16="http://schemas.microsoft.com/office/drawing/2014/main" id="{42F3AB42-B31D-4A38-9C91-8C81130EF008}"/>
              </a:ext>
            </a:extLst>
          </p:cNvPr>
          <p:cNvPicPr>
            <a:picLocks noChangeAspect="1"/>
          </p:cNvPicPr>
          <p:nvPr/>
        </p:nvPicPr>
        <p:blipFill>
          <a:blip r:embed="rId3"/>
          <a:stretch>
            <a:fillRect/>
          </a:stretch>
        </p:blipFill>
        <p:spPr>
          <a:xfrm>
            <a:off x="190154" y="838200"/>
            <a:ext cx="7290402" cy="5486400"/>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1E56696-8D4C-4FFF-91D6-CF286396108B}"/>
              </a:ext>
            </a:extLst>
          </p:cNvPr>
          <p:cNvSpPr txBox="1"/>
          <p:nvPr/>
        </p:nvSpPr>
        <p:spPr>
          <a:xfrm>
            <a:off x="7508265" y="1765811"/>
            <a:ext cx="4503972" cy="3170099"/>
          </a:xfrm>
          <a:prstGeom prst="rect">
            <a:avLst/>
          </a:prstGeom>
          <a:noFill/>
        </p:spPr>
        <p:txBody>
          <a:bodyPr wrap="square">
            <a:spAutoFit/>
          </a:bodyPr>
          <a:lstStyle/>
          <a:p>
            <a:pPr algn="ctr"/>
            <a:r>
              <a:rPr lang="en-US" sz="2000" b="1" i="0" dirty="0">
                <a:solidFill>
                  <a:schemeClr val="tx2">
                    <a:lumMod val="50000"/>
                  </a:schemeClr>
                </a:solidFill>
                <a:effectLst/>
                <a:latin typeface="Rockwell Nova Light" panose="02060303020205020403" pitchFamily="18" charset="0"/>
              </a:rPr>
              <a:t>"The pervasiveness of single-family zoning in almost every major American city has created a scarcity of accessible land for affordable housing options, increasing the cost of development particularly in our most densely populated areas.“</a:t>
            </a:r>
          </a:p>
          <a:p>
            <a:pPr algn="ctr"/>
            <a:r>
              <a:rPr lang="en-US" sz="2000" dirty="0">
                <a:solidFill>
                  <a:schemeClr val="tx2">
                    <a:lumMod val="50000"/>
                  </a:schemeClr>
                </a:solidFill>
                <a:latin typeface="Rockwell Nova Light" panose="02060303020205020403" pitchFamily="18" charset="0"/>
              </a:rPr>
              <a:t>-State of Metropolitan Housing Report, 2021</a:t>
            </a:r>
          </a:p>
        </p:txBody>
      </p:sp>
    </p:spTree>
    <p:extLst>
      <p:ext uri="{BB962C8B-B14F-4D97-AF65-F5344CB8AC3E}">
        <p14:creationId xmlns:p14="http://schemas.microsoft.com/office/powerpoint/2010/main" val="385452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62746" y="57116"/>
            <a:ext cx="3377848" cy="584775"/>
          </a:xfrm>
          <a:prstGeom prst="rect">
            <a:avLst/>
          </a:prstGeom>
        </p:spPr>
        <p:txBody>
          <a:bodyPr wrap="none">
            <a:spAutoFit/>
          </a:bodyPr>
          <a:lstStyle/>
          <a:p>
            <a:r>
              <a:rPr lang="en-US" sz="3200" b="1" dirty="0">
                <a:solidFill>
                  <a:schemeClr val="tx2">
                    <a:lumMod val="50000"/>
                  </a:schemeClr>
                </a:solidFill>
                <a:latin typeface="Rockwell Nova Light" panose="02060303020205020403" pitchFamily="18" charset="0"/>
              </a:rPr>
              <a:t>Louisville Today</a:t>
            </a:r>
            <a:endParaRPr lang="en-US" sz="2800" b="1" dirty="0">
              <a:solidFill>
                <a:schemeClr val="tx2">
                  <a:lumMod val="50000"/>
                </a:schemeClr>
              </a:solidFill>
              <a:latin typeface="Rockwell Nova Light" panose="02060303020205020403" pitchFamily="18" charset="0"/>
            </a:endParaRPr>
          </a:p>
        </p:txBody>
      </p:sp>
      <p:sp>
        <p:nvSpPr>
          <p:cNvPr id="6" name="Rectangle 5">
            <a:extLst>
              <a:ext uri="{FF2B5EF4-FFF2-40B4-BE49-F238E27FC236}">
                <a16:creationId xmlns:a16="http://schemas.microsoft.com/office/drawing/2014/main" id="{83B07A63-83F5-41E8-BF6E-3FF46603E0A2}"/>
              </a:ext>
            </a:extLst>
          </p:cNvPr>
          <p:cNvSpPr/>
          <p:nvPr/>
        </p:nvSpPr>
        <p:spPr>
          <a:xfrm>
            <a:off x="169372" y="1066800"/>
            <a:ext cx="12035880" cy="1292662"/>
          </a:xfrm>
          <a:prstGeom prst="rect">
            <a:avLst/>
          </a:prstGeom>
        </p:spPr>
        <p:txBody>
          <a:bodyPr wrap="square">
            <a:spAutoFit/>
          </a:bodyPr>
          <a:lstStyle/>
          <a:p>
            <a:endParaRPr lang="en-US" sz="2000" b="1" u="sng" dirty="0">
              <a:latin typeface="Basic Commercial"/>
            </a:endParaRPr>
          </a:p>
          <a:p>
            <a:endParaRPr lang="en-US" sz="2000" b="1" u="sng" dirty="0">
              <a:latin typeface="Basic Commercial"/>
            </a:endParaRPr>
          </a:p>
          <a:p>
            <a:endParaRPr lang="en-US" sz="2000" b="1" u="sng" dirty="0">
              <a:latin typeface="Basic Commercial"/>
            </a:endParaRPr>
          </a:p>
          <a:p>
            <a:endParaRPr lang="en-US" dirty="0"/>
          </a:p>
        </p:txBody>
      </p:sp>
      <p:pic>
        <p:nvPicPr>
          <p:cNvPr id="5" name="Picture 4">
            <a:extLst>
              <a:ext uri="{FF2B5EF4-FFF2-40B4-BE49-F238E27FC236}">
                <a16:creationId xmlns:a16="http://schemas.microsoft.com/office/drawing/2014/main" id="{7B411FA9-B3E8-4991-8E5C-FA5C3BF92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07" y="1182414"/>
            <a:ext cx="5620870" cy="434340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64E2929A-8920-4350-A4CC-5A984C8CC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707" y="1182414"/>
            <a:ext cx="5620871" cy="4343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664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62746" y="57116"/>
            <a:ext cx="8703024" cy="584775"/>
          </a:xfrm>
          <a:prstGeom prst="rect">
            <a:avLst/>
          </a:prstGeom>
        </p:spPr>
        <p:txBody>
          <a:bodyPr wrap="none">
            <a:spAutoFit/>
          </a:bodyPr>
          <a:lstStyle/>
          <a:p>
            <a:r>
              <a:rPr lang="en-US" sz="3200" b="1" dirty="0">
                <a:solidFill>
                  <a:prstClr val="black"/>
                </a:solidFill>
                <a:latin typeface="Rockwell Nova Light" panose="02060303020205020403" pitchFamily="18" charset="0"/>
              </a:rPr>
              <a:t>Louisville Today: Health Equity Report 2017</a:t>
            </a:r>
            <a:endParaRPr lang="en-US" sz="2800" b="1" dirty="0">
              <a:solidFill>
                <a:srgbClr val="F3F3F3"/>
              </a:solidFill>
              <a:latin typeface="Rockwell Nova Light" panose="02060303020205020403" pitchFamily="18" charset="0"/>
            </a:endParaRPr>
          </a:p>
        </p:txBody>
      </p:sp>
      <p:sp>
        <p:nvSpPr>
          <p:cNvPr id="6" name="Rectangle 5">
            <a:extLst>
              <a:ext uri="{FF2B5EF4-FFF2-40B4-BE49-F238E27FC236}">
                <a16:creationId xmlns:a16="http://schemas.microsoft.com/office/drawing/2014/main" id="{83B07A63-83F5-41E8-BF6E-3FF46603E0A2}"/>
              </a:ext>
            </a:extLst>
          </p:cNvPr>
          <p:cNvSpPr/>
          <p:nvPr/>
        </p:nvSpPr>
        <p:spPr>
          <a:xfrm>
            <a:off x="169372" y="1066800"/>
            <a:ext cx="12035880" cy="1292662"/>
          </a:xfrm>
          <a:prstGeom prst="rect">
            <a:avLst/>
          </a:prstGeom>
        </p:spPr>
        <p:txBody>
          <a:bodyPr wrap="square">
            <a:spAutoFit/>
          </a:bodyPr>
          <a:lstStyle/>
          <a:p>
            <a:endParaRPr lang="en-US" sz="2000" b="1" u="sng" dirty="0">
              <a:latin typeface="Basic Commercial"/>
            </a:endParaRPr>
          </a:p>
          <a:p>
            <a:endParaRPr lang="en-US" sz="2000" b="1" u="sng" dirty="0">
              <a:latin typeface="Basic Commercial"/>
            </a:endParaRPr>
          </a:p>
          <a:p>
            <a:endParaRPr lang="en-US" sz="2000" b="1" u="sng" dirty="0">
              <a:latin typeface="Basic Commercial"/>
            </a:endParaRPr>
          </a:p>
          <a:p>
            <a:endParaRPr lang="en-US" dirty="0"/>
          </a:p>
        </p:txBody>
      </p:sp>
      <p:pic>
        <p:nvPicPr>
          <p:cNvPr id="4" name="Picture 3">
            <a:extLst>
              <a:ext uri="{FF2B5EF4-FFF2-40B4-BE49-F238E27FC236}">
                <a16:creationId xmlns:a16="http://schemas.microsoft.com/office/drawing/2014/main" id="{CF2B7DD5-4623-4B86-BE69-1C30DCC5B490}"/>
              </a:ext>
            </a:extLst>
          </p:cNvPr>
          <p:cNvPicPr>
            <a:picLocks noChangeAspect="1"/>
          </p:cNvPicPr>
          <p:nvPr/>
        </p:nvPicPr>
        <p:blipFill>
          <a:blip r:embed="rId3"/>
          <a:stretch>
            <a:fillRect/>
          </a:stretch>
        </p:blipFill>
        <p:spPr>
          <a:xfrm>
            <a:off x="5349210" y="838200"/>
            <a:ext cx="6705600" cy="5408077"/>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18727A50-902C-4E3F-A6DE-6CDE24621FDA}"/>
              </a:ext>
            </a:extLst>
          </p:cNvPr>
          <p:cNvSpPr/>
          <p:nvPr/>
        </p:nvSpPr>
        <p:spPr>
          <a:xfrm>
            <a:off x="228600" y="665082"/>
            <a:ext cx="4343400" cy="5262979"/>
          </a:xfrm>
          <a:prstGeom prst="rect">
            <a:avLst/>
          </a:prstGeom>
        </p:spPr>
        <p:txBody>
          <a:bodyPr wrap="square">
            <a:spAutoFit/>
          </a:bodyPr>
          <a:lstStyle/>
          <a:p>
            <a:r>
              <a:rPr lang="en-US" sz="1600" b="1" dirty="0">
                <a:solidFill>
                  <a:srgbClr val="211D1E"/>
                </a:solidFill>
                <a:latin typeface="Rockwell Nova Light" panose="02060303020205020403" pitchFamily="18" charset="0"/>
              </a:rPr>
              <a:t>Housing:</a:t>
            </a:r>
          </a:p>
          <a:p>
            <a:endParaRPr lang="en-US" sz="1600" b="1" dirty="0">
              <a:solidFill>
                <a:srgbClr val="211D1E"/>
              </a:solidFill>
              <a:latin typeface="Rockwell Nova Light" panose="02060303020205020403" pitchFamily="18" charset="0"/>
            </a:endParaRPr>
          </a:p>
          <a:p>
            <a:pPr marL="171450" indent="-171450">
              <a:buFont typeface="Arial" panose="020B0604020202020204" pitchFamily="34" charset="0"/>
              <a:buChar char="•"/>
            </a:pPr>
            <a:r>
              <a:rPr lang="en-US" sz="1600" b="1" dirty="0">
                <a:solidFill>
                  <a:srgbClr val="211D1E"/>
                </a:solidFill>
                <a:latin typeface="Rockwell Nova Light" panose="02060303020205020403" pitchFamily="18" charset="0"/>
              </a:rPr>
              <a:t>Housing quality </a:t>
            </a:r>
            <a:r>
              <a:rPr lang="en-US" sz="1600" dirty="0">
                <a:solidFill>
                  <a:srgbClr val="211D1E"/>
                </a:solidFill>
                <a:latin typeface="Rockwell Nova Light" panose="02060303020205020403" pitchFamily="18" charset="0"/>
              </a:rPr>
              <a:t>is one of the most important factors affecting a child’s asthma. </a:t>
            </a:r>
            <a:r>
              <a:rPr lang="en-US" sz="1600" b="1" dirty="0">
                <a:solidFill>
                  <a:srgbClr val="211D1E"/>
                </a:solidFill>
                <a:latin typeface="Rockwell Nova Light" panose="02060303020205020403" pitchFamily="18" charset="0"/>
              </a:rPr>
              <a:t>Older, overcrowded, and/or poorly maintained housing units </a:t>
            </a:r>
            <a:r>
              <a:rPr lang="en-US" sz="1600" dirty="0">
                <a:solidFill>
                  <a:srgbClr val="211D1E"/>
                </a:solidFill>
                <a:latin typeface="Rockwell Nova Light" panose="02060303020205020403" pitchFamily="18" charset="0"/>
              </a:rPr>
              <a:t>can expose children to many different indoor asthma triggers.</a:t>
            </a:r>
          </a:p>
          <a:p>
            <a:endParaRPr lang="en-US" sz="1600" b="1" dirty="0">
              <a:solidFill>
                <a:srgbClr val="211D1E"/>
              </a:solidFill>
              <a:latin typeface="Rockwell Nova Light" panose="02060303020205020403" pitchFamily="18" charset="0"/>
            </a:endParaRPr>
          </a:p>
          <a:p>
            <a:r>
              <a:rPr lang="en-US" sz="1600" b="1" dirty="0">
                <a:solidFill>
                  <a:srgbClr val="211D1E"/>
                </a:solidFill>
                <a:latin typeface="Rockwell Nova Light" panose="02060303020205020403" pitchFamily="18" charset="0"/>
              </a:rPr>
              <a:t>Neighborhood Development:</a:t>
            </a:r>
          </a:p>
          <a:p>
            <a:endParaRPr lang="en-US" sz="1600" b="1" dirty="0">
              <a:solidFill>
                <a:srgbClr val="211D1E"/>
              </a:solidFill>
              <a:latin typeface="Rockwell Nova Light" panose="02060303020205020403" pitchFamily="18" charset="0"/>
            </a:endParaRPr>
          </a:p>
          <a:p>
            <a:pPr marL="285750" indent="-285750">
              <a:buFont typeface="Arial" panose="020B0604020202020204" pitchFamily="34" charset="0"/>
              <a:buChar char="•"/>
            </a:pPr>
            <a:r>
              <a:rPr lang="en-US" sz="1600" b="1" dirty="0">
                <a:solidFill>
                  <a:srgbClr val="211D1E"/>
                </a:solidFill>
                <a:latin typeface="Rockwell Nova Light" panose="02060303020205020403" pitchFamily="18" charset="0"/>
              </a:rPr>
              <a:t>Physical and social conditions </a:t>
            </a:r>
            <a:r>
              <a:rPr lang="en-US" sz="1600" dirty="0">
                <a:solidFill>
                  <a:srgbClr val="211D1E"/>
                </a:solidFill>
                <a:latin typeface="Rockwell Nova Light" panose="02060303020205020403" pitchFamily="18" charset="0"/>
              </a:rPr>
              <a:t>of neighborhoods can both increase the risk of developing asthma and worsen symptoms for those already diagnosed</a:t>
            </a:r>
            <a:r>
              <a:rPr lang="en-US" sz="1600" b="1" dirty="0">
                <a:solidFill>
                  <a:srgbClr val="211D1E"/>
                </a:solidFill>
                <a:latin typeface="Rockwell Nova Light" panose="02060303020205020403" pitchFamily="18" charset="0"/>
              </a:rPr>
              <a:t>.</a:t>
            </a:r>
          </a:p>
          <a:p>
            <a:pPr marL="285750" indent="-285750">
              <a:buFont typeface="Arial" panose="020B0604020202020204" pitchFamily="34" charset="0"/>
              <a:buChar char="•"/>
            </a:pPr>
            <a:endParaRPr lang="en-US" sz="1600" b="1" dirty="0">
              <a:solidFill>
                <a:srgbClr val="211D1E"/>
              </a:solidFill>
              <a:latin typeface="Rockwell Nova Light" panose="02060303020205020403" pitchFamily="18" charset="0"/>
            </a:endParaRPr>
          </a:p>
          <a:p>
            <a:r>
              <a:rPr lang="en-US" sz="1600" b="1" dirty="0">
                <a:solidFill>
                  <a:srgbClr val="211D1E"/>
                </a:solidFill>
                <a:latin typeface="Rockwell Nova Light" panose="02060303020205020403" pitchFamily="18" charset="0"/>
              </a:rPr>
              <a:t>Environmental Quality:</a:t>
            </a:r>
          </a:p>
          <a:p>
            <a:endParaRPr lang="en-US" sz="1600" b="1" dirty="0">
              <a:solidFill>
                <a:srgbClr val="211D1E"/>
              </a:solidFill>
              <a:latin typeface="Rockwell Nova Light" panose="02060303020205020403" pitchFamily="18" charset="0"/>
            </a:endParaRPr>
          </a:p>
          <a:p>
            <a:pPr marL="285750" indent="-285750">
              <a:buFont typeface="Arial" panose="020B0604020202020204" pitchFamily="34" charset="0"/>
              <a:buChar char="•"/>
            </a:pPr>
            <a:r>
              <a:rPr lang="en-US" sz="1600" dirty="0">
                <a:solidFill>
                  <a:srgbClr val="000000"/>
                </a:solidFill>
                <a:latin typeface="Rockwell Nova Light" panose="02060303020205020403" pitchFamily="18" charset="0"/>
              </a:rPr>
              <a:t>C</a:t>
            </a:r>
            <a:r>
              <a:rPr lang="en-US" sz="1600" dirty="0">
                <a:solidFill>
                  <a:srgbClr val="211D1E"/>
                </a:solidFill>
                <a:latin typeface="Rockwell Nova Light" panose="02060303020205020403" pitchFamily="18" charset="0"/>
              </a:rPr>
              <a:t>hildren who live </a:t>
            </a:r>
            <a:r>
              <a:rPr lang="en-US" sz="1600" dirty="0">
                <a:latin typeface="Rockwell Nova Light" panose="02060303020205020403" pitchFamily="18" charset="0"/>
              </a:rPr>
              <a:t>in </a:t>
            </a:r>
            <a:r>
              <a:rPr lang="en-US" sz="1600" b="1" dirty="0">
                <a:latin typeface="Rockwell Nova Light" panose="02060303020205020403" pitchFamily="18" charset="0"/>
              </a:rPr>
              <a:t>poverty </a:t>
            </a:r>
            <a:r>
              <a:rPr lang="en-US" sz="1600" dirty="0">
                <a:solidFill>
                  <a:srgbClr val="211D1E"/>
                </a:solidFill>
                <a:latin typeface="Rockwell Nova Light" panose="02060303020205020403" pitchFamily="18" charset="0"/>
              </a:rPr>
              <a:t>are more likely to live </a:t>
            </a:r>
            <a:r>
              <a:rPr lang="en-US" sz="1600" b="1" dirty="0">
                <a:solidFill>
                  <a:srgbClr val="211D1E"/>
                </a:solidFill>
                <a:latin typeface="Rockwell Nova Light" panose="02060303020205020403" pitchFamily="18" charset="0"/>
              </a:rPr>
              <a:t>near industries </a:t>
            </a:r>
            <a:r>
              <a:rPr lang="en-US" sz="1600" dirty="0">
                <a:solidFill>
                  <a:srgbClr val="211D1E"/>
                </a:solidFill>
                <a:latin typeface="Rockwell Nova Light" panose="02060303020205020403" pitchFamily="18" charset="0"/>
              </a:rPr>
              <a:t>that emit toxins into the environment.</a:t>
            </a:r>
          </a:p>
        </p:txBody>
      </p:sp>
    </p:spTree>
    <p:extLst>
      <p:ext uri="{BB962C8B-B14F-4D97-AF65-F5344CB8AC3E}">
        <p14:creationId xmlns:p14="http://schemas.microsoft.com/office/powerpoint/2010/main" val="2405192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62746" y="57116"/>
            <a:ext cx="8055410" cy="584775"/>
          </a:xfrm>
          <a:prstGeom prst="rect">
            <a:avLst/>
          </a:prstGeom>
        </p:spPr>
        <p:txBody>
          <a:bodyPr wrap="none">
            <a:spAutoFit/>
          </a:bodyPr>
          <a:lstStyle/>
          <a:p>
            <a:r>
              <a:rPr lang="en-US" sz="3200" b="1" dirty="0">
                <a:solidFill>
                  <a:schemeClr val="tx2">
                    <a:lumMod val="50000"/>
                  </a:schemeClr>
                </a:solidFill>
                <a:latin typeface="Rockwell Nova Light" panose="02060303020205020403" pitchFamily="18" charset="0"/>
              </a:rPr>
              <a:t>Louisville Today: </a:t>
            </a:r>
            <a:r>
              <a:rPr lang="en-US" sz="2800" b="1" dirty="0">
                <a:solidFill>
                  <a:prstClr val="black"/>
                </a:solidFill>
                <a:latin typeface="Rockwell Nova Light" panose="02060303020205020403" pitchFamily="18" charset="0"/>
              </a:rPr>
              <a:t>Health Equity Report 2017</a:t>
            </a:r>
            <a:endParaRPr lang="en-US" sz="2800" b="1" dirty="0">
              <a:solidFill>
                <a:schemeClr val="tx2">
                  <a:lumMod val="50000"/>
                </a:schemeClr>
              </a:solidFill>
              <a:latin typeface="Rockwell Nova Light" panose="02060303020205020403" pitchFamily="18" charset="0"/>
            </a:endParaRPr>
          </a:p>
        </p:txBody>
      </p:sp>
      <p:sp>
        <p:nvSpPr>
          <p:cNvPr id="6" name="Rectangle 5">
            <a:extLst>
              <a:ext uri="{FF2B5EF4-FFF2-40B4-BE49-F238E27FC236}">
                <a16:creationId xmlns:a16="http://schemas.microsoft.com/office/drawing/2014/main" id="{83B07A63-83F5-41E8-BF6E-3FF46603E0A2}"/>
              </a:ext>
            </a:extLst>
          </p:cNvPr>
          <p:cNvSpPr/>
          <p:nvPr/>
        </p:nvSpPr>
        <p:spPr>
          <a:xfrm>
            <a:off x="169372" y="1066800"/>
            <a:ext cx="12035880" cy="1292662"/>
          </a:xfrm>
          <a:prstGeom prst="rect">
            <a:avLst/>
          </a:prstGeom>
        </p:spPr>
        <p:txBody>
          <a:bodyPr wrap="square">
            <a:spAutoFit/>
          </a:bodyPr>
          <a:lstStyle/>
          <a:p>
            <a:endParaRPr lang="en-US" sz="2000" b="1" u="sng" dirty="0">
              <a:latin typeface="Basic Commercial"/>
            </a:endParaRPr>
          </a:p>
          <a:p>
            <a:endParaRPr lang="en-US" sz="2000" b="1" u="sng" dirty="0">
              <a:latin typeface="Basic Commercial"/>
            </a:endParaRPr>
          </a:p>
          <a:p>
            <a:endParaRPr lang="en-US" sz="2000" b="1" u="sng" dirty="0">
              <a:latin typeface="Basic Commercial"/>
            </a:endParaRPr>
          </a:p>
          <a:p>
            <a:endParaRPr lang="en-US" dirty="0"/>
          </a:p>
        </p:txBody>
      </p:sp>
      <p:pic>
        <p:nvPicPr>
          <p:cNvPr id="5" name="Picture 4">
            <a:extLst>
              <a:ext uri="{FF2B5EF4-FFF2-40B4-BE49-F238E27FC236}">
                <a16:creationId xmlns:a16="http://schemas.microsoft.com/office/drawing/2014/main" id="{28A4F0CA-4522-4C04-8854-4CAFEA37E205}"/>
              </a:ext>
            </a:extLst>
          </p:cNvPr>
          <p:cNvPicPr>
            <a:picLocks noChangeAspect="1"/>
          </p:cNvPicPr>
          <p:nvPr/>
        </p:nvPicPr>
        <p:blipFill>
          <a:blip r:embed="rId3"/>
          <a:stretch>
            <a:fillRect/>
          </a:stretch>
        </p:blipFill>
        <p:spPr>
          <a:xfrm>
            <a:off x="475364" y="876204"/>
            <a:ext cx="5345224" cy="459093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EB3E1688-7411-4827-B240-EF78B610A3DF}"/>
              </a:ext>
            </a:extLst>
          </p:cNvPr>
          <p:cNvPicPr>
            <a:picLocks noChangeAspect="1"/>
          </p:cNvPicPr>
          <p:nvPr/>
        </p:nvPicPr>
        <p:blipFill>
          <a:blip r:embed="rId4"/>
          <a:stretch>
            <a:fillRect/>
          </a:stretch>
        </p:blipFill>
        <p:spPr>
          <a:xfrm>
            <a:off x="6533589" y="842073"/>
            <a:ext cx="5164654" cy="4625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967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0" y="152400"/>
            <a:ext cx="10637849" cy="523220"/>
          </a:xfrm>
          <a:prstGeom prst="rect">
            <a:avLst/>
          </a:prstGeom>
        </p:spPr>
        <p:txBody>
          <a:bodyPr wrap="none">
            <a:spAutoFit/>
          </a:bodyPr>
          <a:lstStyle/>
          <a:p>
            <a:r>
              <a:rPr lang="en-US" sz="2800" b="1" dirty="0">
                <a:latin typeface="Rockwell Nova Light" panose="02060303020205020403" pitchFamily="18" charset="0"/>
              </a:rPr>
              <a:t>Health Equity Report, 2017: Root Causes &amp; Systems of Power </a:t>
            </a:r>
            <a:endParaRPr lang="en-US" sz="2400" b="1" dirty="0">
              <a:latin typeface="Rockwell Nova Light" panose="02060303020205020403" pitchFamily="18" charset="0"/>
            </a:endParaRPr>
          </a:p>
        </p:txBody>
      </p:sp>
      <p:sp>
        <p:nvSpPr>
          <p:cNvPr id="4" name="Rectangle 3">
            <a:extLst>
              <a:ext uri="{FF2B5EF4-FFF2-40B4-BE49-F238E27FC236}">
                <a16:creationId xmlns:a16="http://schemas.microsoft.com/office/drawing/2014/main" id="{9C7DD944-EC98-48F1-8BBE-37F7DF3915C2}"/>
              </a:ext>
            </a:extLst>
          </p:cNvPr>
          <p:cNvSpPr/>
          <p:nvPr/>
        </p:nvSpPr>
        <p:spPr>
          <a:xfrm>
            <a:off x="152399" y="760511"/>
            <a:ext cx="11506215" cy="1323439"/>
          </a:xfrm>
          <a:prstGeom prst="rect">
            <a:avLst/>
          </a:prstGeom>
        </p:spPr>
        <p:txBody>
          <a:bodyPr wrap="square">
            <a:spAutoFit/>
          </a:bodyPr>
          <a:lstStyle/>
          <a:p>
            <a:pPr algn="ctr"/>
            <a:r>
              <a:rPr lang="en-US" sz="2000" b="1" dirty="0">
                <a:solidFill>
                  <a:srgbClr val="211D1E"/>
                </a:solidFill>
                <a:latin typeface="Rockwell Nova Light" panose="02060303020205020403" pitchFamily="18" charset="0"/>
              </a:rPr>
              <a:t>“In order to address population health outcomes, we must address root causes. Root causes impact health outcomes because the way an individual experiences a root cause often provides either an advantage (such as higher income or more access to fresh, healthy food) or a disadvantage (such as lower income and more access to high sugar, processed foods).”</a:t>
            </a:r>
            <a:endParaRPr lang="en-US" sz="2000" b="1" dirty="0">
              <a:latin typeface="Rockwell Nova Light" panose="02060303020205020403" pitchFamily="18" charset="0"/>
            </a:endParaRPr>
          </a:p>
        </p:txBody>
      </p:sp>
      <p:pic>
        <p:nvPicPr>
          <p:cNvPr id="5" name="Picture 4">
            <a:extLst>
              <a:ext uri="{FF2B5EF4-FFF2-40B4-BE49-F238E27FC236}">
                <a16:creationId xmlns:a16="http://schemas.microsoft.com/office/drawing/2014/main" id="{617C3F42-7417-423A-83F2-7311EE4112CD}"/>
              </a:ext>
            </a:extLst>
          </p:cNvPr>
          <p:cNvPicPr>
            <a:picLocks noChangeAspect="1"/>
          </p:cNvPicPr>
          <p:nvPr/>
        </p:nvPicPr>
        <p:blipFill>
          <a:blip r:embed="rId3"/>
          <a:stretch>
            <a:fillRect/>
          </a:stretch>
        </p:blipFill>
        <p:spPr>
          <a:xfrm>
            <a:off x="268719" y="2362200"/>
            <a:ext cx="3084082" cy="305127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8DD7551-7C3C-4809-9BD9-FE6AC0CD4A72}"/>
              </a:ext>
            </a:extLst>
          </p:cNvPr>
          <p:cNvPicPr>
            <a:picLocks noChangeAspect="1"/>
          </p:cNvPicPr>
          <p:nvPr/>
        </p:nvPicPr>
        <p:blipFill>
          <a:blip r:embed="rId4"/>
          <a:stretch>
            <a:fillRect/>
          </a:stretch>
        </p:blipFill>
        <p:spPr>
          <a:xfrm>
            <a:off x="4114800" y="2819400"/>
            <a:ext cx="3711988" cy="186267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F0E7AA33-08EA-4D50-A5E3-007A8D7C4DE7}"/>
              </a:ext>
            </a:extLst>
          </p:cNvPr>
          <p:cNvPicPr>
            <a:picLocks noChangeAspect="1"/>
          </p:cNvPicPr>
          <p:nvPr/>
        </p:nvPicPr>
        <p:blipFill>
          <a:blip r:embed="rId5"/>
          <a:stretch>
            <a:fillRect/>
          </a:stretch>
        </p:blipFill>
        <p:spPr>
          <a:xfrm>
            <a:off x="8518356" y="2362200"/>
            <a:ext cx="3124216" cy="3283556"/>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7EF8492F-575E-4770-85D0-94DB982A5BC6}"/>
              </a:ext>
            </a:extLst>
          </p:cNvPr>
          <p:cNvSpPr/>
          <p:nvPr/>
        </p:nvSpPr>
        <p:spPr>
          <a:xfrm>
            <a:off x="268719" y="5774323"/>
            <a:ext cx="11389897" cy="1015663"/>
          </a:xfrm>
          <a:prstGeom prst="rect">
            <a:avLst/>
          </a:prstGeom>
        </p:spPr>
        <p:txBody>
          <a:bodyPr wrap="square">
            <a:spAutoFit/>
          </a:bodyPr>
          <a:lstStyle/>
          <a:p>
            <a:pPr algn="ctr"/>
            <a:r>
              <a:rPr lang="en-US" sz="2000" b="1" dirty="0">
                <a:solidFill>
                  <a:srgbClr val="211D1E"/>
                </a:solidFill>
                <a:latin typeface="Rockwell Nova Light" panose="02060303020205020403" pitchFamily="18" charset="0"/>
              </a:rPr>
              <a:t>“Health equity acknowledges that these environments look different for different people, and that if inequities in policy and practice were addressed, these health disparities could be preventable.”</a:t>
            </a:r>
            <a:endParaRPr lang="en-US" sz="2000" b="1" dirty="0">
              <a:latin typeface="Rockwell Nova Light" panose="02060303020205020403" pitchFamily="18" charset="0"/>
            </a:endParaRPr>
          </a:p>
        </p:txBody>
      </p:sp>
    </p:spTree>
    <p:extLst>
      <p:ext uri="{BB962C8B-B14F-4D97-AF65-F5344CB8AC3E}">
        <p14:creationId xmlns:p14="http://schemas.microsoft.com/office/powerpoint/2010/main" val="2065270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52AAA-5DF6-4A39-9C28-9CAB572C6E52}"/>
              </a:ext>
            </a:extLst>
          </p:cNvPr>
          <p:cNvSpPr>
            <a:spLocks noGrp="1"/>
          </p:cNvSpPr>
          <p:nvPr>
            <p:ph type="title"/>
          </p:nvPr>
        </p:nvSpPr>
        <p:spPr>
          <a:xfrm>
            <a:off x="0" y="134035"/>
            <a:ext cx="11845556" cy="1143000"/>
          </a:xfrm>
        </p:spPr>
        <p:txBody>
          <a:bodyPr>
            <a:normAutofit fontScale="90000"/>
          </a:bodyPr>
          <a:lstStyle/>
          <a:p>
            <a:pPr algn="l"/>
            <a:r>
              <a:rPr lang="en-US" dirty="0">
                <a:solidFill>
                  <a:schemeClr val="tx2">
                    <a:lumMod val="50000"/>
                  </a:schemeClr>
                </a:solidFill>
                <a:effectLst/>
                <a:latin typeface="Rockwell Nova Light" panose="02060303020205020403" pitchFamily="18" charset="0"/>
              </a:rPr>
              <a:t>Land Development Code Reform: Where Are We Now?</a:t>
            </a:r>
          </a:p>
        </p:txBody>
      </p:sp>
      <p:sp>
        <p:nvSpPr>
          <p:cNvPr id="3" name="Rectangle 2">
            <a:extLst>
              <a:ext uri="{FF2B5EF4-FFF2-40B4-BE49-F238E27FC236}">
                <a16:creationId xmlns:a16="http://schemas.microsoft.com/office/drawing/2014/main" id="{43F92918-41A5-4468-BE50-5EB0B6BBB93A}"/>
              </a:ext>
            </a:extLst>
          </p:cNvPr>
          <p:cNvSpPr/>
          <p:nvPr/>
        </p:nvSpPr>
        <p:spPr>
          <a:xfrm>
            <a:off x="2819400" y="6077634"/>
            <a:ext cx="6096000" cy="646331"/>
          </a:xfrm>
          <a:prstGeom prst="rect">
            <a:avLst/>
          </a:prstGeom>
        </p:spPr>
        <p:txBody>
          <a:bodyPr>
            <a:spAutoFit/>
          </a:bodyPr>
          <a:lstStyle/>
          <a:p>
            <a:endParaRPr lang="en-US" dirty="0"/>
          </a:p>
          <a:p>
            <a:endParaRPr lang="en-US" dirty="0"/>
          </a:p>
        </p:txBody>
      </p:sp>
      <p:pic>
        <p:nvPicPr>
          <p:cNvPr id="4" name="Picture 3">
            <a:extLst>
              <a:ext uri="{FF2B5EF4-FFF2-40B4-BE49-F238E27FC236}">
                <a16:creationId xmlns:a16="http://schemas.microsoft.com/office/drawing/2014/main" id="{2A0F159D-AC3F-438B-8E32-69F41103F1F7}"/>
              </a:ext>
            </a:extLst>
          </p:cNvPr>
          <p:cNvPicPr>
            <a:picLocks noChangeAspect="1"/>
          </p:cNvPicPr>
          <p:nvPr/>
        </p:nvPicPr>
        <p:blipFill>
          <a:blip r:embed="rId3"/>
          <a:stretch>
            <a:fillRect/>
          </a:stretch>
        </p:blipFill>
        <p:spPr>
          <a:xfrm>
            <a:off x="5431731" y="990600"/>
            <a:ext cx="6408570" cy="3348573"/>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 screenshot&#10;&#10;Description automatically generated">
            <a:extLst>
              <a:ext uri="{FF2B5EF4-FFF2-40B4-BE49-F238E27FC236}">
                <a16:creationId xmlns:a16="http://schemas.microsoft.com/office/drawing/2014/main" id="{CCD75B77-3459-4190-B225-B39AC75F7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263" y="4587656"/>
            <a:ext cx="6099505" cy="206636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A5CA4CF-B771-4EFD-A4A1-3EAC3CCE8D6A}"/>
              </a:ext>
            </a:extLst>
          </p:cNvPr>
          <p:cNvPicPr>
            <a:picLocks noChangeAspect="1"/>
          </p:cNvPicPr>
          <p:nvPr/>
        </p:nvPicPr>
        <p:blipFill>
          <a:blip r:embed="rId5"/>
          <a:stretch>
            <a:fillRect/>
          </a:stretch>
        </p:blipFill>
        <p:spPr>
          <a:xfrm>
            <a:off x="698092" y="1701130"/>
            <a:ext cx="4235605" cy="4638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7803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52AAA-5DF6-4A39-9C28-9CAB572C6E52}"/>
              </a:ext>
            </a:extLst>
          </p:cNvPr>
          <p:cNvSpPr>
            <a:spLocks noGrp="1"/>
          </p:cNvSpPr>
          <p:nvPr>
            <p:ph type="title"/>
          </p:nvPr>
        </p:nvSpPr>
        <p:spPr>
          <a:xfrm>
            <a:off x="0" y="134035"/>
            <a:ext cx="11845556" cy="1143000"/>
          </a:xfrm>
        </p:spPr>
        <p:txBody>
          <a:bodyPr>
            <a:normAutofit fontScale="90000"/>
          </a:bodyPr>
          <a:lstStyle/>
          <a:p>
            <a:pPr algn="l"/>
            <a:r>
              <a:rPr lang="en-US" dirty="0">
                <a:solidFill>
                  <a:schemeClr val="tx2">
                    <a:lumMod val="50000"/>
                  </a:schemeClr>
                </a:solidFill>
                <a:effectLst/>
                <a:latin typeface="Rockwell Nova Light" panose="02060303020205020403" pitchFamily="18" charset="0"/>
              </a:rPr>
              <a:t>Land Development Code Reform: Where Are We Now?</a:t>
            </a:r>
          </a:p>
        </p:txBody>
      </p:sp>
      <p:sp>
        <p:nvSpPr>
          <p:cNvPr id="3" name="Rectangle 2">
            <a:extLst>
              <a:ext uri="{FF2B5EF4-FFF2-40B4-BE49-F238E27FC236}">
                <a16:creationId xmlns:a16="http://schemas.microsoft.com/office/drawing/2014/main" id="{43F92918-41A5-4468-BE50-5EB0B6BBB93A}"/>
              </a:ext>
            </a:extLst>
          </p:cNvPr>
          <p:cNvSpPr/>
          <p:nvPr/>
        </p:nvSpPr>
        <p:spPr>
          <a:xfrm>
            <a:off x="2819400" y="6077634"/>
            <a:ext cx="6096000" cy="646331"/>
          </a:xfrm>
          <a:prstGeom prst="rect">
            <a:avLst/>
          </a:prstGeom>
        </p:spPr>
        <p:txBody>
          <a:bodyPr>
            <a:spAutoFit/>
          </a:bodyPr>
          <a:lstStyle/>
          <a:p>
            <a:endParaRPr lang="en-US" dirty="0"/>
          </a:p>
          <a:p>
            <a:endParaRPr lang="en-US" dirty="0"/>
          </a:p>
        </p:txBody>
      </p:sp>
      <p:pic>
        <p:nvPicPr>
          <p:cNvPr id="7" name="Picture 6" descr="A picture containing indoor&#10;&#10;Description automatically generated">
            <a:extLst>
              <a:ext uri="{FF2B5EF4-FFF2-40B4-BE49-F238E27FC236}">
                <a16:creationId xmlns:a16="http://schemas.microsoft.com/office/drawing/2014/main" id="{EC1BDB5A-6440-4F05-8BED-008367ED7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51" y="1716915"/>
            <a:ext cx="4255297" cy="3719456"/>
          </a:xfrm>
          <a:prstGeom prst="rect">
            <a:avLst/>
          </a:prstGeom>
          <a:ln>
            <a:noFill/>
          </a:ln>
          <a:effectLst>
            <a:outerShdw blurRad="190500" algn="tl" rotWithShape="0">
              <a:srgbClr val="000000">
                <a:alpha val="70000"/>
              </a:srgbClr>
            </a:outerShdw>
          </a:effectLst>
        </p:spPr>
      </p:pic>
      <p:pic>
        <p:nvPicPr>
          <p:cNvPr id="9" name="Picture 8" descr="Diagram&#10;&#10;Description automatically generated">
            <a:extLst>
              <a:ext uri="{FF2B5EF4-FFF2-40B4-BE49-F238E27FC236}">
                <a16:creationId xmlns:a16="http://schemas.microsoft.com/office/drawing/2014/main" id="{590D2023-68CB-463E-BB86-854BD8132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701149"/>
            <a:ext cx="6612366" cy="3719456"/>
          </a:xfrm>
          <a:prstGeom prst="rect">
            <a:avLst/>
          </a:prstGeom>
        </p:spPr>
      </p:pic>
    </p:spTree>
    <p:extLst>
      <p:ext uri="{BB962C8B-B14F-4D97-AF65-F5344CB8AC3E}">
        <p14:creationId xmlns:p14="http://schemas.microsoft.com/office/powerpoint/2010/main" val="3089932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FD7CBB4-60C1-4A03-B989-BD5118F4E4A2}"/>
              </a:ext>
            </a:extLst>
          </p:cNvPr>
          <p:cNvSpPr/>
          <p:nvPr/>
        </p:nvSpPr>
        <p:spPr>
          <a:xfrm>
            <a:off x="11277600" y="6019799"/>
            <a:ext cx="685800" cy="732041"/>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18266-1E95-4999-A870-F6C756A6AED3}"/>
              </a:ext>
            </a:extLst>
          </p:cNvPr>
          <p:cNvPicPr>
            <a:picLocks noChangeAspect="1"/>
          </p:cNvPicPr>
          <p:nvPr/>
        </p:nvPicPr>
        <p:blipFill>
          <a:blip r:embed="rId4"/>
          <a:stretch>
            <a:fillRect/>
          </a:stretch>
        </p:blipFill>
        <p:spPr>
          <a:xfrm>
            <a:off x="1604285" y="1837467"/>
            <a:ext cx="8983430" cy="454835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53BD6FA-1014-400D-8FF1-F549EB40021B}"/>
              </a:ext>
            </a:extLst>
          </p:cNvPr>
          <p:cNvSpPr txBox="1"/>
          <p:nvPr/>
        </p:nvSpPr>
        <p:spPr>
          <a:xfrm>
            <a:off x="2740429" y="304800"/>
            <a:ext cx="6093372" cy="1261884"/>
          </a:xfrm>
          <a:prstGeom prst="rect">
            <a:avLst/>
          </a:prstGeom>
          <a:noFill/>
        </p:spPr>
        <p:txBody>
          <a:bodyPr wrap="square">
            <a:spAutoFit/>
          </a:bodyPr>
          <a:lstStyle/>
          <a:p>
            <a:pPr algn="ctr"/>
            <a:r>
              <a:rPr lang="en-US" sz="2400" b="1" dirty="0">
                <a:solidFill>
                  <a:schemeClr val="tx2">
                    <a:lumMod val="50000"/>
                  </a:schemeClr>
                </a:solidFill>
                <a:latin typeface="Rockwell Nova Light" panose="020B0604020202020204" pitchFamily="18" charset="0"/>
              </a:rPr>
              <a:t>Check out the LDC Reform online:</a:t>
            </a:r>
          </a:p>
          <a:p>
            <a:pPr algn="ctr"/>
            <a:endParaRPr lang="en-US" sz="2400" b="1" dirty="0">
              <a:solidFill>
                <a:schemeClr val="tx2">
                  <a:lumMod val="50000"/>
                </a:schemeClr>
              </a:solidFill>
              <a:latin typeface="Rockwell Nova Light" panose="020B0604020202020204" pitchFamily="18" charset="0"/>
            </a:endParaRPr>
          </a:p>
          <a:p>
            <a:pPr algn="ctr"/>
            <a:r>
              <a:rPr lang="en-US" sz="2800" b="1" dirty="0">
                <a:solidFill>
                  <a:schemeClr val="tx2">
                    <a:lumMod val="50000"/>
                  </a:schemeClr>
                </a:solidFill>
                <a:latin typeface="Rockwell Nova Light" panose="020B0604020202020204" pitchFamily="18" charset="0"/>
              </a:rPr>
              <a:t>https://louisvilleky.gov/ldcreform</a:t>
            </a:r>
          </a:p>
        </p:txBody>
      </p:sp>
    </p:spTree>
    <p:extLst>
      <p:ext uri="{BB962C8B-B14F-4D97-AF65-F5344CB8AC3E}">
        <p14:creationId xmlns:p14="http://schemas.microsoft.com/office/powerpoint/2010/main" val="1862606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FD7CBB4-60C1-4A03-B989-BD5118F4E4A2}"/>
              </a:ext>
            </a:extLst>
          </p:cNvPr>
          <p:cNvSpPr/>
          <p:nvPr/>
        </p:nvSpPr>
        <p:spPr>
          <a:xfrm>
            <a:off x="11277600" y="6019799"/>
            <a:ext cx="685800" cy="732041"/>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8DE416-FC20-4F89-9AE8-EA94C4CBB7CE}"/>
              </a:ext>
            </a:extLst>
          </p:cNvPr>
          <p:cNvSpPr txBox="1"/>
          <p:nvPr/>
        </p:nvSpPr>
        <p:spPr>
          <a:xfrm>
            <a:off x="4037286" y="1316316"/>
            <a:ext cx="3657600" cy="830997"/>
          </a:xfrm>
          <a:prstGeom prst="rect">
            <a:avLst/>
          </a:prstGeom>
          <a:noFill/>
        </p:spPr>
        <p:txBody>
          <a:bodyPr wrap="square" rtlCol="0">
            <a:spAutoFit/>
          </a:bodyPr>
          <a:lstStyle/>
          <a:p>
            <a:r>
              <a:rPr lang="en-US" sz="4800" b="1" dirty="0">
                <a:solidFill>
                  <a:schemeClr val="tx2">
                    <a:lumMod val="50000"/>
                  </a:schemeClr>
                </a:solidFill>
                <a:latin typeface="Rockwell Nova Light" panose="020B0604020202020204" pitchFamily="18" charset="0"/>
              </a:rPr>
              <a:t>Thank You!</a:t>
            </a:r>
          </a:p>
        </p:txBody>
      </p:sp>
      <p:sp>
        <p:nvSpPr>
          <p:cNvPr id="6" name="TextBox 5">
            <a:extLst>
              <a:ext uri="{FF2B5EF4-FFF2-40B4-BE49-F238E27FC236}">
                <a16:creationId xmlns:a16="http://schemas.microsoft.com/office/drawing/2014/main" id="{FB29A186-5D86-402F-A854-0117678068F4}"/>
              </a:ext>
            </a:extLst>
          </p:cNvPr>
          <p:cNvSpPr txBox="1"/>
          <p:nvPr/>
        </p:nvSpPr>
        <p:spPr>
          <a:xfrm>
            <a:off x="2819400" y="3124200"/>
            <a:ext cx="6093372" cy="1708160"/>
          </a:xfrm>
          <a:prstGeom prst="rect">
            <a:avLst/>
          </a:prstGeom>
          <a:noFill/>
        </p:spPr>
        <p:txBody>
          <a:bodyPr wrap="square">
            <a:spAutoFit/>
          </a:bodyPr>
          <a:lstStyle/>
          <a:p>
            <a:pPr algn="ctr">
              <a:spcBef>
                <a:spcPts val="1000"/>
              </a:spcBef>
            </a:pPr>
            <a:r>
              <a:rPr lang="en-US" sz="2000" b="1" dirty="0">
                <a:latin typeface="Rockwell Nova Light" panose="02060303020205020403" pitchFamily="18" charset="0"/>
              </a:rPr>
              <a:t>Joel Dock </a:t>
            </a:r>
          </a:p>
          <a:p>
            <a:pPr algn="ctr">
              <a:spcBef>
                <a:spcPts val="1000"/>
              </a:spcBef>
            </a:pPr>
            <a:r>
              <a:rPr lang="en-US" sz="2000" b="1" dirty="0">
                <a:latin typeface="Rockwell Nova Light" panose="02060303020205020403" pitchFamily="18" charset="0"/>
              </a:rPr>
              <a:t>Louisville Metro Planning and Design Services</a:t>
            </a:r>
          </a:p>
          <a:p>
            <a:pPr algn="ctr">
              <a:spcBef>
                <a:spcPts val="1000"/>
              </a:spcBef>
            </a:pPr>
            <a:r>
              <a:rPr lang="en-US" sz="2000" b="1" dirty="0">
                <a:latin typeface="Rockwell Nova Light" panose="02060303020205020403" pitchFamily="18" charset="0"/>
                <a:hlinkClick r:id="rId4"/>
              </a:rPr>
              <a:t>Joel.dock@louisvilleky.gov</a:t>
            </a:r>
            <a:endParaRPr lang="en-US" sz="2000" b="1" dirty="0">
              <a:latin typeface="Rockwell Nova Light" panose="02060303020205020403" pitchFamily="18" charset="0"/>
            </a:endParaRPr>
          </a:p>
          <a:p>
            <a:pPr algn="ctr">
              <a:spcBef>
                <a:spcPts val="1000"/>
              </a:spcBef>
            </a:pPr>
            <a:r>
              <a:rPr lang="en-US" sz="2000" b="1" dirty="0">
                <a:latin typeface="Rockwell Nova Light" panose="02060303020205020403" pitchFamily="18" charset="0"/>
              </a:rPr>
              <a:t>502-574-5860</a:t>
            </a:r>
          </a:p>
        </p:txBody>
      </p:sp>
    </p:spTree>
    <p:extLst>
      <p:ext uri="{BB962C8B-B14F-4D97-AF65-F5344CB8AC3E}">
        <p14:creationId xmlns:p14="http://schemas.microsoft.com/office/powerpoint/2010/main" val="1524669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7544DC-4EB5-4D5A-96AE-3076733E01AE}"/>
              </a:ext>
            </a:extLst>
          </p:cNvPr>
          <p:cNvSpPr/>
          <p:nvPr/>
        </p:nvSpPr>
        <p:spPr>
          <a:xfrm>
            <a:off x="0" y="-23446"/>
            <a:ext cx="12192000" cy="688144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2">
                  <a:lumMod val="50000"/>
                </a:schemeClr>
              </a:solidFill>
              <a:latin typeface="Rockwell Nova Light" panose="02060303020205020403" pitchFamily="18" charset="0"/>
            </a:endParaRPr>
          </a:p>
        </p:txBody>
      </p:sp>
      <p:pic>
        <p:nvPicPr>
          <p:cNvPr id="3" name="Picture 2" descr="Timeline&#10;&#10;Description automatically generated">
            <a:extLst>
              <a:ext uri="{FF2B5EF4-FFF2-40B4-BE49-F238E27FC236}">
                <a16:creationId xmlns:a16="http://schemas.microsoft.com/office/drawing/2014/main" id="{0D296A0F-B35B-4D9C-A5DC-1AC6CF96AAE2}"/>
              </a:ext>
            </a:extLst>
          </p:cNvPr>
          <p:cNvPicPr>
            <a:picLocks noChangeAspect="1"/>
          </p:cNvPicPr>
          <p:nvPr/>
        </p:nvPicPr>
        <p:blipFill>
          <a:blip r:embed="rId3"/>
          <a:stretch>
            <a:fillRect/>
          </a:stretch>
        </p:blipFill>
        <p:spPr>
          <a:xfrm>
            <a:off x="1601932" y="609600"/>
            <a:ext cx="8988136" cy="264654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D70ED28B-5984-47AC-AB78-7B6A06DCC379}"/>
              </a:ext>
            </a:extLst>
          </p:cNvPr>
          <p:cNvSpPr txBox="1"/>
          <p:nvPr/>
        </p:nvSpPr>
        <p:spPr>
          <a:xfrm>
            <a:off x="723900" y="3606953"/>
            <a:ext cx="10744200" cy="2523768"/>
          </a:xfrm>
          <a:prstGeom prst="rect">
            <a:avLst/>
          </a:prstGeom>
          <a:noFill/>
        </p:spPr>
        <p:txBody>
          <a:bodyPr wrap="square" rtlCol="0">
            <a:spAutoFit/>
          </a:bodyPr>
          <a:lstStyle/>
          <a:p>
            <a:pPr algn="just"/>
            <a:r>
              <a:rPr lang="en-US" sz="2000" b="1" dirty="0">
                <a:solidFill>
                  <a:schemeClr val="tx2">
                    <a:lumMod val="50000"/>
                  </a:schemeClr>
                </a:solidFill>
                <a:latin typeface="Rockwell Nova Light" panose="02060303020205020403" pitchFamily="18" charset="0"/>
              </a:rPr>
              <a:t>In order to create an equitable and inclusionary city, the lasting consequences of discriminatory land use policy must be identified, confronted and corrected. The Land Development Code (LDC) Reform is an equity-focused approach to revise the LDC consistent with Plan 2040, allow for increased housing choices and opportunities in new and existing neighborhoods, create procedures and regulations that are easier to use, and increase the quality of life by reducing the concentration of environmental hazards near housing.</a:t>
            </a:r>
          </a:p>
          <a:p>
            <a:endParaRPr lang="en-US" dirty="0"/>
          </a:p>
        </p:txBody>
      </p:sp>
      <p:sp>
        <p:nvSpPr>
          <p:cNvPr id="6" name="TextBox 5">
            <a:extLst>
              <a:ext uri="{FF2B5EF4-FFF2-40B4-BE49-F238E27FC236}">
                <a16:creationId xmlns:a16="http://schemas.microsoft.com/office/drawing/2014/main" id="{1ADBD5DF-4420-4FFC-961A-39C4F6799A1D}"/>
              </a:ext>
            </a:extLst>
          </p:cNvPr>
          <p:cNvSpPr txBox="1"/>
          <p:nvPr/>
        </p:nvSpPr>
        <p:spPr>
          <a:xfrm>
            <a:off x="190500" y="6270206"/>
            <a:ext cx="11811000" cy="677108"/>
          </a:xfrm>
          <a:prstGeom prst="rect">
            <a:avLst/>
          </a:prstGeom>
          <a:noFill/>
        </p:spPr>
        <p:txBody>
          <a:bodyPr wrap="square" rtlCol="0">
            <a:spAutoFit/>
          </a:bodyPr>
          <a:lstStyle/>
          <a:p>
            <a:pPr algn="ctr"/>
            <a:r>
              <a:rPr lang="en-US" sz="2000" b="1" u="sng" dirty="0">
                <a:solidFill>
                  <a:schemeClr val="tx2">
                    <a:lumMod val="50000"/>
                  </a:schemeClr>
                </a:solidFill>
                <a:latin typeface="Rockwell Nova Light" panose="02060303020205020403" pitchFamily="18" charset="0"/>
              </a:rPr>
              <a:t>Land Development Code Reform: https://louisvilleky.gov/ldcreform</a:t>
            </a:r>
          </a:p>
          <a:p>
            <a:endParaRPr lang="en-US" dirty="0"/>
          </a:p>
        </p:txBody>
      </p:sp>
    </p:spTree>
    <p:extLst>
      <p:ext uri="{BB962C8B-B14F-4D97-AF65-F5344CB8AC3E}">
        <p14:creationId xmlns:p14="http://schemas.microsoft.com/office/powerpoint/2010/main" val="2138711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AB1D2-01DF-4DBF-8F37-75B7A4AE16BD}"/>
              </a:ext>
            </a:extLst>
          </p:cNvPr>
          <p:cNvSpPr/>
          <p:nvPr/>
        </p:nvSpPr>
        <p:spPr>
          <a:xfrm>
            <a:off x="304800" y="767255"/>
            <a:ext cx="4495800" cy="4462760"/>
          </a:xfrm>
          <a:prstGeom prst="rect">
            <a:avLst/>
          </a:prstGeom>
        </p:spPr>
        <p:txBody>
          <a:bodyPr wrap="square">
            <a:spAutoFit/>
          </a:bodyPr>
          <a:lstStyle/>
          <a:p>
            <a:pPr algn="ctr"/>
            <a:r>
              <a:rPr lang="en-US" sz="3200" b="1" dirty="0">
                <a:solidFill>
                  <a:schemeClr val="tx2">
                    <a:lumMod val="50000"/>
                  </a:schemeClr>
                </a:solidFill>
                <a:latin typeface="Rockwell Nova Light" panose="02060303020205020403" pitchFamily="18" charset="0"/>
              </a:rPr>
              <a:t>What is Zoning? </a:t>
            </a:r>
          </a:p>
          <a:p>
            <a:pPr algn="ctr"/>
            <a:endParaRPr lang="en-US" sz="2800" b="1" dirty="0">
              <a:latin typeface="Charter BT"/>
            </a:endParaRPr>
          </a:p>
          <a:p>
            <a:r>
              <a:rPr lang="en-US" sz="2800" b="1" i="1" dirty="0">
                <a:solidFill>
                  <a:schemeClr val="tx2">
                    <a:lumMod val="50000"/>
                  </a:schemeClr>
                </a:solidFill>
                <a:latin typeface="Rockwell Nova Light" panose="02060303020205020403" pitchFamily="18" charset="0"/>
              </a:rPr>
              <a:t>Zoning</a:t>
            </a:r>
            <a:r>
              <a:rPr lang="en-US" sz="2800" b="1" dirty="0">
                <a:solidFill>
                  <a:schemeClr val="tx2">
                    <a:lumMod val="50000"/>
                  </a:schemeClr>
                </a:solidFill>
                <a:latin typeface="Rockwell Nova Light" panose="02060303020205020403" pitchFamily="18" charset="0"/>
              </a:rPr>
              <a:t> is the </a:t>
            </a:r>
            <a:r>
              <a:rPr lang="en-US" sz="2800" b="1" u="sng" dirty="0">
                <a:solidFill>
                  <a:schemeClr val="tx2">
                    <a:lumMod val="50000"/>
                  </a:schemeClr>
                </a:solidFill>
                <a:latin typeface="Rockwell Nova Light" panose="02060303020205020403" pitchFamily="18" charset="0"/>
              </a:rPr>
              <a:t>law</a:t>
            </a:r>
            <a:r>
              <a:rPr lang="en-US" sz="2800" b="1" dirty="0">
                <a:solidFill>
                  <a:schemeClr val="tx2">
                    <a:lumMod val="50000"/>
                  </a:schemeClr>
                </a:solidFill>
                <a:latin typeface="Rockwell Nova Light" panose="02060303020205020403" pitchFamily="18" charset="0"/>
              </a:rPr>
              <a:t> that mandates development in a community by designating each parcel of land into a "</a:t>
            </a:r>
            <a:r>
              <a:rPr lang="en-US" sz="2800" b="1" u="sng" dirty="0">
                <a:solidFill>
                  <a:schemeClr val="tx2">
                    <a:lumMod val="50000"/>
                  </a:schemeClr>
                </a:solidFill>
                <a:latin typeface="Rockwell Nova Light" panose="02060303020205020403" pitchFamily="18" charset="0"/>
              </a:rPr>
              <a:t>zone</a:t>
            </a:r>
            <a:r>
              <a:rPr lang="en-US" sz="2800" b="1" dirty="0">
                <a:solidFill>
                  <a:schemeClr val="tx2">
                    <a:lumMod val="50000"/>
                  </a:schemeClr>
                </a:solidFill>
                <a:latin typeface="Rockwell Nova Light" panose="02060303020205020403" pitchFamily="18" charset="0"/>
              </a:rPr>
              <a:t>" that </a:t>
            </a:r>
            <a:r>
              <a:rPr lang="en-US" sz="2800" b="1" u="sng" dirty="0">
                <a:solidFill>
                  <a:schemeClr val="tx2">
                    <a:lumMod val="50000"/>
                  </a:schemeClr>
                </a:solidFill>
                <a:latin typeface="Rockwell Nova Light" panose="02060303020205020403" pitchFamily="18" charset="0"/>
              </a:rPr>
              <a:t>determines how the land can be used</a:t>
            </a:r>
          </a:p>
          <a:p>
            <a:endParaRPr lang="en-US" sz="2800" b="0" i="0" dirty="0">
              <a:solidFill>
                <a:srgbClr val="E6F2F2"/>
              </a:solidFill>
              <a:effectLst/>
              <a:latin typeface="Basic Commercial"/>
            </a:endParaRPr>
          </a:p>
        </p:txBody>
      </p:sp>
      <p:pic>
        <p:nvPicPr>
          <p:cNvPr id="3" name="Picture 2">
            <a:extLst>
              <a:ext uri="{FF2B5EF4-FFF2-40B4-BE49-F238E27FC236}">
                <a16:creationId xmlns:a16="http://schemas.microsoft.com/office/drawing/2014/main" id="{10DC468E-8459-4B5F-9137-2EC4DC9A6E06}"/>
              </a:ext>
            </a:extLst>
          </p:cNvPr>
          <p:cNvPicPr>
            <a:picLocks noChangeAspect="1"/>
          </p:cNvPicPr>
          <p:nvPr/>
        </p:nvPicPr>
        <p:blipFill>
          <a:blip r:embed="rId3"/>
          <a:stretch>
            <a:fillRect/>
          </a:stretch>
        </p:blipFill>
        <p:spPr>
          <a:xfrm>
            <a:off x="4953000" y="767255"/>
            <a:ext cx="6784124" cy="5105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057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AB1D2-01DF-4DBF-8F37-75B7A4AE16BD}"/>
              </a:ext>
            </a:extLst>
          </p:cNvPr>
          <p:cNvSpPr/>
          <p:nvPr/>
        </p:nvSpPr>
        <p:spPr>
          <a:xfrm>
            <a:off x="533400" y="609600"/>
            <a:ext cx="6858000" cy="4955203"/>
          </a:xfrm>
          <a:prstGeom prst="rect">
            <a:avLst/>
          </a:prstGeom>
        </p:spPr>
        <p:txBody>
          <a:bodyPr wrap="square">
            <a:spAutoFit/>
          </a:bodyPr>
          <a:lstStyle/>
          <a:p>
            <a:pPr algn="ctr"/>
            <a:r>
              <a:rPr lang="en-US" sz="3200" b="1" dirty="0">
                <a:solidFill>
                  <a:schemeClr val="tx2">
                    <a:lumMod val="50000"/>
                  </a:schemeClr>
                </a:solidFill>
                <a:latin typeface="Rockwell Nova Light" panose="02060303020205020403" pitchFamily="18" charset="0"/>
              </a:rPr>
              <a:t>What is a Comprehensive Plan </a:t>
            </a:r>
          </a:p>
          <a:p>
            <a:pPr algn="ctr"/>
            <a:r>
              <a:rPr lang="en-US" sz="3200" b="1" dirty="0">
                <a:solidFill>
                  <a:schemeClr val="tx2">
                    <a:lumMod val="50000"/>
                  </a:schemeClr>
                </a:solidFill>
                <a:latin typeface="Rockwell Nova Light" panose="02060303020205020403" pitchFamily="18" charset="0"/>
              </a:rPr>
              <a:t>(Plan 2040)? </a:t>
            </a:r>
          </a:p>
          <a:p>
            <a:pPr algn="ctr"/>
            <a:endParaRPr lang="en-US" sz="2800" b="1" dirty="0">
              <a:solidFill>
                <a:schemeClr val="tx2">
                  <a:lumMod val="50000"/>
                </a:schemeClr>
              </a:solidFill>
              <a:latin typeface="Rockwell Nova Light" panose="02060303020205020403" pitchFamily="18" charset="0"/>
            </a:endParaRPr>
          </a:p>
          <a:p>
            <a:r>
              <a:rPr lang="en-US" sz="2800" b="1" dirty="0">
                <a:solidFill>
                  <a:schemeClr val="tx2">
                    <a:lumMod val="50000"/>
                  </a:schemeClr>
                </a:solidFill>
                <a:latin typeface="Rockwell Nova Light" panose="02060303020205020403" pitchFamily="18" charset="0"/>
              </a:rPr>
              <a:t>Comprehensive plans are </a:t>
            </a:r>
            <a:r>
              <a:rPr lang="en-US" sz="2800" b="1" u="sng" dirty="0">
                <a:solidFill>
                  <a:schemeClr val="tx2">
                    <a:lumMod val="50000"/>
                  </a:schemeClr>
                </a:solidFill>
                <a:latin typeface="Rockwell Nova Light" panose="02060303020205020403" pitchFamily="18" charset="0"/>
              </a:rPr>
              <a:t>long-range planning policy documents</a:t>
            </a:r>
            <a:r>
              <a:rPr lang="en-US" sz="2800" b="1" dirty="0">
                <a:solidFill>
                  <a:schemeClr val="tx2">
                    <a:lumMod val="50000"/>
                  </a:schemeClr>
                </a:solidFill>
                <a:latin typeface="Rockwell Nova Light" panose="02060303020205020403" pitchFamily="18" charset="0"/>
              </a:rPr>
              <a:t> (effective for 10 to 20 years), which communities use to identify on-going and anticipated issues, needs, shared goals and development options, and outline a general course forward.</a:t>
            </a:r>
          </a:p>
          <a:p>
            <a:endParaRPr lang="en-US" sz="2800" b="0" i="0" dirty="0">
              <a:solidFill>
                <a:srgbClr val="E6F2F2"/>
              </a:solidFill>
              <a:effectLst/>
              <a:latin typeface="Rockwell Nova Light" panose="02060303020205020403" pitchFamily="18" charset="0"/>
            </a:endParaRPr>
          </a:p>
        </p:txBody>
      </p:sp>
      <p:pic>
        <p:nvPicPr>
          <p:cNvPr id="3" name="Picture 2">
            <a:extLst>
              <a:ext uri="{FF2B5EF4-FFF2-40B4-BE49-F238E27FC236}">
                <a16:creationId xmlns:a16="http://schemas.microsoft.com/office/drawing/2014/main" id="{7DF76276-4C7E-4473-9A26-8182D61FAA34}"/>
              </a:ext>
            </a:extLst>
          </p:cNvPr>
          <p:cNvPicPr>
            <a:picLocks noChangeAspect="1"/>
          </p:cNvPicPr>
          <p:nvPr/>
        </p:nvPicPr>
        <p:blipFill>
          <a:blip r:embed="rId3"/>
          <a:stretch>
            <a:fillRect/>
          </a:stretch>
        </p:blipFill>
        <p:spPr>
          <a:xfrm>
            <a:off x="7543799" y="609600"/>
            <a:ext cx="4304428" cy="563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0511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AB1D2-01DF-4DBF-8F37-75B7A4AE16BD}"/>
              </a:ext>
            </a:extLst>
          </p:cNvPr>
          <p:cNvSpPr/>
          <p:nvPr/>
        </p:nvSpPr>
        <p:spPr>
          <a:xfrm>
            <a:off x="2209800" y="239311"/>
            <a:ext cx="7772400" cy="1015663"/>
          </a:xfrm>
          <a:prstGeom prst="rect">
            <a:avLst/>
          </a:prstGeom>
        </p:spPr>
        <p:txBody>
          <a:bodyPr wrap="square">
            <a:spAutoFit/>
          </a:bodyPr>
          <a:lstStyle/>
          <a:p>
            <a:r>
              <a:rPr lang="en-US" sz="3200" b="1" dirty="0">
                <a:solidFill>
                  <a:schemeClr val="tx2">
                    <a:lumMod val="50000"/>
                  </a:schemeClr>
                </a:solidFill>
                <a:latin typeface="Rockwell Nova Light" panose="02060303020205020403" pitchFamily="18" charset="0"/>
              </a:rPr>
              <a:t>What is the Land Development Code? </a:t>
            </a:r>
          </a:p>
          <a:p>
            <a:endParaRPr lang="en-US" sz="2800" b="1" dirty="0">
              <a:latin typeface="Charter BT"/>
            </a:endParaRPr>
          </a:p>
        </p:txBody>
      </p:sp>
      <p:pic>
        <p:nvPicPr>
          <p:cNvPr id="3" name="Picture 2">
            <a:extLst>
              <a:ext uri="{FF2B5EF4-FFF2-40B4-BE49-F238E27FC236}">
                <a16:creationId xmlns:a16="http://schemas.microsoft.com/office/drawing/2014/main" id="{66D38A00-B39B-46BE-899B-804846ED8CAB}"/>
              </a:ext>
            </a:extLst>
          </p:cNvPr>
          <p:cNvPicPr>
            <a:picLocks noChangeAspect="1"/>
          </p:cNvPicPr>
          <p:nvPr/>
        </p:nvPicPr>
        <p:blipFill>
          <a:blip r:embed="rId3"/>
          <a:stretch>
            <a:fillRect/>
          </a:stretch>
        </p:blipFill>
        <p:spPr>
          <a:xfrm>
            <a:off x="8458200" y="1374228"/>
            <a:ext cx="3429000" cy="4369395"/>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6B0AC076-E353-4D05-9E3A-6514EC542774}"/>
              </a:ext>
            </a:extLst>
          </p:cNvPr>
          <p:cNvSpPr txBox="1"/>
          <p:nvPr/>
        </p:nvSpPr>
        <p:spPr>
          <a:xfrm>
            <a:off x="142137" y="1069944"/>
            <a:ext cx="3801063"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50000"/>
                  </a:schemeClr>
                </a:solidFill>
                <a:effectLst/>
                <a:uLnTx/>
                <a:uFillTx/>
                <a:latin typeface="Rockwell Nova Light" panose="02060303020205020403" pitchFamily="18" charset="0"/>
              </a:rPr>
              <a:t>The Land Development Code (LDC) is a set of </a:t>
            </a:r>
            <a:r>
              <a:rPr kumimoji="0" lang="en-US" sz="2400" b="1" i="0" u="sng" strike="noStrike" kern="1200" cap="none" spc="0" normalizeH="0" baseline="0" noProof="0" dirty="0">
                <a:ln>
                  <a:noFill/>
                </a:ln>
                <a:solidFill>
                  <a:schemeClr val="tx2">
                    <a:lumMod val="50000"/>
                  </a:schemeClr>
                </a:solidFill>
                <a:effectLst/>
                <a:uLnTx/>
                <a:uFillTx/>
                <a:latin typeface="Rockwell Nova Light" panose="02060303020205020403" pitchFamily="18" charset="0"/>
              </a:rPr>
              <a:t>rules and laws </a:t>
            </a:r>
            <a:r>
              <a:rPr kumimoji="0" lang="en-US" sz="2400" b="1" i="0" u="none" strike="noStrike" kern="1200" cap="none" spc="0" normalizeH="0" baseline="0" noProof="0" dirty="0">
                <a:ln>
                  <a:noFill/>
                </a:ln>
                <a:solidFill>
                  <a:schemeClr val="tx2">
                    <a:lumMod val="50000"/>
                  </a:schemeClr>
                </a:solidFill>
                <a:effectLst/>
                <a:uLnTx/>
                <a:uFillTx/>
                <a:latin typeface="Rockwell Nova Light" panose="02060303020205020403" pitchFamily="18" charset="0"/>
              </a:rPr>
              <a:t>that defines how land can be used, how a development such as a new warehouse or home addition must be designed, and the procedures for obtaining approval</a:t>
            </a:r>
          </a:p>
        </p:txBody>
      </p:sp>
      <p:pic>
        <p:nvPicPr>
          <p:cNvPr id="7" name="Picture 6" descr="Table&#10;&#10;Description automatically generated">
            <a:extLst>
              <a:ext uri="{FF2B5EF4-FFF2-40B4-BE49-F238E27FC236}">
                <a16:creationId xmlns:a16="http://schemas.microsoft.com/office/drawing/2014/main" id="{8DDBF201-9D54-45AE-B763-FD74C005F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254" y="1043668"/>
            <a:ext cx="4239491" cy="5486400"/>
          </a:xfrm>
          <a:prstGeom prst="rect">
            <a:avLst/>
          </a:prstGeom>
          <a:ln>
            <a:solidFill>
              <a:schemeClr val="tx1"/>
            </a:solidFill>
          </a:ln>
        </p:spPr>
      </p:pic>
    </p:spTree>
    <p:extLst>
      <p:ext uri="{BB962C8B-B14F-4D97-AF65-F5344CB8AC3E}">
        <p14:creationId xmlns:p14="http://schemas.microsoft.com/office/powerpoint/2010/main" val="315890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35082" y="91230"/>
            <a:ext cx="9025228" cy="584775"/>
          </a:xfrm>
          <a:prstGeom prst="rect">
            <a:avLst/>
          </a:prstGeom>
        </p:spPr>
        <p:txBody>
          <a:bodyPr wrap="none">
            <a:spAutoFit/>
          </a:bodyPr>
          <a:lstStyle/>
          <a:p>
            <a:pPr lvl="0"/>
            <a:r>
              <a:rPr lang="en-US" sz="3200" b="1" dirty="0">
                <a:solidFill>
                  <a:schemeClr val="tx2">
                    <a:lumMod val="50000"/>
                  </a:schemeClr>
                </a:solidFill>
                <a:latin typeface="Rockwell Nova Light" panose="02060303020205020403" pitchFamily="18" charset="0"/>
              </a:rPr>
              <a:t>The Man at the Center: Harland Bartholomew</a:t>
            </a:r>
          </a:p>
        </p:txBody>
      </p:sp>
      <p:sp>
        <p:nvSpPr>
          <p:cNvPr id="5" name="Rectangle 4">
            <a:extLst>
              <a:ext uri="{FF2B5EF4-FFF2-40B4-BE49-F238E27FC236}">
                <a16:creationId xmlns:a16="http://schemas.microsoft.com/office/drawing/2014/main" id="{AF418305-61AF-414F-8E93-71998801C45F}"/>
              </a:ext>
            </a:extLst>
          </p:cNvPr>
          <p:cNvSpPr/>
          <p:nvPr/>
        </p:nvSpPr>
        <p:spPr>
          <a:xfrm>
            <a:off x="457200" y="3814689"/>
            <a:ext cx="4132838" cy="2462213"/>
          </a:xfrm>
          <a:prstGeom prst="rect">
            <a:avLst/>
          </a:prstGeom>
        </p:spPr>
        <p:txBody>
          <a:bodyPr wrap="square">
            <a:spAutoFit/>
          </a:bodyPr>
          <a:lstStyle/>
          <a:p>
            <a:pPr algn="ctr"/>
            <a:r>
              <a:rPr lang="en-US" sz="2000" b="1" dirty="0">
                <a:solidFill>
                  <a:schemeClr val="tx2">
                    <a:lumMod val="50000"/>
                  </a:schemeClr>
                </a:solidFill>
                <a:latin typeface="Rockwell Nova Light" panose="02060303020205020403" pitchFamily="18" charset="0"/>
              </a:rPr>
              <a:t>“The worst forms of blighting effect by adverse tenancy are usually those of racial invasions, more particularly those of the colored race.” </a:t>
            </a:r>
          </a:p>
          <a:p>
            <a:pPr algn="ctr"/>
            <a:r>
              <a:rPr lang="en-US" sz="2000" dirty="0">
                <a:solidFill>
                  <a:schemeClr val="tx2">
                    <a:lumMod val="50000"/>
                  </a:schemeClr>
                </a:solidFill>
                <a:latin typeface="Rockwell Nova Light" panose="02060303020205020403" pitchFamily="18" charset="0"/>
              </a:rPr>
              <a:t>-</a:t>
            </a:r>
            <a:r>
              <a:rPr lang="en-US" sz="1600" dirty="0">
                <a:solidFill>
                  <a:schemeClr val="tx2">
                    <a:lumMod val="50000"/>
                  </a:schemeClr>
                </a:solidFill>
                <a:latin typeface="Rockwell Nova Light" panose="02060303020205020403" pitchFamily="18" charset="0"/>
              </a:rPr>
              <a:t>Address to National Real Estate Boards, Toronto, Canada, 1930</a:t>
            </a:r>
          </a:p>
          <a:p>
            <a:pPr algn="ctr"/>
            <a:endParaRPr lang="en-US" b="1" dirty="0">
              <a:latin typeface="Rockwell Nova Light" panose="02060303020205020403" pitchFamily="18" charset="0"/>
            </a:endParaRPr>
          </a:p>
        </p:txBody>
      </p:sp>
      <p:sp>
        <p:nvSpPr>
          <p:cNvPr id="6" name="Rectangle 5">
            <a:extLst>
              <a:ext uri="{FF2B5EF4-FFF2-40B4-BE49-F238E27FC236}">
                <a16:creationId xmlns:a16="http://schemas.microsoft.com/office/drawing/2014/main" id="{E5C151AF-CD2E-43D7-AECA-2F5A9BDCB37B}"/>
              </a:ext>
            </a:extLst>
          </p:cNvPr>
          <p:cNvSpPr/>
          <p:nvPr/>
        </p:nvSpPr>
        <p:spPr>
          <a:xfrm>
            <a:off x="135082" y="644832"/>
            <a:ext cx="12039601" cy="923330"/>
          </a:xfrm>
          <a:prstGeom prst="rect">
            <a:avLst/>
          </a:prstGeom>
        </p:spPr>
        <p:txBody>
          <a:bodyPr wrap="square">
            <a:spAutoFit/>
          </a:bodyPr>
          <a:lstStyle/>
          <a:p>
            <a:pPr lvl="0">
              <a:defRPr/>
            </a:pPr>
            <a:r>
              <a:rPr lang="en-US" b="1" dirty="0">
                <a:solidFill>
                  <a:schemeClr val="tx2">
                    <a:lumMod val="50000"/>
                  </a:schemeClr>
                </a:solidFill>
                <a:latin typeface="Rockwell Nova Light" panose="02060303020205020403" pitchFamily="18" charset="0"/>
              </a:rPr>
              <a:t>Bartholomew's work often described cities using organic metaphors – “Blight” was used to imply that a contagion existed within the city; one that needed to be removed, discarded, and prevented from spreading.</a:t>
            </a:r>
          </a:p>
        </p:txBody>
      </p:sp>
      <p:pic>
        <p:nvPicPr>
          <p:cNvPr id="11" name="Picture 10" descr="A close-up of a document&#10;&#10;Description automatically generated with medium confidence">
            <a:extLst>
              <a:ext uri="{FF2B5EF4-FFF2-40B4-BE49-F238E27FC236}">
                <a16:creationId xmlns:a16="http://schemas.microsoft.com/office/drawing/2014/main" id="{81EEFFA0-83DF-488C-9A75-0F754BDBF4EB}"/>
              </a:ext>
            </a:extLst>
          </p:cNvPr>
          <p:cNvPicPr>
            <a:picLocks noChangeAspect="1"/>
          </p:cNvPicPr>
          <p:nvPr/>
        </p:nvPicPr>
        <p:blipFill>
          <a:blip r:embed="rId3"/>
          <a:stretch>
            <a:fillRect/>
          </a:stretch>
        </p:blipFill>
        <p:spPr>
          <a:xfrm>
            <a:off x="4912156" y="3411682"/>
            <a:ext cx="6571237" cy="326198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8232380E-B771-4BAB-9A6C-28FCF267C1B2}"/>
              </a:ext>
            </a:extLst>
          </p:cNvPr>
          <p:cNvSpPr txBox="1"/>
          <p:nvPr/>
        </p:nvSpPr>
        <p:spPr>
          <a:xfrm>
            <a:off x="457200" y="1660495"/>
            <a:ext cx="11430000" cy="1908215"/>
          </a:xfrm>
          <a:prstGeom prst="rect">
            <a:avLst/>
          </a:prstGeom>
          <a:noFill/>
        </p:spPr>
        <p:txBody>
          <a:bodyPr wrap="square" rtlCol="0">
            <a:spAutoFit/>
          </a:bodyPr>
          <a:lstStyle/>
          <a:p>
            <a:pPr algn="ctr"/>
            <a:r>
              <a:rPr lang="en-US" sz="2000" b="1" dirty="0">
                <a:solidFill>
                  <a:schemeClr val="tx2">
                    <a:lumMod val="50000"/>
                  </a:schemeClr>
                </a:solidFill>
                <a:latin typeface="Rockwell Nova Light" panose="02060303020205020403" pitchFamily="18" charset="0"/>
              </a:rPr>
              <a:t>“Words like blight and slum were used to describe black neighborhoods, and blacks themselves were thought to spread blight, and financial and insurance risk...Bartholomew rarely made references to race explicitly unless in passing, and preferred to talk about blight and slum”</a:t>
            </a:r>
          </a:p>
          <a:p>
            <a:pPr algn="ctr"/>
            <a:r>
              <a:rPr lang="en-US" sz="1600" dirty="0">
                <a:solidFill>
                  <a:schemeClr val="tx2">
                    <a:lumMod val="50000"/>
                  </a:schemeClr>
                </a:solidFill>
                <a:latin typeface="Rockwell Nova Light" panose="02060303020205020403" pitchFamily="18" charset="0"/>
              </a:rPr>
              <a:t>Mark Benton, Saving The City: Harland Bartholomew and Administrative Evil in St. Louis, MO</a:t>
            </a:r>
          </a:p>
          <a:p>
            <a:endParaRPr lang="en-US" dirty="0"/>
          </a:p>
        </p:txBody>
      </p:sp>
      <p:cxnSp>
        <p:nvCxnSpPr>
          <p:cNvPr id="9" name="Straight Connector 8">
            <a:extLst>
              <a:ext uri="{FF2B5EF4-FFF2-40B4-BE49-F238E27FC236}">
                <a16:creationId xmlns:a16="http://schemas.microsoft.com/office/drawing/2014/main" id="{FDA27F3E-A637-4540-9036-7409B997DCC5}"/>
              </a:ext>
            </a:extLst>
          </p:cNvPr>
          <p:cNvCxnSpPr>
            <a:cxnSpLocks/>
          </p:cNvCxnSpPr>
          <p:nvPr/>
        </p:nvCxnSpPr>
        <p:spPr>
          <a:xfrm>
            <a:off x="228600" y="1600200"/>
            <a:ext cx="11734800" cy="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96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0" y="152400"/>
            <a:ext cx="9025228" cy="584775"/>
          </a:xfrm>
          <a:prstGeom prst="rect">
            <a:avLst/>
          </a:prstGeom>
        </p:spPr>
        <p:txBody>
          <a:bodyPr wrap="none">
            <a:spAutoFit/>
          </a:bodyPr>
          <a:lstStyle/>
          <a:p>
            <a:pPr lvl="0"/>
            <a:r>
              <a:rPr lang="en-US" sz="3200" b="1" dirty="0">
                <a:solidFill>
                  <a:schemeClr val="tx2">
                    <a:lumMod val="50000"/>
                  </a:schemeClr>
                </a:solidFill>
                <a:latin typeface="Rockwell Nova Light" panose="02060303020205020403" pitchFamily="18" charset="0"/>
              </a:rPr>
              <a:t>The Man at the Center: Harland Bartholomew</a:t>
            </a:r>
          </a:p>
        </p:txBody>
      </p:sp>
      <p:pic>
        <p:nvPicPr>
          <p:cNvPr id="2" name="Picture 1">
            <a:extLst>
              <a:ext uri="{FF2B5EF4-FFF2-40B4-BE49-F238E27FC236}">
                <a16:creationId xmlns:a16="http://schemas.microsoft.com/office/drawing/2014/main" id="{0D97F03F-9F0A-4184-80B1-A2CC745B07DC}"/>
              </a:ext>
            </a:extLst>
          </p:cNvPr>
          <p:cNvPicPr>
            <a:picLocks noChangeAspect="1"/>
          </p:cNvPicPr>
          <p:nvPr/>
        </p:nvPicPr>
        <p:blipFill>
          <a:blip r:embed="rId3"/>
          <a:stretch>
            <a:fillRect/>
          </a:stretch>
        </p:blipFill>
        <p:spPr>
          <a:xfrm>
            <a:off x="2705100" y="2276058"/>
            <a:ext cx="6781800" cy="4283727"/>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2DC8A73F-72F1-49FB-A187-A93BDC166702}"/>
              </a:ext>
            </a:extLst>
          </p:cNvPr>
          <p:cNvSpPr/>
          <p:nvPr/>
        </p:nvSpPr>
        <p:spPr>
          <a:xfrm>
            <a:off x="152401" y="737175"/>
            <a:ext cx="11887200" cy="1538883"/>
          </a:xfrm>
          <a:prstGeom prst="rect">
            <a:avLst/>
          </a:prstGeom>
        </p:spPr>
        <p:txBody>
          <a:bodyPr wrap="square">
            <a:spAutoFit/>
          </a:bodyPr>
          <a:lstStyle/>
          <a:p>
            <a:pPr algn="ctr"/>
            <a:r>
              <a:rPr lang="en-US" sz="2000" b="1" dirty="0">
                <a:solidFill>
                  <a:schemeClr val="tx2">
                    <a:lumMod val="50000"/>
                  </a:schemeClr>
                </a:solidFill>
                <a:latin typeface="Rockwell Nova Light" panose="02060303020205020403" pitchFamily="18" charset="0"/>
              </a:rPr>
              <a:t>“If it were possible to create among the negro masses a real desire for decent accommodations, the slums would automatically eliminate themselves....All of which leads to the conclusion that some form of large-scale slum clearance and rehabilitation is the only real cure .” </a:t>
            </a:r>
          </a:p>
          <a:p>
            <a:pPr algn="ctr"/>
            <a:r>
              <a:rPr lang="en-US" sz="1600" dirty="0">
                <a:solidFill>
                  <a:schemeClr val="tx2">
                    <a:lumMod val="50000"/>
                  </a:schemeClr>
                </a:solidFill>
                <a:latin typeface="Rockwell Nova Light" panose="02060303020205020403" pitchFamily="18" charset="0"/>
              </a:rPr>
              <a:t>– The Negro Housing Problem in Louisville, May 1932</a:t>
            </a:r>
          </a:p>
          <a:p>
            <a:endParaRPr lang="en-US" dirty="0">
              <a:latin typeface="Rockwell Nova Light" panose="02060303020205020403" pitchFamily="18" charset="0"/>
            </a:endParaRPr>
          </a:p>
        </p:txBody>
      </p:sp>
    </p:spTree>
    <p:extLst>
      <p:ext uri="{BB962C8B-B14F-4D97-AF65-F5344CB8AC3E}">
        <p14:creationId xmlns:p14="http://schemas.microsoft.com/office/powerpoint/2010/main" val="3503807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83BBC-9679-49E8-BCDA-8ED2154BD7A0}"/>
              </a:ext>
            </a:extLst>
          </p:cNvPr>
          <p:cNvSpPr/>
          <p:nvPr/>
        </p:nvSpPr>
        <p:spPr>
          <a:xfrm>
            <a:off x="152400" y="152400"/>
            <a:ext cx="9025228" cy="584775"/>
          </a:xfrm>
          <a:prstGeom prst="rect">
            <a:avLst/>
          </a:prstGeom>
        </p:spPr>
        <p:txBody>
          <a:bodyPr wrap="none">
            <a:spAutoFit/>
          </a:bodyPr>
          <a:lstStyle/>
          <a:p>
            <a:pPr lvl="0"/>
            <a:r>
              <a:rPr lang="en-US" sz="3200" b="1" dirty="0">
                <a:solidFill>
                  <a:schemeClr val="tx2">
                    <a:lumMod val="50000"/>
                  </a:schemeClr>
                </a:solidFill>
                <a:latin typeface="Rockwell Nova Light" panose="02060303020205020403" pitchFamily="18" charset="0"/>
              </a:rPr>
              <a:t>The Man at the Center: Harland Bartholomew</a:t>
            </a:r>
          </a:p>
        </p:txBody>
      </p:sp>
      <p:pic>
        <p:nvPicPr>
          <p:cNvPr id="7" name="Picture 6">
            <a:extLst>
              <a:ext uri="{FF2B5EF4-FFF2-40B4-BE49-F238E27FC236}">
                <a16:creationId xmlns:a16="http://schemas.microsoft.com/office/drawing/2014/main" id="{C9322E13-22A9-42E7-8F9A-F9464EAC7039}"/>
              </a:ext>
            </a:extLst>
          </p:cNvPr>
          <p:cNvPicPr>
            <a:picLocks noChangeAspect="1"/>
          </p:cNvPicPr>
          <p:nvPr/>
        </p:nvPicPr>
        <p:blipFill>
          <a:blip r:embed="rId3"/>
          <a:stretch>
            <a:fillRect/>
          </a:stretch>
        </p:blipFill>
        <p:spPr>
          <a:xfrm>
            <a:off x="4953000" y="1211315"/>
            <a:ext cx="6629400" cy="479356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0211C614-6F5F-48A6-9EF4-1756CFC19C0D}"/>
              </a:ext>
            </a:extLst>
          </p:cNvPr>
          <p:cNvSpPr txBox="1"/>
          <p:nvPr/>
        </p:nvSpPr>
        <p:spPr>
          <a:xfrm>
            <a:off x="304800" y="1211315"/>
            <a:ext cx="4495800" cy="4370427"/>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tx2">
                    <a:lumMod val="50000"/>
                  </a:schemeClr>
                </a:solidFill>
                <a:latin typeface="Rockwell Nova Light" panose="02060303020205020403" pitchFamily="18" charset="0"/>
              </a:rPr>
              <a:t>Bartholomew’s scientific approach to comprehensive city planning maintained the legality of racism in planning</a:t>
            </a:r>
          </a:p>
          <a:p>
            <a:pPr algn="ctr"/>
            <a:endParaRPr lang="en-US" sz="2000" b="1" dirty="0">
              <a:solidFill>
                <a:schemeClr val="tx2">
                  <a:lumMod val="50000"/>
                </a:schemeClr>
              </a:solidFill>
              <a:latin typeface="Rockwell Nova Light" panose="02060303020205020403" pitchFamily="18" charset="0"/>
            </a:endParaRPr>
          </a:p>
          <a:p>
            <a:pPr marL="342900" indent="-342900">
              <a:buFont typeface="Arial" panose="020B0604020202020204" pitchFamily="34" charset="0"/>
              <a:buChar char="•"/>
            </a:pPr>
            <a:r>
              <a:rPr lang="en-US" sz="2000" b="1">
                <a:solidFill>
                  <a:schemeClr val="tx2">
                    <a:lumMod val="50000"/>
                  </a:schemeClr>
                </a:solidFill>
                <a:latin typeface="Rockwell Nova Light" panose="02060303020205020403" pitchFamily="18" charset="0"/>
              </a:rPr>
              <a:t>He performed </a:t>
            </a:r>
            <a:r>
              <a:rPr lang="en-US" sz="2000" b="1" dirty="0">
                <a:solidFill>
                  <a:schemeClr val="tx2">
                    <a:lumMod val="50000"/>
                  </a:schemeClr>
                </a:solidFill>
                <a:latin typeface="Rockwell Nova Light" panose="02060303020205020403" pitchFamily="18" charset="0"/>
              </a:rPr>
              <a:t>an extensive analysis of neighborhood conditions including sewer connectivity and plumbing, prevailing winds, housing maintenance and upkeep, as well as the affordance of light and air upon dwellings.</a:t>
            </a:r>
          </a:p>
          <a:p>
            <a:endParaRPr lang="en-US" dirty="0"/>
          </a:p>
        </p:txBody>
      </p:sp>
    </p:spTree>
    <p:extLst>
      <p:ext uri="{BB962C8B-B14F-4D97-AF65-F5344CB8AC3E}">
        <p14:creationId xmlns:p14="http://schemas.microsoft.com/office/powerpoint/2010/main" val="3649703898"/>
      </p:ext>
    </p:extLst>
  </p:cSld>
  <p:clrMapOvr>
    <a:masterClrMapping/>
  </p:clrMapOvr>
</p:sld>
</file>

<file path=ppt/theme/theme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39192</TotalTime>
  <Words>2868</Words>
  <Application>Microsoft Office PowerPoint</Application>
  <PresentationFormat>Widescreen</PresentationFormat>
  <Paragraphs>182</Paragraphs>
  <Slides>23</Slides>
  <Notes>23</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23</vt:i4>
      </vt:variant>
    </vt:vector>
  </HeadingPairs>
  <TitlesOfParts>
    <vt:vector size="43" baseType="lpstr">
      <vt:lpstr>Arial</vt:lpstr>
      <vt:lpstr>Basic Commercial</vt:lpstr>
      <vt:lpstr>Calibri</vt:lpstr>
      <vt:lpstr>Cambria</vt:lpstr>
      <vt:lpstr>Century Gothic</vt:lpstr>
      <vt:lpstr>Charter BT</vt:lpstr>
      <vt:lpstr>Perpetua Titling MT</vt:lpstr>
      <vt:lpstr>Rockwell Nova Light</vt:lpstr>
      <vt:lpstr>6_Custom Design</vt:lpstr>
      <vt:lpstr>Office Theme</vt:lpstr>
      <vt:lpstr>1_Custom Design</vt:lpstr>
      <vt:lpstr>Custom Design</vt:lpstr>
      <vt:lpstr>2_Custom Design</vt:lpstr>
      <vt:lpstr>3_Custom Design</vt:lpstr>
      <vt:lpstr>4_Custom Design</vt:lpstr>
      <vt:lpstr>7_Custom Design</vt:lpstr>
      <vt:lpstr>8_Custom Design</vt:lpstr>
      <vt:lpstr>9_Custom Design</vt:lpstr>
      <vt:lpstr>5_Custom Design</vt:lpstr>
      <vt:lpstr>10_Custom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Development Code Reform: Where Are We Now?</vt:lpstr>
      <vt:lpstr>Land Development Code Reform: Where Are We Now?</vt:lpstr>
      <vt:lpstr>PowerPoint Presentation</vt:lpstr>
      <vt:lpstr>PowerPoint Presentation</vt:lpstr>
    </vt:vector>
  </TitlesOfParts>
  <Company>Louisville Metro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Davis</dc:creator>
  <cp:lastModifiedBy>Dock, Joel</cp:lastModifiedBy>
  <cp:revision>811</cp:revision>
  <cp:lastPrinted>2021-01-14T20:53:12Z</cp:lastPrinted>
  <dcterms:created xsi:type="dcterms:W3CDTF">2017-12-29T14:32:52Z</dcterms:created>
  <dcterms:modified xsi:type="dcterms:W3CDTF">2023-03-08T03:40:47Z</dcterms:modified>
</cp:coreProperties>
</file>