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0058400" cy="7772400"/>
  <p:notesSz cx="10058400" cy="7772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10430B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5D5D5D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0430B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1" i="0">
                <a:solidFill>
                  <a:srgbClr val="5D5D5D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0430B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0430B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46474" y="6223948"/>
            <a:ext cx="1799979" cy="3575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005" y="1421384"/>
            <a:ext cx="7861934" cy="1283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10430B"/>
                </a:solidFill>
                <a:latin typeface="Gill Sans MT"/>
                <a:cs typeface="Gill Sans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9166" y="2173477"/>
            <a:ext cx="5560066" cy="403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5D5D5D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pl.org/" TargetMode="External"/><Relationship Id="rId3" Type="http://schemas.openxmlformats.org/officeDocument/2006/relationships/hyperlink" Target="http://www.tpl.org/10minutewalk" TargetMode="External"/><Relationship Id="rId4" Type="http://schemas.openxmlformats.org/officeDocument/2006/relationships/hyperlink" Target="http://www.tpl.org/national-walk-to-a-park-day" TargetMode="External"/><Relationship Id="rId5" Type="http://schemas.openxmlformats.org/officeDocument/2006/relationships/hyperlink" Target="http://www.lexingtonky.gov/index.php/about-parks-and-recreation-master-plan" TargetMode="External"/><Relationship Id="rId6" Type="http://schemas.openxmlformats.org/officeDocument/2006/relationships/hyperlink" Target="http://www.lexingtonky.gov/boards/commission-racial-justice-and-equality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6909" y="3707384"/>
            <a:ext cx="6831330" cy="1245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F79645"/>
                </a:solidFill>
              </a:rPr>
              <a:t>Prioritizing</a:t>
            </a:r>
            <a:r>
              <a:rPr dirty="0" sz="4000" spc="-15">
                <a:solidFill>
                  <a:srgbClr val="F79645"/>
                </a:solidFill>
              </a:rPr>
              <a:t> </a:t>
            </a:r>
            <a:r>
              <a:rPr dirty="0" sz="4000">
                <a:solidFill>
                  <a:srgbClr val="F79645"/>
                </a:solidFill>
              </a:rPr>
              <a:t>and</a:t>
            </a:r>
            <a:r>
              <a:rPr dirty="0" sz="4000" spc="-15">
                <a:solidFill>
                  <a:srgbClr val="F79645"/>
                </a:solidFill>
              </a:rPr>
              <a:t> </a:t>
            </a:r>
            <a:r>
              <a:rPr dirty="0" sz="4000">
                <a:solidFill>
                  <a:srgbClr val="F79645"/>
                </a:solidFill>
              </a:rPr>
              <a:t>Engaging</a:t>
            </a:r>
            <a:r>
              <a:rPr dirty="0" sz="4000" spc="-15">
                <a:solidFill>
                  <a:srgbClr val="F79645"/>
                </a:solidFill>
              </a:rPr>
              <a:t> </a:t>
            </a:r>
            <a:r>
              <a:rPr dirty="0" sz="4000" spc="-25">
                <a:solidFill>
                  <a:srgbClr val="F79645"/>
                </a:solidFill>
              </a:rPr>
              <a:t>for </a:t>
            </a:r>
            <a:r>
              <a:rPr dirty="0" sz="4000">
                <a:solidFill>
                  <a:srgbClr val="F79645"/>
                </a:solidFill>
              </a:rPr>
              <a:t>Equitable</a:t>
            </a:r>
            <a:r>
              <a:rPr dirty="0" sz="4000" spc="-20">
                <a:solidFill>
                  <a:srgbClr val="F79645"/>
                </a:solidFill>
              </a:rPr>
              <a:t> </a:t>
            </a:r>
            <a:r>
              <a:rPr dirty="0" sz="4000">
                <a:solidFill>
                  <a:srgbClr val="F79645"/>
                </a:solidFill>
              </a:rPr>
              <a:t>Access</a:t>
            </a:r>
            <a:r>
              <a:rPr dirty="0" sz="4000" spc="-20">
                <a:solidFill>
                  <a:srgbClr val="F79645"/>
                </a:solidFill>
              </a:rPr>
              <a:t> </a:t>
            </a:r>
            <a:r>
              <a:rPr dirty="0" sz="4000">
                <a:solidFill>
                  <a:srgbClr val="F79645"/>
                </a:solidFill>
              </a:rPr>
              <a:t>to</a:t>
            </a:r>
            <a:r>
              <a:rPr dirty="0" sz="4000" spc="5">
                <a:solidFill>
                  <a:srgbClr val="F79645"/>
                </a:solidFill>
              </a:rPr>
              <a:t> </a:t>
            </a:r>
            <a:r>
              <a:rPr dirty="0" sz="4000" spc="-10">
                <a:solidFill>
                  <a:srgbClr val="F79645"/>
                </a:solidFill>
              </a:rPr>
              <a:t>Parks</a:t>
            </a:r>
            <a:endParaRPr sz="4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574" y="1697669"/>
            <a:ext cx="7365560" cy="147190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7370" y="5724905"/>
            <a:ext cx="2045970" cy="52425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09323" y="5799931"/>
            <a:ext cx="2033082" cy="54489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60954" y="5862065"/>
            <a:ext cx="2140737" cy="42214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3370" y="5574029"/>
            <a:ext cx="2334767" cy="8282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653" y="1351279"/>
            <a:ext cx="2884805" cy="6546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45"/>
              <a:t>Participants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20"/>
              </a:spcBef>
            </a:pPr>
            <a:r>
              <a:rPr dirty="0" spc="70"/>
              <a:t>Share</a:t>
            </a:r>
            <a:r>
              <a:rPr dirty="0" spc="95"/>
              <a:t> </a:t>
            </a:r>
            <a:r>
              <a:rPr dirty="0" spc="70"/>
              <a:t>Center</a:t>
            </a:r>
          </a:p>
          <a:p>
            <a:pPr algn="ctr" marL="13335" marR="5080">
              <a:lnSpc>
                <a:spcPts val="2110"/>
              </a:lnSpc>
              <a:spcBef>
                <a:spcPts val="25"/>
              </a:spcBef>
            </a:pPr>
            <a:r>
              <a:rPr dirty="0" spc="55"/>
              <a:t>Woodhill</a:t>
            </a:r>
            <a:r>
              <a:rPr dirty="0" spc="90"/>
              <a:t> </a:t>
            </a:r>
            <a:r>
              <a:rPr dirty="0" spc="85"/>
              <a:t>Community</a:t>
            </a:r>
            <a:r>
              <a:rPr dirty="0" spc="114"/>
              <a:t> </a:t>
            </a:r>
            <a:r>
              <a:rPr dirty="0" spc="65"/>
              <a:t>Center</a:t>
            </a:r>
            <a:r>
              <a:rPr dirty="0" spc="95"/>
              <a:t> </a:t>
            </a:r>
            <a:r>
              <a:rPr dirty="0"/>
              <a:t>/</a:t>
            </a:r>
            <a:r>
              <a:rPr dirty="0" spc="229"/>
              <a:t> </a:t>
            </a:r>
            <a:r>
              <a:rPr dirty="0" spc="95"/>
              <a:t>International</a:t>
            </a:r>
            <a:r>
              <a:rPr dirty="0" spc="85"/>
              <a:t> </a:t>
            </a:r>
            <a:r>
              <a:rPr dirty="0" spc="90"/>
              <a:t>Market </a:t>
            </a:r>
            <a:r>
              <a:rPr dirty="0" spc="50"/>
              <a:t>Casa</a:t>
            </a:r>
            <a:r>
              <a:rPr dirty="0" spc="100"/>
              <a:t> </a:t>
            </a:r>
            <a:r>
              <a:rPr dirty="0"/>
              <a:t>de</a:t>
            </a:r>
            <a:r>
              <a:rPr dirty="0" spc="100"/>
              <a:t> </a:t>
            </a:r>
            <a:r>
              <a:rPr dirty="0"/>
              <a:t>la</a:t>
            </a:r>
            <a:r>
              <a:rPr dirty="0" spc="95"/>
              <a:t> </a:t>
            </a:r>
            <a:r>
              <a:rPr dirty="0" spc="50"/>
              <a:t>Cultura</a:t>
            </a:r>
          </a:p>
          <a:p>
            <a:pPr algn="ctr" marL="1270">
              <a:lnSpc>
                <a:spcPct val="100000"/>
              </a:lnSpc>
              <a:spcBef>
                <a:spcPts val="35"/>
              </a:spcBef>
            </a:pPr>
            <a:r>
              <a:rPr dirty="0" spc="60"/>
              <a:t>Kentucky</a:t>
            </a:r>
            <a:r>
              <a:rPr dirty="0" spc="75"/>
              <a:t> </a:t>
            </a:r>
            <a:r>
              <a:rPr dirty="0" spc="55"/>
              <a:t>Refugee</a:t>
            </a:r>
            <a:r>
              <a:rPr dirty="0" spc="100"/>
              <a:t> </a:t>
            </a:r>
            <a:r>
              <a:rPr dirty="0" spc="70"/>
              <a:t>Ministries</a:t>
            </a:r>
          </a:p>
          <a:p>
            <a:pPr algn="ctr" marL="1075690" marR="1067435">
              <a:lnSpc>
                <a:spcPct val="106700"/>
              </a:lnSpc>
            </a:pPr>
            <a:r>
              <a:rPr dirty="0"/>
              <a:t>LFUCG</a:t>
            </a:r>
            <a:r>
              <a:rPr dirty="0" spc="-45"/>
              <a:t> </a:t>
            </a:r>
            <a:r>
              <a:rPr dirty="0" spc="80"/>
              <a:t>Greenspace</a:t>
            </a:r>
            <a:r>
              <a:rPr dirty="0" spc="50"/>
              <a:t> </a:t>
            </a:r>
            <a:r>
              <a:rPr dirty="0" spc="85"/>
              <a:t>Commission </a:t>
            </a:r>
            <a:r>
              <a:rPr dirty="0" spc="95"/>
              <a:t>Lexington</a:t>
            </a:r>
            <a:r>
              <a:rPr dirty="0" spc="114"/>
              <a:t> </a:t>
            </a:r>
            <a:r>
              <a:rPr dirty="0" spc="70"/>
              <a:t>Health</a:t>
            </a:r>
            <a:r>
              <a:rPr dirty="0" spc="85"/>
              <a:t> </a:t>
            </a:r>
            <a:r>
              <a:rPr dirty="0" spc="75"/>
              <a:t>Department</a:t>
            </a:r>
          </a:p>
          <a:p>
            <a:pPr algn="ctr" marL="1909445" marR="1912620">
              <a:lnSpc>
                <a:spcPct val="106400"/>
              </a:lnSpc>
              <a:spcBef>
                <a:spcPts val="5"/>
              </a:spcBef>
            </a:pPr>
            <a:r>
              <a:rPr dirty="0" spc="95"/>
              <a:t>Trees </a:t>
            </a:r>
            <a:r>
              <a:rPr dirty="0" spc="80"/>
              <a:t>Lexington </a:t>
            </a:r>
            <a:r>
              <a:rPr dirty="0" spc="90"/>
              <a:t>Fayette</a:t>
            </a:r>
            <a:r>
              <a:rPr dirty="0" spc="110"/>
              <a:t> </a:t>
            </a:r>
            <a:r>
              <a:rPr dirty="0" spc="-10"/>
              <a:t>Alliance</a:t>
            </a:r>
          </a:p>
          <a:p>
            <a:pPr algn="ctr" marL="1555750" marR="1569720">
              <a:lnSpc>
                <a:spcPts val="2180"/>
              </a:lnSpc>
              <a:spcBef>
                <a:spcPts val="40"/>
              </a:spcBef>
            </a:pPr>
            <a:r>
              <a:rPr dirty="0" spc="60"/>
              <a:t>Urban</a:t>
            </a:r>
            <a:r>
              <a:rPr dirty="0" spc="70"/>
              <a:t> </a:t>
            </a:r>
            <a:r>
              <a:rPr dirty="0" spc="105"/>
              <a:t>Forest</a:t>
            </a:r>
            <a:r>
              <a:rPr dirty="0" spc="125"/>
              <a:t> </a:t>
            </a:r>
            <a:r>
              <a:rPr dirty="0" spc="60"/>
              <a:t>Initiative </a:t>
            </a:r>
            <a:r>
              <a:rPr dirty="0" spc="105"/>
              <a:t>Common</a:t>
            </a:r>
            <a:r>
              <a:rPr dirty="0" spc="110"/>
              <a:t> </a:t>
            </a:r>
            <a:r>
              <a:rPr dirty="0" spc="-20"/>
              <a:t>Good</a:t>
            </a:r>
          </a:p>
          <a:p>
            <a:pPr algn="ctr" marL="1270">
              <a:lnSpc>
                <a:spcPts val="1939"/>
              </a:lnSpc>
            </a:pPr>
            <a:r>
              <a:rPr dirty="0" spc="85"/>
              <a:t>Tates</a:t>
            </a:r>
            <a:r>
              <a:rPr dirty="0" spc="190"/>
              <a:t> </a:t>
            </a:r>
            <a:r>
              <a:rPr dirty="0"/>
              <a:t>Creek</a:t>
            </a:r>
            <a:r>
              <a:rPr dirty="0" spc="120"/>
              <a:t> </a:t>
            </a:r>
            <a:r>
              <a:rPr dirty="0" spc="95"/>
              <a:t>Presbyterian</a:t>
            </a:r>
            <a:r>
              <a:rPr dirty="0" spc="155"/>
              <a:t> </a:t>
            </a:r>
            <a:r>
              <a:rPr dirty="0" spc="55"/>
              <a:t>Church</a:t>
            </a:r>
          </a:p>
          <a:p>
            <a:pPr algn="ctr" marL="1270" marR="635">
              <a:lnSpc>
                <a:spcPct val="100000"/>
              </a:lnSpc>
              <a:spcBef>
                <a:spcPts val="125"/>
              </a:spcBef>
            </a:pPr>
            <a:r>
              <a:rPr dirty="0" spc="75"/>
              <a:t>Carter</a:t>
            </a:r>
            <a:r>
              <a:rPr dirty="0" spc="60"/>
              <a:t> </a:t>
            </a:r>
            <a:r>
              <a:rPr dirty="0"/>
              <a:t>G.</a:t>
            </a:r>
            <a:r>
              <a:rPr dirty="0" spc="-25"/>
              <a:t> </a:t>
            </a:r>
            <a:r>
              <a:rPr dirty="0" spc="95"/>
              <a:t>Woodson </a:t>
            </a:r>
            <a:r>
              <a:rPr dirty="0" spc="55"/>
              <a:t>Academy</a:t>
            </a:r>
          </a:p>
          <a:p>
            <a:pPr algn="ctr" marL="393700" marR="396875">
              <a:lnSpc>
                <a:spcPct val="106700"/>
              </a:lnSpc>
            </a:pPr>
            <a:r>
              <a:rPr dirty="0" spc="80"/>
              <a:t>West </a:t>
            </a:r>
            <a:r>
              <a:rPr dirty="0" spc="60"/>
              <a:t>End</a:t>
            </a:r>
            <a:r>
              <a:rPr dirty="0" spc="90"/>
              <a:t> </a:t>
            </a:r>
            <a:r>
              <a:rPr dirty="0" spc="85"/>
              <a:t>Community</a:t>
            </a:r>
            <a:r>
              <a:rPr dirty="0" spc="100"/>
              <a:t> </a:t>
            </a:r>
            <a:r>
              <a:rPr dirty="0" spc="110"/>
              <a:t>Empowerment</a:t>
            </a:r>
            <a:r>
              <a:rPr dirty="0" spc="100"/>
              <a:t> </a:t>
            </a:r>
            <a:r>
              <a:rPr dirty="0" spc="70"/>
              <a:t>Project </a:t>
            </a:r>
            <a:r>
              <a:rPr dirty="0"/>
              <a:t>BUILD/Open</a:t>
            </a:r>
            <a:r>
              <a:rPr dirty="0" spc="210"/>
              <a:t> </a:t>
            </a:r>
            <a:r>
              <a:rPr dirty="0" spc="50"/>
              <a:t>Door</a:t>
            </a:r>
            <a:r>
              <a:rPr dirty="0" spc="260"/>
              <a:t> </a:t>
            </a:r>
            <a:r>
              <a:rPr dirty="0" spc="55"/>
              <a:t>Church</a:t>
            </a:r>
          </a:p>
          <a:p>
            <a:pPr algn="ctr" marL="1270" marR="3810">
              <a:lnSpc>
                <a:spcPct val="100000"/>
              </a:lnSpc>
              <a:spcBef>
                <a:spcPts val="200"/>
              </a:spcBef>
            </a:pPr>
            <a:r>
              <a:rPr dirty="0"/>
              <a:t>LFUCG</a:t>
            </a:r>
            <a:r>
              <a:rPr dirty="0" spc="-30"/>
              <a:t> </a:t>
            </a:r>
            <a:r>
              <a:rPr dirty="0" spc="80"/>
              <a:t>Parks</a:t>
            </a:r>
            <a:r>
              <a:rPr dirty="0" spc="100"/>
              <a:t> </a:t>
            </a:r>
            <a:r>
              <a:rPr dirty="0"/>
              <a:t>&amp;</a:t>
            </a:r>
            <a:r>
              <a:rPr dirty="0" spc="-120"/>
              <a:t> </a:t>
            </a:r>
            <a:r>
              <a:rPr dirty="0" spc="90"/>
              <a:t>Recreation </a:t>
            </a:r>
            <a:r>
              <a:rPr dirty="0" spc="-20"/>
              <a:t>Staff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11430">
              <a:lnSpc>
                <a:spcPct val="100600"/>
              </a:lnSpc>
              <a:spcBef>
                <a:spcPts val="95"/>
              </a:spcBef>
            </a:pPr>
            <a:r>
              <a:rPr dirty="0" spc="-120"/>
              <a:t>Phase</a:t>
            </a:r>
            <a:r>
              <a:rPr dirty="0" spc="-280"/>
              <a:t> </a:t>
            </a:r>
            <a:r>
              <a:rPr dirty="0" spc="-85"/>
              <a:t>I:</a:t>
            </a:r>
            <a:r>
              <a:rPr dirty="0" spc="-285"/>
              <a:t> </a:t>
            </a:r>
            <a:r>
              <a:rPr dirty="0" spc="-140"/>
              <a:t>Research</a:t>
            </a:r>
            <a:r>
              <a:rPr dirty="0" spc="-280"/>
              <a:t> </a:t>
            </a:r>
            <a:r>
              <a:rPr dirty="0" spc="-100"/>
              <a:t>and</a:t>
            </a:r>
            <a:r>
              <a:rPr dirty="0" spc="-275"/>
              <a:t> </a:t>
            </a:r>
            <a:r>
              <a:rPr dirty="0" spc="-110"/>
              <a:t>Community </a:t>
            </a:r>
            <a:r>
              <a:rPr dirty="0" spc="-155"/>
              <a:t>Coalition-</a:t>
            </a:r>
            <a:r>
              <a:rPr dirty="0" spc="-10"/>
              <a:t>Building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91209" y="2804413"/>
            <a:ext cx="8261984" cy="25698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130">
              <a:lnSpc>
                <a:spcPct val="100000"/>
              </a:lnSpc>
              <a:spcBef>
                <a:spcPts val="125"/>
              </a:spcBef>
            </a:pPr>
            <a:r>
              <a:rPr dirty="0" sz="2350" spc="105" b="1">
                <a:solidFill>
                  <a:srgbClr val="F9A61E"/>
                </a:solidFill>
                <a:latin typeface="Gill Sans MT"/>
                <a:cs typeface="Gill Sans MT"/>
              </a:rPr>
              <a:t>Summer/Fall</a:t>
            </a:r>
            <a:r>
              <a:rPr dirty="0" sz="2350" spc="175" b="1">
                <a:solidFill>
                  <a:srgbClr val="F9A61E"/>
                </a:solidFill>
                <a:latin typeface="Gill Sans MT"/>
                <a:cs typeface="Gill Sans MT"/>
              </a:rPr>
              <a:t> 2022 </a:t>
            </a:r>
            <a:endParaRPr sz="2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dirty="0" sz="1850" spc="-175" b="1">
                <a:solidFill>
                  <a:srgbClr val="5D5D5D"/>
                </a:solidFill>
                <a:latin typeface="Gill Sans MT"/>
                <a:cs typeface="Gill Sans MT"/>
              </a:rPr>
              <a:t>LFUCG</a:t>
            </a:r>
            <a:r>
              <a:rPr dirty="0" sz="1850" spc="-26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35" b="1">
                <a:solidFill>
                  <a:srgbClr val="5D5D5D"/>
                </a:solidFill>
                <a:latin typeface="Gill Sans MT"/>
                <a:cs typeface="Gill Sans MT"/>
              </a:rPr>
              <a:t>Division</a:t>
            </a:r>
            <a:r>
              <a:rPr dirty="0" sz="1850" spc="-145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b="1">
                <a:solidFill>
                  <a:srgbClr val="5D5D5D"/>
                </a:solidFill>
                <a:latin typeface="Gill Sans MT"/>
                <a:cs typeface="Gill Sans MT"/>
              </a:rPr>
              <a:t>of</a:t>
            </a:r>
            <a:r>
              <a:rPr dirty="0" sz="1850" spc="-105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10" b="1">
                <a:solidFill>
                  <a:srgbClr val="5D5D5D"/>
                </a:solidFill>
                <a:latin typeface="Gill Sans MT"/>
                <a:cs typeface="Gill Sans MT"/>
              </a:rPr>
              <a:t>Planning, </a:t>
            </a:r>
            <a:r>
              <a:rPr dirty="0" sz="1850" b="1">
                <a:solidFill>
                  <a:srgbClr val="5D5D5D"/>
                </a:solidFill>
                <a:latin typeface="Gill Sans MT"/>
                <a:cs typeface="Gill Sans MT"/>
              </a:rPr>
              <a:t>Parks</a:t>
            </a:r>
            <a:r>
              <a:rPr dirty="0" sz="1850" spc="-3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b="1">
                <a:solidFill>
                  <a:srgbClr val="5D5D5D"/>
                </a:solidFill>
                <a:latin typeface="Gill Sans MT"/>
                <a:cs typeface="Gill Sans MT"/>
              </a:rPr>
              <a:t>and</a:t>
            </a:r>
            <a:r>
              <a:rPr dirty="0" sz="1850" spc="-1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20" b="1">
                <a:solidFill>
                  <a:srgbClr val="5D5D5D"/>
                </a:solidFill>
                <a:latin typeface="Gill Sans MT"/>
                <a:cs typeface="Gill Sans MT"/>
              </a:rPr>
              <a:t>Recreation</a:t>
            </a:r>
            <a:r>
              <a:rPr dirty="0" sz="1850" spc="-8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b="1">
                <a:solidFill>
                  <a:srgbClr val="5D5D5D"/>
                </a:solidFill>
                <a:latin typeface="Gill Sans MT"/>
                <a:cs typeface="Gill Sans MT"/>
              </a:rPr>
              <a:t>&amp;</a:t>
            </a:r>
            <a:r>
              <a:rPr dirty="0" sz="1850" spc="-7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55" b="1">
                <a:solidFill>
                  <a:srgbClr val="5D5D5D"/>
                </a:solidFill>
                <a:latin typeface="Gill Sans MT"/>
                <a:cs typeface="Gill Sans MT"/>
              </a:rPr>
              <a:t>the</a:t>
            </a:r>
            <a:r>
              <a:rPr dirty="0" sz="1850" spc="-185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75" b="1">
                <a:solidFill>
                  <a:srgbClr val="5D5D5D"/>
                </a:solidFill>
                <a:latin typeface="Gill Sans MT"/>
                <a:cs typeface="Gill Sans MT"/>
              </a:rPr>
              <a:t>Trust</a:t>
            </a:r>
            <a:r>
              <a:rPr dirty="0" sz="1850" spc="-14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10" b="1">
                <a:solidFill>
                  <a:srgbClr val="5D5D5D"/>
                </a:solidFill>
                <a:latin typeface="Gill Sans MT"/>
                <a:cs typeface="Gill Sans MT"/>
              </a:rPr>
              <a:t>for</a:t>
            </a:r>
            <a:r>
              <a:rPr dirty="0" sz="1850" spc="-10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10" b="1">
                <a:solidFill>
                  <a:srgbClr val="5D5D5D"/>
                </a:solidFill>
                <a:latin typeface="Gill Sans MT"/>
                <a:cs typeface="Gill Sans MT"/>
              </a:rPr>
              <a:t>Public</a:t>
            </a:r>
            <a:r>
              <a:rPr dirty="0" sz="1850" spc="-75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20" b="1">
                <a:solidFill>
                  <a:srgbClr val="5D5D5D"/>
                </a:solidFill>
                <a:latin typeface="Gill Sans MT"/>
                <a:cs typeface="Gill Sans MT"/>
              </a:rPr>
              <a:t>Land</a:t>
            </a:r>
            <a:endParaRPr sz="1850">
              <a:latin typeface="Gill Sans MT"/>
              <a:cs typeface="Gill Sans MT"/>
            </a:endParaRPr>
          </a:p>
          <a:p>
            <a:pPr marL="17145">
              <a:lnSpc>
                <a:spcPct val="100000"/>
              </a:lnSpc>
              <a:spcBef>
                <a:spcPts val="1115"/>
              </a:spcBef>
            </a:pPr>
            <a:r>
              <a:rPr dirty="0" sz="1400" spc="60" b="1">
                <a:solidFill>
                  <a:srgbClr val="5D5D5D"/>
                </a:solidFill>
                <a:latin typeface="Gill Sans MT"/>
                <a:cs typeface="Gill Sans MT"/>
              </a:rPr>
              <a:t>Lexington</a:t>
            </a:r>
            <a:r>
              <a:rPr dirty="0" sz="1400" spc="21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5D5D5D"/>
                </a:solidFill>
                <a:latin typeface="Gill Sans MT"/>
                <a:cs typeface="Gill Sans MT"/>
              </a:rPr>
              <a:t>Updates</a:t>
            </a:r>
            <a:r>
              <a:rPr dirty="0" sz="1400" spc="14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5D5D5D"/>
                </a:solidFill>
                <a:latin typeface="Gill Sans MT"/>
                <a:cs typeface="Gill Sans MT"/>
              </a:rPr>
              <a:t>Open</a:t>
            </a:r>
            <a:r>
              <a:rPr dirty="0" sz="1400" spc="95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5D5D5D"/>
                </a:solidFill>
                <a:latin typeface="Gill Sans MT"/>
                <a:cs typeface="Gill Sans MT"/>
              </a:rPr>
              <a:t>Space</a:t>
            </a:r>
            <a:r>
              <a:rPr dirty="0" sz="1400" spc="155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-10" b="1">
                <a:solidFill>
                  <a:srgbClr val="5D5D5D"/>
                </a:solidFill>
                <a:latin typeface="Gill Sans MT"/>
                <a:cs typeface="Gill Sans MT"/>
              </a:rPr>
              <a:t>Regulations</a:t>
            </a:r>
            <a:endParaRPr sz="1400">
              <a:latin typeface="Gill Sans MT"/>
              <a:cs typeface="Gill Sans MT"/>
            </a:endParaRPr>
          </a:p>
          <a:p>
            <a:pPr marL="331470" marR="3731895" indent="-158115">
              <a:lnSpc>
                <a:spcPct val="153600"/>
              </a:lnSpc>
            </a:pPr>
            <a:r>
              <a:rPr dirty="0" sz="1400" spc="60">
                <a:solidFill>
                  <a:srgbClr val="5D5D5D"/>
                </a:solidFill>
                <a:latin typeface="Gill Sans MT"/>
                <a:cs typeface="Gill Sans MT"/>
              </a:rPr>
              <a:t>The</a:t>
            </a:r>
            <a:r>
              <a:rPr dirty="0" sz="1400" spc="14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new</a:t>
            </a:r>
            <a:r>
              <a:rPr dirty="0" sz="1400" spc="10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Open</a:t>
            </a:r>
            <a:r>
              <a:rPr dirty="0" sz="1400" spc="8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Space</a:t>
            </a:r>
            <a:r>
              <a:rPr dirty="0" sz="1400" spc="13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-20">
                <a:solidFill>
                  <a:srgbClr val="5D5D5D"/>
                </a:solidFill>
                <a:latin typeface="Gill Sans MT"/>
                <a:cs typeface="Gill Sans MT"/>
              </a:rPr>
              <a:t>ZOTA</a:t>
            </a:r>
            <a:r>
              <a:rPr dirty="0" sz="1400" spc="1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5D5D5D"/>
                </a:solidFill>
                <a:latin typeface="Gill Sans MT"/>
                <a:cs typeface="Gill Sans MT"/>
              </a:rPr>
              <a:t>guidelines</a:t>
            </a:r>
            <a:r>
              <a:rPr dirty="0" sz="1400" spc="9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are</a:t>
            </a:r>
            <a:r>
              <a:rPr dirty="0" sz="1400" spc="14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5D5D5D"/>
                </a:solidFill>
                <a:latin typeface="Gill Sans MT"/>
                <a:cs typeface="Gill Sans MT"/>
              </a:rPr>
              <a:t>designed</a:t>
            </a:r>
            <a:r>
              <a:rPr dirty="0" sz="1400" spc="9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30">
                <a:solidFill>
                  <a:srgbClr val="5D5D5D"/>
                </a:solidFill>
                <a:latin typeface="Gill Sans MT"/>
                <a:cs typeface="Gill Sans MT"/>
              </a:rPr>
              <a:t>to: </a:t>
            </a:r>
            <a:r>
              <a:rPr dirty="0" sz="1400" spc="55">
                <a:solidFill>
                  <a:srgbClr val="5D5D5D"/>
                </a:solidFill>
                <a:latin typeface="Gill Sans MT"/>
                <a:cs typeface="Gill Sans MT"/>
              </a:rPr>
              <a:t>Ensure</a:t>
            </a:r>
            <a:r>
              <a:rPr dirty="0" sz="1400" spc="20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5D5D5D"/>
                </a:solidFill>
                <a:latin typeface="Gill Sans MT"/>
                <a:cs typeface="Gill Sans MT"/>
              </a:rPr>
              <a:t>accessibility</a:t>
            </a:r>
            <a:r>
              <a:rPr dirty="0" sz="1400" spc="229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and</a:t>
            </a:r>
            <a:r>
              <a:rPr dirty="0" sz="1400" spc="21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walkability</a:t>
            </a:r>
            <a:r>
              <a:rPr dirty="0" sz="1400" spc="19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in</a:t>
            </a:r>
            <a:r>
              <a:rPr dirty="0" sz="1400" spc="22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open</a:t>
            </a:r>
            <a:r>
              <a:rPr dirty="0" sz="1400" spc="22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45">
                <a:solidFill>
                  <a:srgbClr val="5D5D5D"/>
                </a:solidFill>
                <a:latin typeface="Gill Sans MT"/>
                <a:cs typeface="Gill Sans MT"/>
              </a:rPr>
              <a:t>spaces</a:t>
            </a:r>
            <a:endParaRPr sz="1400">
              <a:latin typeface="Gill Sans MT"/>
              <a:cs typeface="Gill Sans MT"/>
            </a:endParaRPr>
          </a:p>
          <a:p>
            <a:pPr marL="331470">
              <a:lnSpc>
                <a:spcPct val="100000"/>
              </a:lnSpc>
              <a:spcBef>
                <a:spcPts val="605"/>
              </a:spcBef>
            </a:pP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Optimize</a:t>
            </a:r>
            <a:r>
              <a:rPr dirty="0" sz="1400" spc="13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5D5D5D"/>
                </a:solidFill>
                <a:latin typeface="Gill Sans MT"/>
                <a:cs typeface="Gill Sans MT"/>
              </a:rPr>
              <a:t>the</a:t>
            </a:r>
            <a:r>
              <a:rPr dirty="0" sz="1400" spc="17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quality</a:t>
            </a:r>
            <a:r>
              <a:rPr dirty="0" sz="1400" spc="14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of</a:t>
            </a:r>
            <a:r>
              <a:rPr dirty="0" sz="1400" spc="15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5D5D5D"/>
                </a:solidFill>
                <a:latin typeface="Gill Sans MT"/>
                <a:cs typeface="Gill Sans MT"/>
              </a:rPr>
              <a:t>green</a:t>
            </a:r>
            <a:r>
              <a:rPr dirty="0" sz="1400" spc="16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70">
                <a:solidFill>
                  <a:srgbClr val="5D5D5D"/>
                </a:solidFill>
                <a:latin typeface="Gill Sans MT"/>
                <a:cs typeface="Gill Sans MT"/>
              </a:rPr>
              <a:t>spaces,</a:t>
            </a:r>
            <a:r>
              <a:rPr dirty="0" sz="1400" spc="16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0">
                <a:solidFill>
                  <a:srgbClr val="5D5D5D"/>
                </a:solidFill>
                <a:latin typeface="Gill Sans MT"/>
                <a:cs typeface="Gill Sans MT"/>
              </a:rPr>
              <a:t>including</a:t>
            </a:r>
            <a:r>
              <a:rPr dirty="0" sz="1400" spc="12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80">
                <a:solidFill>
                  <a:srgbClr val="5D5D5D"/>
                </a:solidFill>
                <a:latin typeface="Gill Sans MT"/>
                <a:cs typeface="Gill Sans MT"/>
              </a:rPr>
              <a:t>people-</a:t>
            </a:r>
            <a:r>
              <a:rPr dirty="0" sz="1400" spc="70">
                <a:solidFill>
                  <a:srgbClr val="5D5D5D"/>
                </a:solidFill>
                <a:latin typeface="Gill Sans MT"/>
                <a:cs typeface="Gill Sans MT"/>
              </a:rPr>
              <a:t>focused</a:t>
            </a:r>
            <a:r>
              <a:rPr dirty="0" sz="1400" spc="16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and</a:t>
            </a:r>
            <a:r>
              <a:rPr dirty="0" sz="1400" spc="13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100">
                <a:solidFill>
                  <a:srgbClr val="5D5D5D"/>
                </a:solidFill>
                <a:latin typeface="Gill Sans MT"/>
                <a:cs typeface="Gill Sans MT"/>
              </a:rPr>
              <a:t>habitat-</a:t>
            </a:r>
            <a:r>
              <a:rPr dirty="0" sz="1400" spc="36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5D5D5D"/>
                </a:solidFill>
                <a:latin typeface="Gill Sans MT"/>
                <a:cs typeface="Gill Sans MT"/>
              </a:rPr>
              <a:t>focused</a:t>
            </a:r>
            <a:r>
              <a:rPr dirty="0" sz="1400" spc="14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35">
                <a:solidFill>
                  <a:srgbClr val="5D5D5D"/>
                </a:solidFill>
                <a:latin typeface="Gill Sans MT"/>
                <a:cs typeface="Gill Sans MT"/>
              </a:rPr>
              <a:t>areas</a:t>
            </a:r>
            <a:endParaRPr sz="1400">
              <a:latin typeface="Gill Sans MT"/>
              <a:cs typeface="Gill Sans MT"/>
            </a:endParaRPr>
          </a:p>
          <a:p>
            <a:pPr marL="331470">
              <a:lnSpc>
                <a:spcPct val="100000"/>
              </a:lnSpc>
              <a:spcBef>
                <a:spcPts val="1220"/>
              </a:spcBef>
            </a:pPr>
            <a:r>
              <a:rPr dirty="0" sz="1400" spc="60">
                <a:solidFill>
                  <a:srgbClr val="5D5D5D"/>
                </a:solidFill>
                <a:latin typeface="Gill Sans MT"/>
                <a:cs typeface="Gill Sans MT"/>
              </a:rPr>
              <a:t>Incentivize</a:t>
            </a:r>
            <a:r>
              <a:rPr dirty="0" sz="1400" spc="114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5D5D5D"/>
                </a:solidFill>
                <a:latin typeface="Gill Sans MT"/>
                <a:cs typeface="Gill Sans MT"/>
              </a:rPr>
              <a:t>sustainable</a:t>
            </a:r>
            <a:r>
              <a:rPr dirty="0" sz="1400" spc="12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5D5D5D"/>
                </a:solidFill>
                <a:latin typeface="Gill Sans MT"/>
                <a:cs typeface="Gill Sans MT"/>
              </a:rPr>
              <a:t>infrastructure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354" y="1497584"/>
            <a:ext cx="7861934" cy="12833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11430">
              <a:lnSpc>
                <a:spcPct val="100600"/>
              </a:lnSpc>
              <a:spcBef>
                <a:spcPts val="95"/>
              </a:spcBef>
            </a:pPr>
            <a:r>
              <a:rPr dirty="0" spc="-120"/>
              <a:t>Phase</a:t>
            </a:r>
            <a:r>
              <a:rPr dirty="0" spc="-280"/>
              <a:t> </a:t>
            </a:r>
            <a:r>
              <a:rPr dirty="0" spc="-85"/>
              <a:t>I:</a:t>
            </a:r>
            <a:r>
              <a:rPr dirty="0" spc="-285"/>
              <a:t> </a:t>
            </a:r>
            <a:r>
              <a:rPr dirty="0" spc="-140"/>
              <a:t>Research</a:t>
            </a:r>
            <a:r>
              <a:rPr dirty="0" spc="-280"/>
              <a:t> </a:t>
            </a:r>
            <a:r>
              <a:rPr dirty="0" spc="-100"/>
              <a:t>and</a:t>
            </a:r>
            <a:r>
              <a:rPr dirty="0" spc="-275"/>
              <a:t> </a:t>
            </a:r>
            <a:r>
              <a:rPr dirty="0" spc="-110"/>
              <a:t>Community </a:t>
            </a:r>
            <a:r>
              <a:rPr dirty="0" spc="-155"/>
              <a:t>Coalition-</a:t>
            </a:r>
            <a:r>
              <a:rPr dirty="0" spc="-10"/>
              <a:t>Building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19403" y="2744107"/>
            <a:ext cx="8418830" cy="3156585"/>
          </a:xfrm>
          <a:prstGeom prst="rect">
            <a:avLst/>
          </a:prstGeom>
        </p:spPr>
        <p:txBody>
          <a:bodyPr wrap="square" lIns="0" tIns="190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dirty="0" sz="2350" spc="105" b="1">
                <a:solidFill>
                  <a:srgbClr val="F9A61E"/>
                </a:solidFill>
                <a:latin typeface="Gill Sans MT"/>
                <a:cs typeface="Gill Sans MT"/>
              </a:rPr>
              <a:t>Summer/Fall</a:t>
            </a:r>
            <a:r>
              <a:rPr dirty="0" sz="2350" spc="175" b="1">
                <a:solidFill>
                  <a:srgbClr val="F9A61E"/>
                </a:solidFill>
                <a:latin typeface="Gill Sans MT"/>
                <a:cs typeface="Gill Sans MT"/>
              </a:rPr>
              <a:t> 2022 </a:t>
            </a:r>
            <a:endParaRPr sz="2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50" spc="-175" b="1">
                <a:solidFill>
                  <a:srgbClr val="5D5D5D"/>
                </a:solidFill>
                <a:latin typeface="Gill Sans MT"/>
                <a:cs typeface="Gill Sans MT"/>
              </a:rPr>
              <a:t>LFUCG</a:t>
            </a:r>
            <a:r>
              <a:rPr dirty="0" sz="1850" spc="-254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10" b="1">
                <a:solidFill>
                  <a:srgbClr val="5D5D5D"/>
                </a:solidFill>
                <a:latin typeface="Gill Sans MT"/>
                <a:cs typeface="Gill Sans MT"/>
              </a:rPr>
              <a:t>Divisions</a:t>
            </a:r>
            <a:r>
              <a:rPr dirty="0" sz="1850" spc="-14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10" b="1">
                <a:solidFill>
                  <a:srgbClr val="5D5D5D"/>
                </a:solidFill>
                <a:latin typeface="Gill Sans MT"/>
                <a:cs typeface="Gill Sans MT"/>
              </a:rPr>
              <a:t>of</a:t>
            </a:r>
            <a:r>
              <a:rPr dirty="0" sz="1850" spc="-125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10" b="1">
                <a:solidFill>
                  <a:srgbClr val="5D5D5D"/>
                </a:solidFill>
                <a:latin typeface="Gill Sans MT"/>
                <a:cs typeface="Gill Sans MT"/>
              </a:rPr>
              <a:t>Planning</a:t>
            </a:r>
            <a:r>
              <a:rPr dirty="0" sz="1850" spc="-9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b="1">
                <a:solidFill>
                  <a:srgbClr val="5D5D5D"/>
                </a:solidFill>
                <a:latin typeface="Gill Sans MT"/>
                <a:cs typeface="Gill Sans MT"/>
              </a:rPr>
              <a:t>and</a:t>
            </a:r>
            <a:r>
              <a:rPr dirty="0" sz="1850" spc="-75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b="1">
                <a:solidFill>
                  <a:srgbClr val="5D5D5D"/>
                </a:solidFill>
                <a:latin typeface="Gill Sans MT"/>
                <a:cs typeface="Gill Sans MT"/>
              </a:rPr>
              <a:t>Parks</a:t>
            </a:r>
            <a:r>
              <a:rPr dirty="0" sz="1850" spc="-8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b="1">
                <a:solidFill>
                  <a:srgbClr val="5D5D5D"/>
                </a:solidFill>
                <a:latin typeface="Gill Sans MT"/>
                <a:cs typeface="Gill Sans MT"/>
              </a:rPr>
              <a:t>&amp;</a:t>
            </a:r>
            <a:r>
              <a:rPr dirty="0" sz="1850" spc="-229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55" b="1">
                <a:solidFill>
                  <a:srgbClr val="5D5D5D"/>
                </a:solidFill>
                <a:latin typeface="Gill Sans MT"/>
                <a:cs typeface="Gill Sans MT"/>
              </a:rPr>
              <a:t>Recreation</a:t>
            </a:r>
            <a:r>
              <a:rPr dirty="0" sz="1850" spc="-145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b="1">
                <a:solidFill>
                  <a:srgbClr val="5D5D5D"/>
                </a:solidFill>
                <a:latin typeface="Gill Sans MT"/>
                <a:cs typeface="Gill Sans MT"/>
              </a:rPr>
              <a:t>+</a:t>
            </a:r>
            <a:r>
              <a:rPr dirty="0" sz="1850" spc="-6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55" b="1">
                <a:solidFill>
                  <a:srgbClr val="5D5D5D"/>
                </a:solidFill>
                <a:latin typeface="Gill Sans MT"/>
                <a:cs typeface="Gill Sans MT"/>
              </a:rPr>
              <a:t>the</a:t>
            </a:r>
            <a:r>
              <a:rPr dirty="0" sz="1850" spc="-175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75" b="1">
                <a:solidFill>
                  <a:srgbClr val="5D5D5D"/>
                </a:solidFill>
                <a:latin typeface="Gill Sans MT"/>
                <a:cs typeface="Gill Sans MT"/>
              </a:rPr>
              <a:t>Trust</a:t>
            </a:r>
            <a:r>
              <a:rPr dirty="0" sz="1850" spc="-135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20" b="1">
                <a:solidFill>
                  <a:srgbClr val="5D5D5D"/>
                </a:solidFill>
                <a:latin typeface="Gill Sans MT"/>
                <a:cs typeface="Gill Sans MT"/>
              </a:rPr>
              <a:t>for</a:t>
            </a:r>
            <a:r>
              <a:rPr dirty="0" sz="1850" spc="-11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10" b="1">
                <a:solidFill>
                  <a:srgbClr val="5D5D5D"/>
                </a:solidFill>
                <a:latin typeface="Gill Sans MT"/>
                <a:cs typeface="Gill Sans MT"/>
              </a:rPr>
              <a:t>Public</a:t>
            </a:r>
            <a:r>
              <a:rPr dirty="0" sz="1850" spc="-75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20" b="1">
                <a:solidFill>
                  <a:srgbClr val="5D5D5D"/>
                </a:solidFill>
                <a:latin typeface="Gill Sans MT"/>
                <a:cs typeface="Gill Sans MT"/>
              </a:rPr>
              <a:t>Land</a:t>
            </a:r>
            <a:endParaRPr sz="1850">
              <a:latin typeface="Gill Sans MT"/>
              <a:cs typeface="Gill Sans MT"/>
            </a:endParaRPr>
          </a:p>
          <a:p>
            <a:pPr marL="220345" indent="-140970">
              <a:lnSpc>
                <a:spcPct val="100000"/>
              </a:lnSpc>
              <a:spcBef>
                <a:spcPts val="869"/>
              </a:spcBef>
              <a:buChar char="•"/>
              <a:tabLst>
                <a:tab pos="220979" algn="l"/>
              </a:tabLst>
            </a:pP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Analysis</a:t>
            </a:r>
            <a:r>
              <a:rPr dirty="0" sz="1400" spc="17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of</a:t>
            </a:r>
            <a:r>
              <a:rPr dirty="0" sz="1400" spc="24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parks</a:t>
            </a:r>
            <a:r>
              <a:rPr dirty="0" sz="1400" spc="24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70">
                <a:solidFill>
                  <a:srgbClr val="5D5D5D"/>
                </a:solidFill>
                <a:latin typeface="Gill Sans MT"/>
                <a:cs typeface="Gill Sans MT"/>
              </a:rPr>
              <a:t>access</a:t>
            </a:r>
            <a:r>
              <a:rPr dirty="0" sz="1400" spc="24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0">
                <a:solidFill>
                  <a:srgbClr val="5D5D5D"/>
                </a:solidFill>
                <a:latin typeface="Gill Sans MT"/>
                <a:cs typeface="Gill Sans MT"/>
              </a:rPr>
              <a:t>points</a:t>
            </a:r>
            <a:endParaRPr sz="1400">
              <a:latin typeface="Gill Sans MT"/>
              <a:cs typeface="Gill Sans MT"/>
            </a:endParaRPr>
          </a:p>
          <a:p>
            <a:pPr marL="220345" indent="-140970">
              <a:lnSpc>
                <a:spcPct val="100000"/>
              </a:lnSpc>
              <a:spcBef>
                <a:spcPts val="900"/>
              </a:spcBef>
              <a:buChar char="•"/>
              <a:tabLst>
                <a:tab pos="220979" algn="l"/>
              </a:tabLst>
            </a:pPr>
            <a:r>
              <a:rPr dirty="0" sz="1400" spc="85">
                <a:solidFill>
                  <a:srgbClr val="5D5D5D"/>
                </a:solidFill>
                <a:latin typeface="Gill Sans MT"/>
                <a:cs typeface="Gill Sans MT"/>
              </a:rPr>
              <a:t>10-Minute</a:t>
            </a:r>
            <a:r>
              <a:rPr dirty="0" sz="1400" spc="12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Walk</a:t>
            </a:r>
            <a:r>
              <a:rPr dirty="0" sz="1400" spc="6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70">
                <a:solidFill>
                  <a:srgbClr val="5D5D5D"/>
                </a:solidFill>
                <a:latin typeface="Gill Sans MT"/>
                <a:cs typeface="Gill Sans MT"/>
              </a:rPr>
              <a:t>access</a:t>
            </a:r>
            <a:r>
              <a:rPr dirty="0" sz="1400" spc="10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80">
                <a:solidFill>
                  <a:srgbClr val="5D5D5D"/>
                </a:solidFill>
                <a:latin typeface="Gill Sans MT"/>
                <a:cs typeface="Gill Sans MT"/>
              </a:rPr>
              <a:t>statistics</a:t>
            </a:r>
            <a:r>
              <a:rPr dirty="0" sz="1400" spc="11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-10">
                <a:solidFill>
                  <a:srgbClr val="5D5D5D"/>
                </a:solidFill>
                <a:latin typeface="Gill Sans MT"/>
                <a:cs typeface="Gill Sans MT"/>
              </a:rPr>
              <a:t>update</a:t>
            </a:r>
            <a:endParaRPr sz="1400">
              <a:latin typeface="Gill Sans MT"/>
              <a:cs typeface="Gill Sans MT"/>
            </a:endParaRPr>
          </a:p>
          <a:p>
            <a:pPr marL="220345" indent="-140970">
              <a:lnSpc>
                <a:spcPct val="100000"/>
              </a:lnSpc>
              <a:spcBef>
                <a:spcPts val="900"/>
              </a:spcBef>
              <a:buChar char="•"/>
              <a:tabLst>
                <a:tab pos="220979" algn="l"/>
              </a:tabLst>
            </a:pPr>
            <a:r>
              <a:rPr dirty="0" sz="1400" spc="45">
                <a:solidFill>
                  <a:srgbClr val="5D5D5D"/>
                </a:solidFill>
                <a:latin typeface="Gill Sans MT"/>
                <a:cs typeface="Gill Sans MT"/>
              </a:rPr>
              <a:t>Complete</a:t>
            </a:r>
            <a:r>
              <a:rPr dirty="0" sz="1400" spc="18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park</a:t>
            </a:r>
            <a:r>
              <a:rPr dirty="0" sz="1400" spc="18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data</a:t>
            </a:r>
            <a:r>
              <a:rPr dirty="0" sz="1400" spc="18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layer</a:t>
            </a:r>
            <a:r>
              <a:rPr dirty="0" sz="1400" spc="18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0">
                <a:solidFill>
                  <a:srgbClr val="5D5D5D"/>
                </a:solidFill>
                <a:latin typeface="Gill Sans MT"/>
                <a:cs typeface="Gill Sans MT"/>
              </a:rPr>
              <a:t>including</a:t>
            </a:r>
            <a:r>
              <a:rPr dirty="0" sz="1400" spc="15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5D5D5D"/>
                </a:solidFill>
                <a:latin typeface="Gill Sans MT"/>
                <a:cs typeface="Gill Sans MT"/>
              </a:rPr>
              <a:t>privately-</a:t>
            </a:r>
            <a:r>
              <a:rPr dirty="0" sz="1400" spc="70">
                <a:solidFill>
                  <a:srgbClr val="5D5D5D"/>
                </a:solidFill>
                <a:latin typeface="Gill Sans MT"/>
                <a:cs typeface="Gill Sans MT"/>
              </a:rPr>
              <a:t>owned</a:t>
            </a:r>
            <a:r>
              <a:rPr dirty="0" sz="1400" spc="21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public</a:t>
            </a:r>
            <a:r>
              <a:rPr dirty="0" sz="1400" spc="16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park</a:t>
            </a:r>
            <a:r>
              <a:rPr dirty="0" sz="1400" spc="17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5D5D5D"/>
                </a:solidFill>
                <a:latin typeface="Gill Sans MT"/>
                <a:cs typeface="Gill Sans MT"/>
              </a:rPr>
              <a:t>space</a:t>
            </a:r>
            <a:r>
              <a:rPr dirty="0" sz="1400" spc="19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40">
                <a:solidFill>
                  <a:srgbClr val="5D5D5D"/>
                </a:solidFill>
                <a:latin typeface="Gill Sans MT"/>
                <a:cs typeface="Gill Sans MT"/>
              </a:rPr>
              <a:t>created</a:t>
            </a:r>
            <a:endParaRPr sz="1400">
              <a:latin typeface="Gill Sans MT"/>
              <a:cs typeface="Gill Sans MT"/>
            </a:endParaRPr>
          </a:p>
          <a:p>
            <a:pPr marL="220345" indent="-140970">
              <a:lnSpc>
                <a:spcPct val="100000"/>
              </a:lnSpc>
              <a:spcBef>
                <a:spcPts val="900"/>
              </a:spcBef>
              <a:buChar char="•"/>
              <a:tabLst>
                <a:tab pos="220979" algn="l"/>
              </a:tabLst>
            </a:pP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Data</a:t>
            </a:r>
            <a:r>
              <a:rPr dirty="0" sz="1400" spc="11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5D5D5D"/>
                </a:solidFill>
                <a:latin typeface="Gill Sans MT"/>
                <a:cs typeface="Gill Sans MT"/>
              </a:rPr>
              <a:t>dashboard</a:t>
            </a:r>
            <a:r>
              <a:rPr dirty="0" sz="1400" spc="14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5D5D5D"/>
                </a:solidFill>
                <a:latin typeface="Gill Sans MT"/>
                <a:cs typeface="Gill Sans MT"/>
              </a:rPr>
              <a:t>depicting</a:t>
            </a:r>
            <a:r>
              <a:rPr dirty="0" sz="1400" spc="10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0">
                <a:solidFill>
                  <a:srgbClr val="5D5D5D"/>
                </a:solidFill>
                <a:latin typeface="Gill Sans MT"/>
                <a:cs typeface="Gill Sans MT"/>
              </a:rPr>
              <a:t>parks</a:t>
            </a:r>
            <a:r>
              <a:rPr dirty="0" sz="1400" spc="14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and</a:t>
            </a:r>
            <a:r>
              <a:rPr dirty="0" sz="1400" spc="114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5">
                <a:solidFill>
                  <a:srgbClr val="5D5D5D"/>
                </a:solidFill>
                <a:latin typeface="Gill Sans MT"/>
                <a:cs typeface="Gill Sans MT"/>
              </a:rPr>
              <a:t>recreation</a:t>
            </a:r>
            <a:r>
              <a:rPr dirty="0" sz="1400" spc="15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5D5D5D"/>
                </a:solidFill>
                <a:latin typeface="Gill Sans MT"/>
                <a:cs typeface="Gill Sans MT"/>
              </a:rPr>
              <a:t>facilities</a:t>
            </a:r>
            <a:r>
              <a:rPr dirty="0" sz="1400" spc="15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with</a:t>
            </a:r>
            <a:r>
              <a:rPr dirty="0" sz="1400" spc="11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0">
                <a:solidFill>
                  <a:srgbClr val="5D5D5D"/>
                </a:solidFill>
                <a:latin typeface="Gill Sans MT"/>
                <a:cs typeface="Gill Sans MT"/>
              </a:rPr>
              <a:t>relative</a:t>
            </a:r>
            <a:r>
              <a:rPr dirty="0" sz="1400" spc="13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5D5D5D"/>
                </a:solidFill>
                <a:latin typeface="Gill Sans MT"/>
                <a:cs typeface="Gill Sans MT"/>
              </a:rPr>
              <a:t>visitation</a:t>
            </a:r>
            <a:r>
              <a:rPr dirty="0" sz="1400" spc="15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5D5D5D"/>
                </a:solidFill>
                <a:latin typeface="Gill Sans MT"/>
                <a:cs typeface="Gill Sans MT"/>
              </a:rPr>
              <a:t>created:</a:t>
            </a:r>
            <a:endParaRPr sz="1400">
              <a:latin typeface="Gill Sans MT"/>
              <a:cs typeface="Gill Sans MT"/>
            </a:endParaRPr>
          </a:p>
          <a:p>
            <a:pPr marL="220345" marR="139700" indent="-140335">
              <a:lnSpc>
                <a:spcPct val="100000"/>
              </a:lnSpc>
              <a:spcBef>
                <a:spcPts val="900"/>
              </a:spcBef>
              <a:buChar char="•"/>
              <a:tabLst>
                <a:tab pos="220979" algn="l"/>
              </a:tabLst>
            </a:pP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Will</a:t>
            </a:r>
            <a:r>
              <a:rPr dirty="0" sz="1400" spc="8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be</a:t>
            </a:r>
            <a:r>
              <a:rPr dirty="0" sz="1400" spc="13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able</a:t>
            </a:r>
            <a:r>
              <a:rPr dirty="0" sz="1400" spc="15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to</a:t>
            </a:r>
            <a:r>
              <a:rPr dirty="0" sz="1400" spc="17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use</a:t>
            </a:r>
            <a:r>
              <a:rPr dirty="0" sz="1400" spc="13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5">
                <a:solidFill>
                  <a:srgbClr val="5D5D5D"/>
                </a:solidFill>
                <a:latin typeface="Gill Sans MT"/>
                <a:cs typeface="Gill Sans MT"/>
              </a:rPr>
              <a:t>this</a:t>
            </a:r>
            <a:r>
              <a:rPr dirty="0" sz="1400" spc="15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5D5D5D"/>
                </a:solidFill>
                <a:latin typeface="Gill Sans MT"/>
                <a:cs typeface="Gill Sans MT"/>
              </a:rPr>
              <a:t>tool</a:t>
            </a:r>
            <a:r>
              <a:rPr dirty="0" sz="1400" spc="14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to</a:t>
            </a:r>
            <a:r>
              <a:rPr dirty="0" sz="1400" spc="16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show</a:t>
            </a:r>
            <a:r>
              <a:rPr dirty="0" sz="1400" spc="14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0">
                <a:solidFill>
                  <a:srgbClr val="5D5D5D"/>
                </a:solidFill>
                <a:latin typeface="Gill Sans MT"/>
                <a:cs typeface="Gill Sans MT"/>
              </a:rPr>
              <a:t>underutilized</a:t>
            </a:r>
            <a:r>
              <a:rPr dirty="0" sz="1400" spc="10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70">
                <a:solidFill>
                  <a:srgbClr val="5D5D5D"/>
                </a:solidFill>
                <a:latin typeface="Gill Sans MT"/>
                <a:cs typeface="Gill Sans MT"/>
              </a:rPr>
              <a:t>greenspaces,</a:t>
            </a:r>
            <a:r>
              <a:rPr dirty="0" sz="1400" spc="15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as</a:t>
            </a:r>
            <a:r>
              <a:rPr dirty="0" sz="1400" spc="16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well</a:t>
            </a:r>
            <a:r>
              <a:rPr dirty="0" sz="1400" spc="9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as</a:t>
            </a:r>
            <a:r>
              <a:rPr dirty="0" sz="1400" spc="16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5">
                <a:solidFill>
                  <a:srgbClr val="5D5D5D"/>
                </a:solidFill>
                <a:latin typeface="Gill Sans MT"/>
                <a:cs typeface="Gill Sans MT"/>
              </a:rPr>
              <a:t>neighborhoods</a:t>
            </a:r>
            <a:r>
              <a:rPr dirty="0" sz="1400" spc="12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0">
                <a:solidFill>
                  <a:srgbClr val="5D5D5D"/>
                </a:solidFill>
                <a:latin typeface="Gill Sans MT"/>
                <a:cs typeface="Gill Sans MT"/>
              </a:rPr>
              <a:t>near</a:t>
            </a:r>
            <a:r>
              <a:rPr dirty="0" sz="1400" spc="25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-10">
                <a:solidFill>
                  <a:srgbClr val="5D5D5D"/>
                </a:solidFill>
                <a:latin typeface="Gill Sans MT"/>
                <a:cs typeface="Gill Sans MT"/>
              </a:rPr>
              <a:t>parks </a:t>
            </a:r>
            <a:r>
              <a:rPr dirty="0" sz="1400" spc="65">
                <a:solidFill>
                  <a:srgbClr val="5D5D5D"/>
                </a:solidFill>
                <a:latin typeface="Gill Sans MT"/>
                <a:cs typeface="Gill Sans MT"/>
              </a:rPr>
              <a:t>that</a:t>
            </a:r>
            <a:r>
              <a:rPr dirty="0" sz="1400" spc="13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are</a:t>
            </a:r>
            <a:r>
              <a:rPr dirty="0" sz="1400" spc="10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5D5D5D"/>
                </a:solidFill>
                <a:latin typeface="Gill Sans MT"/>
                <a:cs typeface="Gill Sans MT"/>
              </a:rPr>
              <a:t>not</a:t>
            </a:r>
            <a:r>
              <a:rPr dirty="0" sz="1400" spc="125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50">
                <a:solidFill>
                  <a:srgbClr val="5D5D5D"/>
                </a:solidFill>
                <a:latin typeface="Gill Sans MT"/>
                <a:cs typeface="Gill Sans MT"/>
              </a:rPr>
              <a:t>using</a:t>
            </a:r>
            <a:r>
              <a:rPr dirty="0" sz="1400" spc="11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70">
                <a:solidFill>
                  <a:srgbClr val="5D5D5D"/>
                </a:solidFill>
                <a:latin typeface="Gill Sans MT"/>
                <a:cs typeface="Gill Sans MT"/>
              </a:rPr>
              <a:t>them</a:t>
            </a:r>
            <a:endParaRPr sz="1400">
              <a:latin typeface="Gill Sans MT"/>
              <a:cs typeface="Gill Sans MT"/>
            </a:endParaRPr>
          </a:p>
          <a:p>
            <a:pPr marL="220345" indent="-140970">
              <a:lnSpc>
                <a:spcPct val="100000"/>
              </a:lnSpc>
              <a:spcBef>
                <a:spcPts val="900"/>
              </a:spcBef>
              <a:buChar char="•"/>
              <a:tabLst>
                <a:tab pos="220979" algn="l"/>
              </a:tabLst>
            </a:pPr>
            <a:r>
              <a:rPr dirty="0" sz="1400">
                <a:solidFill>
                  <a:srgbClr val="5D5D5D"/>
                </a:solidFill>
                <a:latin typeface="Gill Sans MT"/>
                <a:cs typeface="Gill Sans MT"/>
              </a:rPr>
              <a:t>Park</a:t>
            </a:r>
            <a:r>
              <a:rPr dirty="0" sz="1400" spc="150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65">
                <a:solidFill>
                  <a:srgbClr val="5D5D5D"/>
                </a:solidFill>
                <a:latin typeface="Gill Sans MT"/>
                <a:cs typeface="Gill Sans MT"/>
              </a:rPr>
              <a:t>Prioritization</a:t>
            </a:r>
            <a:r>
              <a:rPr dirty="0" sz="1400" spc="204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400" spc="-10">
                <a:solidFill>
                  <a:srgbClr val="5D5D5D"/>
                </a:solidFill>
                <a:latin typeface="Gill Sans MT"/>
                <a:cs typeface="Gill Sans MT"/>
              </a:rPr>
              <a:t>Analysis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1105" y="1459484"/>
            <a:ext cx="7861934" cy="12833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11430">
              <a:lnSpc>
                <a:spcPct val="100600"/>
              </a:lnSpc>
              <a:spcBef>
                <a:spcPts val="95"/>
              </a:spcBef>
            </a:pPr>
            <a:r>
              <a:rPr dirty="0" spc="-120"/>
              <a:t>Phase</a:t>
            </a:r>
            <a:r>
              <a:rPr dirty="0" spc="-280"/>
              <a:t> </a:t>
            </a:r>
            <a:r>
              <a:rPr dirty="0" spc="-85"/>
              <a:t>I:</a:t>
            </a:r>
            <a:r>
              <a:rPr dirty="0" spc="-285"/>
              <a:t> </a:t>
            </a:r>
            <a:r>
              <a:rPr dirty="0" spc="-140"/>
              <a:t>Research</a:t>
            </a:r>
            <a:r>
              <a:rPr dirty="0" spc="-280"/>
              <a:t> </a:t>
            </a:r>
            <a:r>
              <a:rPr dirty="0" spc="-100"/>
              <a:t>and</a:t>
            </a:r>
            <a:r>
              <a:rPr dirty="0" spc="-275"/>
              <a:t> </a:t>
            </a:r>
            <a:r>
              <a:rPr dirty="0" spc="-110"/>
              <a:t>Community </a:t>
            </a:r>
            <a:r>
              <a:rPr dirty="0" spc="-155"/>
              <a:t>Coalition-</a:t>
            </a:r>
            <a:r>
              <a:rPr dirty="0" spc="-10"/>
              <a:t>Building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31012" y="2842513"/>
            <a:ext cx="7170420" cy="28784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50" spc="105" b="1">
                <a:solidFill>
                  <a:srgbClr val="F9A61E"/>
                </a:solidFill>
                <a:latin typeface="Gill Sans MT"/>
                <a:cs typeface="Gill Sans MT"/>
              </a:rPr>
              <a:t>Engagement</a:t>
            </a:r>
            <a:r>
              <a:rPr dirty="0" sz="2350" spc="275" b="1">
                <a:solidFill>
                  <a:srgbClr val="F9A61E"/>
                </a:solidFill>
                <a:latin typeface="Gill Sans MT"/>
                <a:cs typeface="Gill Sans MT"/>
              </a:rPr>
              <a:t> </a:t>
            </a:r>
            <a:r>
              <a:rPr dirty="0" sz="2350" spc="105" b="1">
                <a:solidFill>
                  <a:srgbClr val="F9A61E"/>
                </a:solidFill>
                <a:latin typeface="Gill Sans MT"/>
                <a:cs typeface="Gill Sans MT"/>
              </a:rPr>
              <a:t>Mechanisms</a:t>
            </a:r>
            <a:endParaRPr sz="2350">
              <a:latin typeface="Gill Sans MT"/>
              <a:cs typeface="Gill Sans MT"/>
            </a:endParaRPr>
          </a:p>
          <a:p>
            <a:pPr marL="12700" marR="2634615">
              <a:lnSpc>
                <a:spcPct val="204199"/>
              </a:lnSpc>
              <a:spcBef>
                <a:spcPts val="15"/>
              </a:spcBef>
            </a:pPr>
            <a:r>
              <a:rPr dirty="0" sz="2000" spc="90">
                <a:solidFill>
                  <a:srgbClr val="003200"/>
                </a:solidFill>
                <a:latin typeface="Gill Sans MT"/>
                <a:cs typeface="Gill Sans MT"/>
              </a:rPr>
              <a:t>Surveys,</a:t>
            </a:r>
            <a:r>
              <a:rPr dirty="0" sz="2000" spc="229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80">
                <a:solidFill>
                  <a:srgbClr val="003200"/>
                </a:solidFill>
                <a:latin typeface="Gill Sans MT"/>
                <a:cs typeface="Gill Sans MT"/>
              </a:rPr>
              <a:t>Focus</a:t>
            </a:r>
            <a:r>
              <a:rPr dirty="0" sz="2000" spc="23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90">
                <a:solidFill>
                  <a:srgbClr val="003200"/>
                </a:solidFill>
                <a:latin typeface="Gill Sans MT"/>
                <a:cs typeface="Gill Sans MT"/>
              </a:rPr>
              <a:t>Groups,</a:t>
            </a:r>
            <a:r>
              <a:rPr dirty="0" sz="2000" spc="229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75">
                <a:solidFill>
                  <a:srgbClr val="003200"/>
                </a:solidFill>
                <a:latin typeface="Gill Sans MT"/>
                <a:cs typeface="Gill Sans MT"/>
              </a:rPr>
              <a:t>Open</a:t>
            </a:r>
            <a:r>
              <a:rPr dirty="0" sz="2000" spc="22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95">
                <a:solidFill>
                  <a:srgbClr val="003200"/>
                </a:solidFill>
                <a:latin typeface="Gill Sans MT"/>
                <a:cs typeface="Gill Sans MT"/>
              </a:rPr>
              <a:t>Houses </a:t>
            </a:r>
            <a:r>
              <a:rPr dirty="0" sz="2000" spc="90">
                <a:solidFill>
                  <a:srgbClr val="003200"/>
                </a:solidFill>
                <a:latin typeface="Gill Sans MT"/>
                <a:cs typeface="Gill Sans MT"/>
              </a:rPr>
              <a:t>Boards,</a:t>
            </a:r>
            <a:r>
              <a:rPr dirty="0" sz="2000" spc="21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95">
                <a:solidFill>
                  <a:srgbClr val="003200"/>
                </a:solidFill>
                <a:latin typeface="Gill Sans MT"/>
                <a:cs typeface="Gill Sans MT"/>
              </a:rPr>
              <a:t>Commissions,</a:t>
            </a:r>
            <a:r>
              <a:rPr dirty="0" sz="2000" spc="22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90">
                <a:solidFill>
                  <a:srgbClr val="003200"/>
                </a:solidFill>
                <a:latin typeface="Gill Sans MT"/>
                <a:cs typeface="Gill Sans MT"/>
              </a:rPr>
              <a:t>Meeting</a:t>
            </a:r>
            <a:r>
              <a:rPr dirty="0" sz="2000" spc="22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95">
                <a:solidFill>
                  <a:srgbClr val="003200"/>
                </a:solidFill>
                <a:latin typeface="Gill Sans MT"/>
                <a:cs typeface="Gill Sans MT"/>
              </a:rPr>
              <a:t>Groups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85">
                <a:solidFill>
                  <a:srgbClr val="003200"/>
                </a:solidFill>
                <a:latin typeface="Gill Sans MT"/>
                <a:cs typeface="Gill Sans MT"/>
              </a:rPr>
              <a:t>Plans:</a:t>
            </a:r>
            <a:r>
              <a:rPr dirty="0" sz="2000" spc="23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75">
                <a:solidFill>
                  <a:srgbClr val="003200"/>
                </a:solidFill>
                <a:latin typeface="Gill Sans MT"/>
                <a:cs typeface="Gill Sans MT"/>
              </a:rPr>
              <a:t>long</a:t>
            </a:r>
            <a:r>
              <a:rPr dirty="0" sz="2000" spc="24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80">
                <a:solidFill>
                  <a:srgbClr val="003200"/>
                </a:solidFill>
                <a:latin typeface="Gill Sans MT"/>
                <a:cs typeface="Gill Sans MT"/>
              </a:rPr>
              <a:t>term,</a:t>
            </a:r>
            <a:r>
              <a:rPr dirty="0" sz="2000" spc="24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90">
                <a:solidFill>
                  <a:srgbClr val="003200"/>
                </a:solidFill>
                <a:latin typeface="Gill Sans MT"/>
                <a:cs typeface="Gill Sans MT"/>
              </a:rPr>
              <a:t>strategic,</a:t>
            </a:r>
            <a:r>
              <a:rPr dirty="0" sz="2000" spc="24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90">
                <a:solidFill>
                  <a:srgbClr val="003200"/>
                </a:solidFill>
                <a:latin typeface="Gill Sans MT"/>
                <a:cs typeface="Gill Sans MT"/>
              </a:rPr>
              <a:t>developed</a:t>
            </a:r>
            <a:r>
              <a:rPr dirty="0" sz="2000" spc="25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75">
                <a:solidFill>
                  <a:srgbClr val="003200"/>
                </a:solidFill>
                <a:latin typeface="Gill Sans MT"/>
                <a:cs typeface="Gill Sans MT"/>
              </a:rPr>
              <a:t>with</a:t>
            </a:r>
            <a:r>
              <a:rPr dirty="0" sz="2000" spc="24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85">
                <a:solidFill>
                  <a:srgbClr val="003200"/>
                </a:solidFill>
                <a:latin typeface="Gill Sans MT"/>
                <a:cs typeface="Gill Sans MT"/>
              </a:rPr>
              <a:t>public</a:t>
            </a:r>
            <a:r>
              <a:rPr dirty="0" sz="2000" spc="24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95">
                <a:solidFill>
                  <a:srgbClr val="003200"/>
                </a:solidFill>
                <a:latin typeface="Gill Sans MT"/>
                <a:cs typeface="Gill Sans MT"/>
              </a:rPr>
              <a:t>input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1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2000" spc="90">
                <a:solidFill>
                  <a:srgbClr val="003200"/>
                </a:solidFill>
                <a:latin typeface="Gill Sans MT"/>
                <a:cs typeface="Gill Sans MT"/>
              </a:rPr>
              <a:t>Processes:</a:t>
            </a:r>
            <a:r>
              <a:rPr dirty="0" sz="2000" spc="229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90">
                <a:solidFill>
                  <a:srgbClr val="003200"/>
                </a:solidFill>
                <a:latin typeface="Gill Sans MT"/>
                <a:cs typeface="Gill Sans MT"/>
              </a:rPr>
              <a:t>educate,</a:t>
            </a:r>
            <a:r>
              <a:rPr dirty="0" sz="2000" spc="23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90">
                <a:solidFill>
                  <a:srgbClr val="003200"/>
                </a:solidFill>
                <a:latin typeface="Gill Sans MT"/>
                <a:cs typeface="Gill Sans MT"/>
              </a:rPr>
              <a:t>inform,</a:t>
            </a:r>
            <a:r>
              <a:rPr dirty="0" sz="2000" spc="229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85">
                <a:solidFill>
                  <a:srgbClr val="003200"/>
                </a:solidFill>
                <a:latin typeface="Gill Sans MT"/>
                <a:cs typeface="Gill Sans MT"/>
              </a:rPr>
              <a:t>listen</a:t>
            </a:r>
            <a:r>
              <a:rPr dirty="0" sz="2000" spc="23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50">
                <a:solidFill>
                  <a:srgbClr val="003200"/>
                </a:solidFill>
                <a:latin typeface="Gill Sans MT"/>
                <a:cs typeface="Gill Sans MT"/>
              </a:rPr>
              <a:t>on</a:t>
            </a:r>
            <a:r>
              <a:rPr dirty="0" sz="2000" spc="23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105">
                <a:solidFill>
                  <a:srgbClr val="003200"/>
                </a:solidFill>
                <a:latin typeface="Gill Sans MT"/>
                <a:cs typeface="Gill Sans MT"/>
              </a:rPr>
              <a:t>project-by-</a:t>
            </a:r>
            <a:r>
              <a:rPr dirty="0" sz="2000" spc="90">
                <a:solidFill>
                  <a:srgbClr val="003200"/>
                </a:solidFill>
                <a:latin typeface="Gill Sans MT"/>
                <a:cs typeface="Gill Sans MT"/>
              </a:rPr>
              <a:t>project</a:t>
            </a:r>
            <a:r>
              <a:rPr dirty="0" sz="2000" spc="254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95">
                <a:solidFill>
                  <a:srgbClr val="003200"/>
                </a:solidFill>
                <a:latin typeface="Gill Sans MT"/>
                <a:cs typeface="Gill Sans MT"/>
              </a:rPr>
              <a:t>basis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973" y="1477772"/>
            <a:ext cx="6947534" cy="12833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22225">
              <a:lnSpc>
                <a:spcPct val="100600"/>
              </a:lnSpc>
              <a:spcBef>
                <a:spcPts val="95"/>
              </a:spcBef>
            </a:pPr>
            <a:r>
              <a:rPr dirty="0" spc="-200"/>
              <a:t>Phase</a:t>
            </a:r>
            <a:r>
              <a:rPr dirty="0" spc="-430"/>
              <a:t> </a:t>
            </a:r>
            <a:r>
              <a:rPr dirty="0" spc="-160"/>
              <a:t>II:</a:t>
            </a:r>
            <a:r>
              <a:rPr dirty="0" spc="-430"/>
              <a:t> </a:t>
            </a:r>
            <a:r>
              <a:rPr dirty="0" spc="-220"/>
              <a:t>Education</a:t>
            </a:r>
            <a:r>
              <a:rPr dirty="0" spc="-425"/>
              <a:t> </a:t>
            </a:r>
            <a:r>
              <a:rPr dirty="0" spc="-204"/>
              <a:t>Community </a:t>
            </a:r>
            <a:r>
              <a:rPr dirty="0" spc="-125"/>
              <a:t>Workshops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55217" y="2906521"/>
            <a:ext cx="5281930" cy="2669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 b="1">
                <a:solidFill>
                  <a:srgbClr val="F9A61E"/>
                </a:solidFill>
                <a:latin typeface="Gill Sans MT"/>
                <a:cs typeface="Gill Sans MT"/>
              </a:rPr>
              <a:t>Winter/Spring</a:t>
            </a:r>
            <a:r>
              <a:rPr dirty="0" sz="3600" spc="114" b="1">
                <a:solidFill>
                  <a:srgbClr val="F9A61E"/>
                </a:solidFill>
                <a:latin typeface="Gill Sans MT"/>
                <a:cs typeface="Gill Sans MT"/>
              </a:rPr>
              <a:t> </a:t>
            </a:r>
            <a:r>
              <a:rPr dirty="0" sz="3600" spc="180" b="1">
                <a:solidFill>
                  <a:srgbClr val="F9A61E"/>
                </a:solidFill>
                <a:latin typeface="Gill Sans MT"/>
                <a:cs typeface="Gill Sans MT"/>
              </a:rPr>
              <a:t>2023</a:t>
            </a:r>
            <a:endParaRPr sz="3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dirty="0" sz="2400" spc="60">
                <a:solidFill>
                  <a:srgbClr val="003200"/>
                </a:solidFill>
                <a:latin typeface="Gill Sans MT"/>
                <a:cs typeface="Gill Sans MT"/>
              </a:rPr>
              <a:t>Host</a:t>
            </a:r>
            <a:r>
              <a:rPr dirty="0" sz="2400" spc="5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400" spc="75">
                <a:solidFill>
                  <a:srgbClr val="003200"/>
                </a:solidFill>
                <a:latin typeface="Gill Sans MT"/>
                <a:cs typeface="Gill Sans MT"/>
              </a:rPr>
              <a:t>community</a:t>
            </a:r>
            <a:r>
              <a:rPr dirty="0" sz="2400" spc="7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400" spc="60">
                <a:solidFill>
                  <a:srgbClr val="003200"/>
                </a:solidFill>
                <a:latin typeface="Gill Sans MT"/>
                <a:cs typeface="Gill Sans MT"/>
              </a:rPr>
              <a:t>education </a:t>
            </a:r>
            <a:r>
              <a:rPr dirty="0" sz="2400" spc="45">
                <a:solidFill>
                  <a:srgbClr val="003200"/>
                </a:solidFill>
                <a:latin typeface="Gill Sans MT"/>
                <a:cs typeface="Gill Sans MT"/>
              </a:rPr>
              <a:t>workshops</a:t>
            </a:r>
            <a:endParaRPr sz="2400">
              <a:latin typeface="Gill Sans MT"/>
              <a:cs typeface="Gill Sans MT"/>
            </a:endParaRPr>
          </a:p>
          <a:p>
            <a:pPr marL="12700" marR="5080">
              <a:lnSpc>
                <a:spcPct val="201700"/>
              </a:lnSpc>
              <a:spcBef>
                <a:spcPts val="5"/>
              </a:spcBef>
            </a:pPr>
            <a:r>
              <a:rPr dirty="0" sz="2400" spc="45">
                <a:solidFill>
                  <a:srgbClr val="003200"/>
                </a:solidFill>
                <a:latin typeface="Gill Sans MT"/>
                <a:cs typeface="Gill Sans MT"/>
              </a:rPr>
              <a:t>Policy</a:t>
            </a:r>
            <a:r>
              <a:rPr dirty="0" sz="2400" spc="6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400" spc="75">
                <a:solidFill>
                  <a:srgbClr val="003200"/>
                </a:solidFill>
                <a:latin typeface="Gill Sans MT"/>
                <a:cs typeface="Gill Sans MT"/>
              </a:rPr>
              <a:t>process</a:t>
            </a:r>
            <a:r>
              <a:rPr dirty="0" sz="2400" spc="114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400" spc="65">
                <a:solidFill>
                  <a:srgbClr val="003200"/>
                </a:solidFill>
                <a:latin typeface="Gill Sans MT"/>
                <a:cs typeface="Gill Sans MT"/>
              </a:rPr>
              <a:t>training</a:t>
            </a:r>
            <a:r>
              <a:rPr dirty="0" sz="2400" spc="8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400">
                <a:solidFill>
                  <a:srgbClr val="003200"/>
                </a:solidFill>
                <a:latin typeface="Gill Sans MT"/>
                <a:cs typeface="Gill Sans MT"/>
              </a:rPr>
              <a:t>&amp;</a:t>
            </a:r>
            <a:r>
              <a:rPr dirty="0" sz="2400" spc="-9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400">
                <a:solidFill>
                  <a:srgbClr val="003200"/>
                </a:solidFill>
                <a:latin typeface="Gill Sans MT"/>
                <a:cs typeface="Gill Sans MT"/>
              </a:rPr>
              <a:t>input</a:t>
            </a:r>
            <a:r>
              <a:rPr dirty="0" sz="2400" spc="9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400" spc="55">
                <a:solidFill>
                  <a:srgbClr val="003200"/>
                </a:solidFill>
                <a:latin typeface="Gill Sans MT"/>
                <a:cs typeface="Gill Sans MT"/>
              </a:rPr>
              <a:t>gathering </a:t>
            </a:r>
            <a:r>
              <a:rPr dirty="0" sz="2400" spc="60">
                <a:solidFill>
                  <a:srgbClr val="003200"/>
                </a:solidFill>
                <a:latin typeface="Gill Sans MT"/>
                <a:cs typeface="Gill Sans MT"/>
              </a:rPr>
              <a:t>Project</a:t>
            </a:r>
            <a:r>
              <a:rPr dirty="0" sz="2400" spc="5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400" spc="60">
                <a:solidFill>
                  <a:srgbClr val="003200"/>
                </a:solidFill>
                <a:latin typeface="Gill Sans MT"/>
                <a:cs typeface="Gill Sans MT"/>
              </a:rPr>
              <a:t>marketing </a:t>
            </a:r>
            <a:r>
              <a:rPr dirty="0" sz="2400" spc="35">
                <a:solidFill>
                  <a:srgbClr val="003200"/>
                </a:solidFill>
                <a:latin typeface="Gill Sans MT"/>
                <a:cs typeface="Gill Sans MT"/>
              </a:rPr>
              <a:t>campaign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0960" marR="22225">
              <a:lnSpc>
                <a:spcPct val="100600"/>
              </a:lnSpc>
              <a:spcBef>
                <a:spcPts val="95"/>
              </a:spcBef>
            </a:pPr>
            <a:r>
              <a:rPr dirty="0" spc="-200"/>
              <a:t>Phase</a:t>
            </a:r>
            <a:r>
              <a:rPr dirty="0" spc="-430"/>
              <a:t> </a:t>
            </a:r>
            <a:r>
              <a:rPr dirty="0" spc="-160"/>
              <a:t>II:</a:t>
            </a:r>
            <a:r>
              <a:rPr dirty="0" spc="-430"/>
              <a:t> </a:t>
            </a:r>
            <a:r>
              <a:rPr dirty="0" spc="-220"/>
              <a:t>Education</a:t>
            </a:r>
            <a:r>
              <a:rPr dirty="0" spc="-425"/>
              <a:t> </a:t>
            </a:r>
            <a:r>
              <a:rPr dirty="0" spc="-204"/>
              <a:t>Community </a:t>
            </a:r>
            <a:r>
              <a:rPr dirty="0" spc="-125"/>
              <a:t>Workshops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55217" y="2870703"/>
            <a:ext cx="5929630" cy="254508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3600" spc="55" b="1">
                <a:solidFill>
                  <a:srgbClr val="F9A61E"/>
                </a:solidFill>
                <a:latin typeface="Gill Sans MT"/>
                <a:cs typeface="Gill Sans MT"/>
              </a:rPr>
              <a:t>Topics</a:t>
            </a:r>
            <a:endParaRPr sz="3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2000" spc="60">
                <a:solidFill>
                  <a:srgbClr val="003200"/>
                </a:solidFill>
                <a:latin typeface="Gill Sans MT"/>
                <a:cs typeface="Gill Sans MT"/>
              </a:rPr>
              <a:t>Parks</a:t>
            </a:r>
            <a:r>
              <a:rPr dirty="0" sz="2000" spc="1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65">
                <a:solidFill>
                  <a:srgbClr val="003200"/>
                </a:solidFill>
                <a:latin typeface="Gill Sans MT"/>
                <a:cs typeface="Gill Sans MT"/>
              </a:rPr>
              <a:t>locations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2000" spc="60">
                <a:solidFill>
                  <a:srgbClr val="003200"/>
                </a:solidFill>
                <a:latin typeface="Gill Sans MT"/>
                <a:cs typeface="Gill Sans MT"/>
              </a:rPr>
              <a:t>Access</a:t>
            </a:r>
            <a:r>
              <a:rPr dirty="0" sz="2000" spc="14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65">
                <a:solidFill>
                  <a:srgbClr val="003200"/>
                </a:solidFill>
                <a:latin typeface="Gill Sans MT"/>
                <a:cs typeface="Gill Sans MT"/>
              </a:rPr>
              <a:t>points</a:t>
            </a:r>
            <a:endParaRPr sz="2000">
              <a:latin typeface="Gill Sans MT"/>
              <a:cs typeface="Gill Sans MT"/>
            </a:endParaRPr>
          </a:p>
          <a:p>
            <a:pPr marL="12700" marR="5080">
              <a:lnSpc>
                <a:spcPct val="127000"/>
              </a:lnSpc>
            </a:pPr>
            <a:r>
              <a:rPr dirty="0" sz="2000" spc="65">
                <a:solidFill>
                  <a:srgbClr val="003200"/>
                </a:solidFill>
                <a:latin typeface="Gill Sans MT"/>
                <a:cs typeface="Gill Sans MT"/>
              </a:rPr>
              <a:t>Neighborhood</a:t>
            </a:r>
            <a:r>
              <a:rPr dirty="0" sz="2000" spc="15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65">
                <a:solidFill>
                  <a:srgbClr val="003200"/>
                </a:solidFill>
                <a:latin typeface="Gill Sans MT"/>
                <a:cs typeface="Gill Sans MT"/>
              </a:rPr>
              <a:t>demographics</a:t>
            </a:r>
            <a:r>
              <a:rPr dirty="0" sz="2000" spc="15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55">
                <a:solidFill>
                  <a:srgbClr val="003200"/>
                </a:solidFill>
                <a:latin typeface="Gill Sans MT"/>
                <a:cs typeface="Gill Sans MT"/>
              </a:rPr>
              <a:t>when</a:t>
            </a:r>
            <a:r>
              <a:rPr dirty="0" sz="2000" spc="15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60">
                <a:solidFill>
                  <a:srgbClr val="003200"/>
                </a:solidFill>
                <a:latin typeface="Gill Sans MT"/>
                <a:cs typeface="Gill Sans MT"/>
              </a:rPr>
              <a:t>built</a:t>
            </a:r>
            <a:r>
              <a:rPr dirty="0" sz="2000" spc="15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50">
                <a:solidFill>
                  <a:srgbClr val="003200"/>
                </a:solidFill>
                <a:latin typeface="Gill Sans MT"/>
                <a:cs typeface="Gill Sans MT"/>
              </a:rPr>
              <a:t>and</a:t>
            </a:r>
            <a:r>
              <a:rPr dirty="0" sz="2000" spc="15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65">
                <a:solidFill>
                  <a:srgbClr val="003200"/>
                </a:solidFill>
                <a:latin typeface="Gill Sans MT"/>
                <a:cs typeface="Gill Sans MT"/>
              </a:rPr>
              <a:t>current </a:t>
            </a:r>
            <a:r>
              <a:rPr dirty="0" sz="2000" spc="60">
                <a:solidFill>
                  <a:srgbClr val="003200"/>
                </a:solidFill>
                <a:latin typeface="Gill Sans MT"/>
                <a:cs typeface="Gill Sans MT"/>
              </a:rPr>
              <a:t>History</a:t>
            </a:r>
            <a:r>
              <a:rPr dirty="0" sz="2000" spc="16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of</a:t>
            </a:r>
            <a:r>
              <a:rPr dirty="0" sz="2000" spc="17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60">
                <a:solidFill>
                  <a:srgbClr val="003200"/>
                </a:solidFill>
                <a:latin typeface="Gill Sans MT"/>
                <a:cs typeface="Gill Sans MT"/>
              </a:rPr>
              <a:t>inequitable</a:t>
            </a:r>
            <a:r>
              <a:rPr dirty="0" sz="2000" spc="16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65">
                <a:solidFill>
                  <a:srgbClr val="003200"/>
                </a:solidFill>
                <a:latin typeface="Gill Sans MT"/>
                <a:cs typeface="Gill Sans MT"/>
              </a:rPr>
              <a:t>practices</a:t>
            </a:r>
            <a:r>
              <a:rPr dirty="0" sz="2000" spc="16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50">
                <a:solidFill>
                  <a:srgbClr val="003200"/>
                </a:solidFill>
                <a:latin typeface="Gill Sans MT"/>
                <a:cs typeface="Gill Sans MT"/>
              </a:rPr>
              <a:t>and</a:t>
            </a:r>
            <a:r>
              <a:rPr dirty="0" sz="2000" spc="16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65">
                <a:solidFill>
                  <a:srgbClr val="003200"/>
                </a:solidFill>
                <a:latin typeface="Gill Sans MT"/>
                <a:cs typeface="Gill Sans MT"/>
              </a:rPr>
              <a:t>zoning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dirty="0" sz="2000" spc="60">
                <a:solidFill>
                  <a:srgbClr val="003200"/>
                </a:solidFill>
                <a:latin typeface="Gill Sans MT"/>
                <a:cs typeface="Gill Sans MT"/>
              </a:rPr>
              <a:t>History</a:t>
            </a:r>
            <a:r>
              <a:rPr dirty="0" sz="2000" spc="16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of</a:t>
            </a:r>
            <a:r>
              <a:rPr dirty="0" sz="2000" spc="18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60">
                <a:solidFill>
                  <a:srgbClr val="003200"/>
                </a:solidFill>
                <a:latin typeface="Gill Sans MT"/>
                <a:cs typeface="Gill Sans MT"/>
              </a:rPr>
              <a:t>Parks</a:t>
            </a:r>
            <a:r>
              <a:rPr dirty="0" sz="2000" spc="16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60">
                <a:solidFill>
                  <a:srgbClr val="003200"/>
                </a:solidFill>
                <a:latin typeface="Gill Sans MT"/>
                <a:cs typeface="Gill Sans MT"/>
              </a:rPr>
              <a:t>investment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7473" y="1287272"/>
            <a:ext cx="5674360" cy="21939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312420">
              <a:lnSpc>
                <a:spcPct val="100600"/>
              </a:lnSpc>
              <a:spcBef>
                <a:spcPts val="95"/>
              </a:spcBef>
            </a:pPr>
            <a:r>
              <a:rPr dirty="0" spc="-200"/>
              <a:t>Phase</a:t>
            </a:r>
            <a:r>
              <a:rPr dirty="0" spc="-455"/>
              <a:t> </a:t>
            </a:r>
            <a:r>
              <a:rPr dirty="0" spc="-160"/>
              <a:t>II:</a:t>
            </a:r>
            <a:r>
              <a:rPr dirty="0" spc="-445"/>
              <a:t> </a:t>
            </a:r>
            <a:r>
              <a:rPr dirty="0" spc="-114"/>
              <a:t>Education </a:t>
            </a:r>
            <a:r>
              <a:rPr dirty="0" spc="-220"/>
              <a:t>Community</a:t>
            </a:r>
            <a:r>
              <a:rPr dirty="0" spc="-409"/>
              <a:t> </a:t>
            </a:r>
            <a:r>
              <a:rPr dirty="0" spc="-215"/>
              <a:t>Workshops</a:t>
            </a:r>
          </a:p>
          <a:p>
            <a:pPr marL="97790">
              <a:lnSpc>
                <a:spcPct val="100000"/>
              </a:lnSpc>
              <a:spcBef>
                <a:spcPts val="455"/>
              </a:spcBef>
            </a:pPr>
            <a:r>
              <a:rPr dirty="0" sz="3600" spc="55">
                <a:solidFill>
                  <a:srgbClr val="F9A61E"/>
                </a:solidFill>
              </a:rPr>
              <a:t>Format</a:t>
            </a:r>
            <a:endParaRPr sz="3600"/>
          </a:p>
          <a:p>
            <a:pPr marL="97790">
              <a:lnSpc>
                <a:spcPct val="100000"/>
              </a:lnSpc>
              <a:spcBef>
                <a:spcPts val="5"/>
              </a:spcBef>
            </a:pPr>
            <a:r>
              <a:rPr dirty="0" sz="2000" b="0">
                <a:solidFill>
                  <a:srgbClr val="003200"/>
                </a:solidFill>
                <a:latin typeface="Gill Sans MT"/>
                <a:cs typeface="Gill Sans MT"/>
              </a:rPr>
              <a:t>CivicLex</a:t>
            </a:r>
            <a:r>
              <a:rPr dirty="0" sz="2000" spc="-35" b="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b="0">
                <a:solidFill>
                  <a:srgbClr val="003200"/>
                </a:solidFill>
                <a:latin typeface="Gill Sans MT"/>
                <a:cs typeface="Gill Sans MT"/>
              </a:rPr>
              <a:t>will</a:t>
            </a:r>
            <a:r>
              <a:rPr dirty="0" sz="2000" spc="-30" b="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b="0">
                <a:solidFill>
                  <a:srgbClr val="003200"/>
                </a:solidFill>
                <a:latin typeface="Gill Sans MT"/>
                <a:cs typeface="Gill Sans MT"/>
              </a:rPr>
              <a:t>lead</a:t>
            </a:r>
            <a:r>
              <a:rPr dirty="0" sz="2000" spc="-30" b="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b="0">
                <a:solidFill>
                  <a:srgbClr val="003200"/>
                </a:solidFill>
                <a:latin typeface="Gill Sans MT"/>
                <a:cs typeface="Gill Sans MT"/>
              </a:rPr>
              <a:t>a</a:t>
            </a:r>
            <a:r>
              <a:rPr dirty="0" sz="2000" spc="-30" b="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b="0">
                <a:solidFill>
                  <a:srgbClr val="003200"/>
                </a:solidFill>
                <a:latin typeface="Gill Sans MT"/>
                <a:cs typeface="Gill Sans MT"/>
              </a:rPr>
              <a:t>presentation</a:t>
            </a:r>
            <a:r>
              <a:rPr dirty="0" sz="2000" spc="-30" b="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b="0">
                <a:solidFill>
                  <a:srgbClr val="003200"/>
                </a:solidFill>
                <a:latin typeface="Gill Sans MT"/>
                <a:cs typeface="Gill Sans MT"/>
              </a:rPr>
              <a:t>with</a:t>
            </a:r>
            <a:r>
              <a:rPr dirty="0" sz="2000" spc="-30" b="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b="0">
                <a:solidFill>
                  <a:srgbClr val="003200"/>
                </a:solidFill>
                <a:latin typeface="Gill Sans MT"/>
                <a:cs typeface="Gill Sans MT"/>
              </a:rPr>
              <a:t>this</a:t>
            </a:r>
            <a:r>
              <a:rPr dirty="0" sz="2000" spc="-30" b="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-10" b="0">
                <a:solidFill>
                  <a:srgbClr val="003200"/>
                </a:solidFill>
                <a:latin typeface="Gill Sans MT"/>
                <a:cs typeface="Gill Sans MT"/>
              </a:rPr>
              <a:t>information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2805" y="3772913"/>
            <a:ext cx="6996430" cy="2825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Team</a:t>
            </a:r>
            <a:r>
              <a:rPr dirty="0" sz="2000" spc="-2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members</a:t>
            </a:r>
            <a:r>
              <a:rPr dirty="0" sz="2000" spc="-3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from</a:t>
            </a:r>
            <a:r>
              <a:rPr dirty="0" sz="2000" spc="-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Parks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and</a:t>
            </a:r>
            <a:r>
              <a:rPr dirty="0" sz="2000" spc="-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Planning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will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talk</a:t>
            </a:r>
            <a:r>
              <a:rPr dirty="0" sz="2000" spc="-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about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what</a:t>
            </a:r>
            <a:r>
              <a:rPr dirty="0" sz="2000" spc="-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access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to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parks</a:t>
            </a:r>
            <a:r>
              <a:rPr dirty="0" sz="2000" spc="-3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and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engagement</a:t>
            </a:r>
            <a:r>
              <a:rPr dirty="0" sz="2000" spc="-3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with</a:t>
            </a:r>
            <a:r>
              <a:rPr dirty="0" sz="2000" spc="-2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200">
                <a:solidFill>
                  <a:srgbClr val="003200"/>
                </a:solidFill>
                <a:latin typeface="Gill Sans MT"/>
                <a:cs typeface="Gill Sans MT"/>
              </a:rPr>
              <a:t>decision</a:t>
            </a:r>
            <a:r>
              <a:rPr dirty="0" sz="2200" spc="-8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making</a:t>
            </a:r>
            <a:r>
              <a:rPr dirty="0" sz="2000" spc="-3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processes</a:t>
            </a:r>
            <a:r>
              <a:rPr dirty="0" sz="2000" spc="-3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look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like 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today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2150">
              <a:latin typeface="Gill Sans MT"/>
              <a:cs typeface="Gill Sans MT"/>
            </a:endParaRPr>
          </a:p>
          <a:p>
            <a:pPr algn="just" marL="12700" marR="81280">
              <a:lnSpc>
                <a:spcPct val="100000"/>
              </a:lnSpc>
            </a:pP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All</a:t>
            </a:r>
            <a:r>
              <a:rPr dirty="0" sz="2000" spc="-3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team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members</a:t>
            </a:r>
            <a:r>
              <a:rPr dirty="0" sz="2000" spc="-3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will</a:t>
            </a:r>
            <a:r>
              <a:rPr dirty="0" sz="2000" spc="-2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join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a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conversation</a:t>
            </a:r>
            <a:r>
              <a:rPr dirty="0" sz="2000" spc="-2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with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the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audience</a:t>
            </a:r>
            <a:r>
              <a:rPr dirty="0" sz="2000" spc="-3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about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how</a:t>
            </a:r>
            <a:r>
              <a:rPr dirty="0" sz="2000" spc="-3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they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would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like</a:t>
            </a:r>
            <a:r>
              <a:rPr dirty="0" sz="2000" spc="-2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to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be</a:t>
            </a:r>
            <a:r>
              <a:rPr dirty="0" sz="2000" spc="-1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included</a:t>
            </a:r>
            <a:r>
              <a:rPr dirty="0" sz="2000" spc="-2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in</a:t>
            </a:r>
            <a:r>
              <a:rPr dirty="0" sz="2000" spc="-2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the</a:t>
            </a:r>
            <a:r>
              <a:rPr dirty="0" sz="2000" spc="-1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decision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making</a:t>
            </a:r>
            <a:r>
              <a:rPr dirty="0" sz="2000" spc="-3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process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and</a:t>
            </a:r>
            <a:r>
              <a:rPr dirty="0" sz="2000" spc="-2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what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kinds</a:t>
            </a:r>
            <a:r>
              <a:rPr dirty="0" sz="2000" spc="-1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of</a:t>
            </a:r>
            <a:r>
              <a:rPr dirty="0" sz="2000" spc="-1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outcomes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they</a:t>
            </a:r>
            <a:r>
              <a:rPr dirty="0" sz="2000" spc="-1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would</a:t>
            </a:r>
            <a:r>
              <a:rPr dirty="0" sz="2000" spc="-1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like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to</a:t>
            </a:r>
            <a:r>
              <a:rPr dirty="0" sz="2000" spc="-1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-25">
                <a:solidFill>
                  <a:srgbClr val="003200"/>
                </a:solidFill>
                <a:latin typeface="Gill Sans MT"/>
                <a:cs typeface="Gill Sans MT"/>
              </a:rPr>
              <a:t>see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Gill Sans MT"/>
              <a:cs typeface="Gill Sans MT"/>
            </a:endParaRPr>
          </a:p>
          <a:p>
            <a:pPr algn="just" marL="12700">
              <a:lnSpc>
                <a:spcPct val="100000"/>
              </a:lnSpc>
            </a:pP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Audience</a:t>
            </a:r>
            <a:r>
              <a:rPr dirty="0" sz="2000" spc="-3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members</a:t>
            </a:r>
            <a:r>
              <a:rPr dirty="0" sz="2000" spc="-2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will</a:t>
            </a:r>
            <a:r>
              <a:rPr dirty="0" sz="2000" spc="-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be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able</a:t>
            </a:r>
            <a:r>
              <a:rPr dirty="0" sz="2000" spc="-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to</a:t>
            </a:r>
            <a:r>
              <a:rPr dirty="0" sz="2000" spc="-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ask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the</a:t>
            </a:r>
            <a:r>
              <a:rPr dirty="0" sz="2000" spc="-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group</a:t>
            </a:r>
            <a:r>
              <a:rPr dirty="0" sz="2000" spc="-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questions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pc="-125"/>
              <a:t>Next</a:t>
            </a:r>
            <a:r>
              <a:rPr dirty="0" spc="-280"/>
              <a:t> </a:t>
            </a:r>
            <a:r>
              <a:rPr dirty="0" spc="-10"/>
              <a:t>Steps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dirty="0" spc="-120"/>
              <a:t>Phase</a:t>
            </a:r>
            <a:r>
              <a:rPr dirty="0" spc="-280"/>
              <a:t> </a:t>
            </a:r>
            <a:r>
              <a:rPr dirty="0" spc="-120"/>
              <a:t>III:</a:t>
            </a:r>
            <a:r>
              <a:rPr dirty="0" spc="-285"/>
              <a:t> </a:t>
            </a:r>
            <a:r>
              <a:rPr dirty="0" spc="-125"/>
              <a:t>Transformation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15009" y="2912617"/>
            <a:ext cx="4876165" cy="192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dirty="0" sz="3600" spc="105" b="1">
                <a:solidFill>
                  <a:srgbClr val="F9A61E"/>
                </a:solidFill>
                <a:latin typeface="Gill Sans MT"/>
                <a:cs typeface="Gill Sans MT"/>
              </a:rPr>
              <a:t>Spring/Summer</a:t>
            </a:r>
            <a:r>
              <a:rPr dirty="0" sz="3600" spc="195" b="1">
                <a:solidFill>
                  <a:srgbClr val="F9A61E"/>
                </a:solidFill>
                <a:latin typeface="Gill Sans MT"/>
                <a:cs typeface="Gill Sans MT"/>
              </a:rPr>
              <a:t> </a:t>
            </a:r>
            <a:r>
              <a:rPr dirty="0" sz="3600" spc="180" b="1">
                <a:solidFill>
                  <a:srgbClr val="F9A61E"/>
                </a:solidFill>
                <a:latin typeface="Gill Sans MT"/>
                <a:cs typeface="Gill Sans MT"/>
              </a:rPr>
              <a:t>2023</a:t>
            </a:r>
            <a:endParaRPr sz="3600">
              <a:latin typeface="Gill Sans MT"/>
              <a:cs typeface="Gill Sans MT"/>
            </a:endParaRPr>
          </a:p>
          <a:p>
            <a:pPr marL="12700" marR="1367155">
              <a:lnSpc>
                <a:spcPct val="137500"/>
              </a:lnSpc>
              <a:spcBef>
                <a:spcPts val="760"/>
              </a:spcBef>
            </a:pPr>
            <a:r>
              <a:rPr dirty="0" sz="2000" spc="55">
                <a:solidFill>
                  <a:srgbClr val="003200"/>
                </a:solidFill>
                <a:latin typeface="Gill Sans MT"/>
                <a:cs typeface="Gill Sans MT"/>
              </a:rPr>
              <a:t>Launch</a:t>
            </a:r>
            <a:r>
              <a:rPr dirty="0" sz="2000" spc="6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80">
                <a:solidFill>
                  <a:srgbClr val="003200"/>
                </a:solidFill>
                <a:latin typeface="Gill Sans MT"/>
                <a:cs typeface="Gill Sans MT"/>
              </a:rPr>
              <a:t>demonstration</a:t>
            </a:r>
            <a:r>
              <a:rPr dirty="0" sz="2000" spc="13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50">
                <a:solidFill>
                  <a:srgbClr val="003200"/>
                </a:solidFill>
                <a:latin typeface="Gill Sans MT"/>
                <a:cs typeface="Gill Sans MT"/>
              </a:rPr>
              <a:t>projects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Deploy</a:t>
            </a:r>
            <a:r>
              <a:rPr dirty="0" sz="2000" spc="11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new</a:t>
            </a:r>
            <a:r>
              <a:rPr dirty="0" sz="2000" spc="18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policy</a:t>
            </a:r>
            <a:r>
              <a:rPr dirty="0" sz="2000" spc="18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70">
                <a:solidFill>
                  <a:srgbClr val="003200"/>
                </a:solidFill>
                <a:latin typeface="Gill Sans MT"/>
                <a:cs typeface="Gill Sans MT"/>
              </a:rPr>
              <a:t>processes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2000" spc="60">
                <a:solidFill>
                  <a:srgbClr val="003200"/>
                </a:solidFill>
                <a:latin typeface="Gill Sans MT"/>
                <a:cs typeface="Gill Sans MT"/>
              </a:rPr>
              <a:t>Mini</a:t>
            </a:r>
            <a:r>
              <a:rPr dirty="0" sz="2000" spc="15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70">
                <a:solidFill>
                  <a:srgbClr val="003200"/>
                </a:solidFill>
                <a:latin typeface="Gill Sans MT"/>
                <a:cs typeface="Gill Sans MT"/>
              </a:rPr>
              <a:t>grants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131570">
              <a:lnSpc>
                <a:spcPct val="100000"/>
              </a:lnSpc>
              <a:spcBef>
                <a:spcPts val="125"/>
              </a:spcBef>
            </a:pPr>
            <a:r>
              <a:rPr dirty="0" spc="-310"/>
              <a:t>Where</a:t>
            </a:r>
            <a:r>
              <a:rPr dirty="0" spc="-500"/>
              <a:t> </a:t>
            </a:r>
            <a:r>
              <a:rPr dirty="0" spc="75"/>
              <a:t>is</a:t>
            </a:r>
            <a:r>
              <a:rPr dirty="0" spc="10"/>
              <a:t> </a:t>
            </a:r>
            <a:r>
              <a:rPr dirty="0" spc="-114"/>
              <a:t>the</a:t>
            </a:r>
            <a:r>
              <a:rPr dirty="0" spc="-265"/>
              <a:t> </a:t>
            </a:r>
            <a:r>
              <a:rPr dirty="0" spc="-60"/>
              <a:t>Money</a:t>
            </a:r>
            <a:r>
              <a:rPr dirty="0" spc="-210"/>
              <a:t> </a:t>
            </a:r>
            <a:r>
              <a:rPr dirty="0" spc="-10"/>
              <a:t>Going?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9082" y="2507742"/>
            <a:ext cx="6077711" cy="36294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305" y="1473200"/>
            <a:ext cx="2357755" cy="6546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130"/>
              <a:t>Resources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98652" y="2382265"/>
            <a:ext cx="3362325" cy="1063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Trust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for</a:t>
            </a:r>
            <a:r>
              <a:rPr dirty="0" sz="2000" spc="-1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Public</a:t>
            </a:r>
            <a:r>
              <a:rPr dirty="0" sz="2000" spc="-1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-20">
                <a:solidFill>
                  <a:srgbClr val="003200"/>
                </a:solidFill>
                <a:latin typeface="Gill Sans MT"/>
                <a:cs typeface="Gill Sans MT"/>
              </a:rPr>
              <a:t>Land</a:t>
            </a:r>
            <a:endParaRPr sz="2000">
              <a:latin typeface="Gill Sans MT"/>
              <a:cs typeface="Gill Sans MT"/>
            </a:endParaRPr>
          </a:p>
          <a:p>
            <a:pPr marL="68580" marR="1060450" indent="-56515">
              <a:lnSpc>
                <a:spcPct val="100000"/>
              </a:lnSpc>
              <a:spcBef>
                <a:spcPts val="10"/>
              </a:spcBef>
            </a:pP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ill Sans MT"/>
                <a:cs typeface="Gill Sans MT"/>
                <a:hlinkClick r:id="rId2"/>
              </a:rPr>
              <a:t>www.tpl.org</a:t>
            </a:r>
            <a:r>
              <a:rPr dirty="0" sz="1600" spc="-10">
                <a:solidFill>
                  <a:srgbClr val="0000FF"/>
                </a:solidFill>
                <a:latin typeface="Gill Sans MT"/>
                <a:cs typeface="Gill Sans MT"/>
              </a:rPr>
              <a:t> </a:t>
            </a: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ill Sans MT"/>
                <a:cs typeface="Gill Sans MT"/>
                <a:hlinkClick r:id="rId3"/>
              </a:rPr>
              <a:t>www.tpl.org/10minutewalk</a:t>
            </a:r>
            <a:endParaRPr sz="16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u="sng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ill Sans MT"/>
                <a:cs typeface="Gill Sans MT"/>
                <a:hlinkClick r:id="rId4"/>
              </a:rPr>
              <a:t>www.tpl.org/national-walk-to-a-park-</a:t>
            </a:r>
            <a:r>
              <a:rPr dirty="0" u="sng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ill Sans MT"/>
                <a:cs typeface="Gill Sans MT"/>
                <a:hlinkClick r:id="rId4"/>
              </a:rPr>
              <a:t>day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79161" y="2367026"/>
            <a:ext cx="913765" cy="578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CivicLex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u="heavy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CivicLex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395475" y="3686047"/>
            <a:ext cx="7130415" cy="2461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423035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Lexington</a:t>
            </a:r>
            <a:r>
              <a:rPr dirty="0" sz="2000" spc="-3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Parks</a:t>
            </a:r>
            <a:r>
              <a:rPr dirty="0" sz="2000" spc="-3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Equity</a:t>
            </a:r>
            <a:r>
              <a:rPr dirty="0" sz="2000" spc="-3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Accelerator</a:t>
            </a:r>
            <a:endParaRPr sz="2000">
              <a:latin typeface="Gill Sans MT"/>
              <a:cs typeface="Gill Sans MT"/>
            </a:endParaRPr>
          </a:p>
          <a:p>
            <a:pPr marL="1423035">
              <a:lnSpc>
                <a:spcPct val="100000"/>
              </a:lnSpc>
              <a:spcBef>
                <a:spcPts val="15"/>
              </a:spcBef>
            </a:pP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Lexington</a:t>
            </a:r>
            <a:r>
              <a:rPr dirty="0" u="heavy" sz="1600" spc="-4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Park</a:t>
            </a:r>
            <a:r>
              <a:rPr dirty="0" u="heavy" sz="16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Equity</a:t>
            </a:r>
            <a:r>
              <a:rPr dirty="0" u="heavy" sz="1600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Accelerator</a:t>
            </a:r>
            <a:r>
              <a:rPr dirty="0" u="heavy" sz="1600" spc="-4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—</a:t>
            </a:r>
            <a:r>
              <a:rPr dirty="0" u="heavy" sz="16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CivicLex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Lexington-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Fayette</a:t>
            </a:r>
            <a:r>
              <a:rPr dirty="0" sz="2000" spc="-3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Urban</a:t>
            </a:r>
            <a:r>
              <a:rPr dirty="0" sz="2000" spc="-1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003200"/>
                </a:solidFill>
                <a:latin typeface="Gill Sans MT"/>
                <a:cs typeface="Gill Sans MT"/>
              </a:rPr>
              <a:t>County </a:t>
            </a: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Government</a:t>
            </a:r>
            <a:endParaRPr sz="2000">
              <a:latin typeface="Gill Sans MT"/>
              <a:cs typeface="Gill Sans MT"/>
            </a:endParaRPr>
          </a:p>
          <a:p>
            <a:pPr marL="36195" marR="5080">
              <a:lnSpc>
                <a:spcPct val="102499"/>
              </a:lnSpc>
              <a:spcBef>
                <a:spcPts val="35"/>
              </a:spcBef>
            </a:pP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https://</a:t>
            </a:r>
            <a:r>
              <a:rPr dirty="0" u="heavy" sz="1600" spc="-1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www.lexingtonky.gov/index.php/about-parks-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and-recreation-master-</a:t>
            </a:r>
            <a:r>
              <a:rPr dirty="0" u="heavy" sz="1600" spc="-2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plan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u="heavy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https://imaginelexington.com</a:t>
            </a:r>
            <a:endParaRPr sz="1600">
              <a:latin typeface="Arial"/>
              <a:cs typeface="Arial"/>
            </a:endParaRPr>
          </a:p>
          <a:p>
            <a:pPr marL="36195" marR="408940">
              <a:lnSpc>
                <a:spcPts val="1970"/>
              </a:lnSpc>
              <a:spcBef>
                <a:spcPts val="70"/>
              </a:spcBef>
            </a:pP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https://</a:t>
            </a:r>
            <a:r>
              <a:rPr dirty="0" u="heavy" sz="1600" spc="-1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www.lexingtonky.gov/boards/commission-racial-</a:t>
            </a:r>
            <a:r>
              <a:rPr dirty="0" u="heavy" sz="1600" spc="-1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justice-and-equality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Planning</a:t>
            </a:r>
            <a:r>
              <a:rPr dirty="0" u="heavy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|</a:t>
            </a:r>
            <a:r>
              <a:rPr dirty="0" u="heavy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City</a:t>
            </a:r>
            <a:r>
              <a:rPr dirty="0" u="heavy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Lexington</a:t>
            </a:r>
            <a:r>
              <a:rPr dirty="0" u="heavy" sz="16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(lexingtonky.gov)</a:t>
            </a:r>
            <a:endParaRPr sz="1600">
              <a:latin typeface="Arial"/>
              <a:cs typeface="Arial"/>
            </a:endParaRPr>
          </a:p>
          <a:p>
            <a:pPr marL="36195">
              <a:lnSpc>
                <a:spcPts val="1885"/>
              </a:lnSpc>
            </a:pP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Parks</a:t>
            </a:r>
            <a:r>
              <a:rPr dirty="0" u="heavy" sz="16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&amp;</a:t>
            </a:r>
            <a:r>
              <a:rPr dirty="0" u="heavy" sz="16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Recreation</a:t>
            </a:r>
            <a:r>
              <a:rPr dirty="0" u="heavy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|</a:t>
            </a:r>
            <a:r>
              <a:rPr dirty="0" u="heavy" sz="1600" spc="-1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City</a:t>
            </a:r>
            <a:r>
              <a:rPr dirty="0" u="heavy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16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Lexington</a:t>
            </a:r>
            <a:r>
              <a:rPr dirty="0" u="heavy" sz="1600" spc="-2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(lexingtonky.gov)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57185" y="2367026"/>
            <a:ext cx="866140" cy="5772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003200"/>
                </a:solidFill>
                <a:latin typeface="Gill Sans MT"/>
                <a:cs typeface="Gill Sans MT"/>
              </a:rPr>
              <a:t>Seedleaf</a:t>
            </a:r>
            <a:endParaRPr sz="2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u="heavy" sz="16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Seedleaf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3773" y="6152747"/>
            <a:ext cx="1800324" cy="3627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091" y="1381759"/>
            <a:ext cx="2844800" cy="6546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85">
                <a:solidFill>
                  <a:srgbClr val="1C3F13"/>
                </a:solidFill>
              </a:rPr>
              <a:t>Background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9313" y="2362200"/>
            <a:ext cx="7014971" cy="32080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" y="3509416"/>
            <a:ext cx="9909047" cy="23617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44525" rIns="0" bIns="0" rtlCol="0" vert="horz">
            <a:spAutoFit/>
          </a:bodyPr>
          <a:lstStyle/>
          <a:p>
            <a:pPr marL="3013075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7004" y="1305559"/>
            <a:ext cx="2844800" cy="6546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85"/>
              <a:t>Background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23376" y="2245879"/>
            <a:ext cx="8101330" cy="3356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6705">
              <a:lnSpc>
                <a:spcPct val="100000"/>
              </a:lnSpc>
              <a:spcBef>
                <a:spcPts val="100"/>
              </a:spcBef>
              <a:tabLst>
                <a:tab pos="4341495" algn="l"/>
              </a:tabLst>
            </a:pPr>
            <a:r>
              <a:rPr dirty="0" sz="2700" b="1">
                <a:solidFill>
                  <a:srgbClr val="F8A61D"/>
                </a:solidFill>
                <a:latin typeface="Gill Sans MT"/>
                <a:cs typeface="Gill Sans MT"/>
              </a:rPr>
              <a:t>The</a:t>
            </a:r>
            <a:r>
              <a:rPr dirty="0" sz="2700" spc="-10" b="1">
                <a:solidFill>
                  <a:srgbClr val="F8A61D"/>
                </a:solidFill>
                <a:latin typeface="Gill Sans MT"/>
                <a:cs typeface="Gill Sans MT"/>
              </a:rPr>
              <a:t> </a:t>
            </a:r>
            <a:r>
              <a:rPr dirty="0" sz="2700" b="1">
                <a:solidFill>
                  <a:srgbClr val="F8A61D"/>
                </a:solidFill>
                <a:latin typeface="Gill Sans MT"/>
                <a:cs typeface="Gill Sans MT"/>
              </a:rPr>
              <a:t>Trust</a:t>
            </a:r>
            <a:r>
              <a:rPr dirty="0" sz="2700" spc="-5" b="1">
                <a:solidFill>
                  <a:srgbClr val="F8A61D"/>
                </a:solidFill>
                <a:latin typeface="Gill Sans MT"/>
                <a:cs typeface="Gill Sans MT"/>
              </a:rPr>
              <a:t> </a:t>
            </a:r>
            <a:r>
              <a:rPr dirty="0" sz="2700" b="1">
                <a:solidFill>
                  <a:srgbClr val="F8A61D"/>
                </a:solidFill>
                <a:latin typeface="Gill Sans MT"/>
                <a:cs typeface="Gill Sans MT"/>
              </a:rPr>
              <a:t>for</a:t>
            </a:r>
            <a:r>
              <a:rPr dirty="0" sz="2700" spc="-10" b="1">
                <a:solidFill>
                  <a:srgbClr val="F8A61D"/>
                </a:solidFill>
                <a:latin typeface="Gill Sans MT"/>
                <a:cs typeface="Gill Sans MT"/>
              </a:rPr>
              <a:t> </a:t>
            </a:r>
            <a:r>
              <a:rPr dirty="0" sz="2700" b="1">
                <a:solidFill>
                  <a:srgbClr val="F8A61D"/>
                </a:solidFill>
                <a:latin typeface="Gill Sans MT"/>
                <a:cs typeface="Gill Sans MT"/>
              </a:rPr>
              <a:t>Public</a:t>
            </a:r>
            <a:r>
              <a:rPr dirty="0" sz="2700" spc="-5" b="1">
                <a:solidFill>
                  <a:srgbClr val="F8A61D"/>
                </a:solidFill>
                <a:latin typeface="Gill Sans MT"/>
                <a:cs typeface="Gill Sans MT"/>
              </a:rPr>
              <a:t> </a:t>
            </a:r>
            <a:r>
              <a:rPr dirty="0" sz="2700" spc="-20" b="1">
                <a:solidFill>
                  <a:srgbClr val="F8A61D"/>
                </a:solidFill>
                <a:latin typeface="Gill Sans MT"/>
                <a:cs typeface="Gill Sans MT"/>
              </a:rPr>
              <a:t>Land</a:t>
            </a:r>
            <a:r>
              <a:rPr dirty="0" sz="2700" b="1">
                <a:solidFill>
                  <a:srgbClr val="F8A61D"/>
                </a:solidFill>
                <a:latin typeface="Gill Sans MT"/>
                <a:cs typeface="Gill Sans MT"/>
              </a:rPr>
              <a:t>	</a:t>
            </a:r>
            <a:r>
              <a:rPr dirty="0" sz="2700" b="1">
                <a:latin typeface="Gill Sans MT"/>
                <a:cs typeface="Gill Sans MT"/>
              </a:rPr>
              <a:t>“The</a:t>
            </a:r>
            <a:r>
              <a:rPr dirty="0" sz="2700" spc="-1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Trust</a:t>
            </a:r>
            <a:r>
              <a:rPr dirty="0" sz="2700" spc="-1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for</a:t>
            </a:r>
            <a:r>
              <a:rPr dirty="0" sz="2700" spc="-5" b="1">
                <a:latin typeface="Gill Sans MT"/>
                <a:cs typeface="Gill Sans MT"/>
              </a:rPr>
              <a:t> </a:t>
            </a:r>
            <a:r>
              <a:rPr dirty="0" sz="2700" spc="-10" b="1">
                <a:latin typeface="Gill Sans MT"/>
                <a:cs typeface="Gill Sans MT"/>
              </a:rPr>
              <a:t>Public </a:t>
            </a:r>
            <a:r>
              <a:rPr dirty="0" sz="2700" b="1">
                <a:latin typeface="Gill Sans MT"/>
                <a:cs typeface="Gill Sans MT"/>
              </a:rPr>
              <a:t>Land</a:t>
            </a:r>
            <a:r>
              <a:rPr dirty="0" sz="2700" spc="-35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creates</a:t>
            </a:r>
            <a:r>
              <a:rPr dirty="0" sz="2700" spc="-2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parks</a:t>
            </a:r>
            <a:r>
              <a:rPr dirty="0" sz="2700" spc="-2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and</a:t>
            </a:r>
            <a:r>
              <a:rPr dirty="0" sz="2700" spc="-2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protects</a:t>
            </a:r>
            <a:r>
              <a:rPr dirty="0" sz="2700" spc="-2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land</a:t>
            </a:r>
            <a:r>
              <a:rPr dirty="0" sz="2700" spc="-2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for</a:t>
            </a:r>
            <a:r>
              <a:rPr dirty="0" sz="2700" spc="-15" b="1">
                <a:latin typeface="Gill Sans MT"/>
                <a:cs typeface="Gill Sans MT"/>
              </a:rPr>
              <a:t> </a:t>
            </a:r>
            <a:r>
              <a:rPr dirty="0" sz="2700" spc="-10" b="1">
                <a:latin typeface="Gill Sans MT"/>
                <a:cs typeface="Gill Sans MT"/>
              </a:rPr>
              <a:t>people, </a:t>
            </a:r>
            <a:r>
              <a:rPr dirty="0" sz="2700" b="1">
                <a:latin typeface="Gill Sans MT"/>
                <a:cs typeface="Gill Sans MT"/>
              </a:rPr>
              <a:t>ensuring</a:t>
            </a:r>
            <a:r>
              <a:rPr dirty="0" sz="2700" spc="-3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healthy,</a:t>
            </a:r>
            <a:r>
              <a:rPr dirty="0" sz="2700" spc="-3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livable</a:t>
            </a:r>
            <a:r>
              <a:rPr dirty="0" sz="2700" spc="-3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communities</a:t>
            </a:r>
            <a:r>
              <a:rPr dirty="0" sz="2700" spc="-25" b="1">
                <a:latin typeface="Gill Sans MT"/>
                <a:cs typeface="Gill Sans MT"/>
              </a:rPr>
              <a:t> for </a:t>
            </a:r>
            <a:r>
              <a:rPr dirty="0" sz="2700" b="1">
                <a:latin typeface="Gill Sans MT"/>
                <a:cs typeface="Gill Sans MT"/>
              </a:rPr>
              <a:t>generations</a:t>
            </a:r>
            <a:r>
              <a:rPr dirty="0" sz="2700" spc="-3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to</a:t>
            </a:r>
            <a:r>
              <a:rPr dirty="0" sz="2700" spc="-25" b="1">
                <a:latin typeface="Gill Sans MT"/>
                <a:cs typeface="Gill Sans MT"/>
              </a:rPr>
              <a:t> </a:t>
            </a:r>
            <a:r>
              <a:rPr dirty="0" sz="2700" spc="-10" b="1">
                <a:latin typeface="Gill Sans MT"/>
                <a:cs typeface="Gill Sans MT"/>
              </a:rPr>
              <a:t>come.”</a:t>
            </a:r>
            <a:endParaRPr sz="2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50">
              <a:latin typeface="Gill Sans MT"/>
              <a:cs typeface="Gill Sans MT"/>
            </a:endParaRPr>
          </a:p>
          <a:p>
            <a:pPr marL="1416685" marR="5080">
              <a:lnSpc>
                <a:spcPct val="100000"/>
              </a:lnSpc>
            </a:pPr>
            <a:r>
              <a:rPr dirty="0" sz="2700" b="1">
                <a:solidFill>
                  <a:srgbClr val="F8A61D"/>
                </a:solidFill>
                <a:latin typeface="Gill Sans MT"/>
                <a:cs typeface="Gill Sans MT"/>
              </a:rPr>
              <a:t>10-Minute</a:t>
            </a:r>
            <a:r>
              <a:rPr dirty="0" sz="2700" spc="-10" b="1">
                <a:solidFill>
                  <a:srgbClr val="F8A61D"/>
                </a:solidFill>
                <a:latin typeface="Gill Sans MT"/>
                <a:cs typeface="Gill Sans MT"/>
              </a:rPr>
              <a:t> </a:t>
            </a:r>
            <a:r>
              <a:rPr dirty="0" sz="2700" b="1">
                <a:solidFill>
                  <a:srgbClr val="F8A61D"/>
                </a:solidFill>
                <a:latin typeface="Gill Sans MT"/>
                <a:cs typeface="Gill Sans MT"/>
              </a:rPr>
              <a:t>Walk</a:t>
            </a:r>
            <a:r>
              <a:rPr dirty="0" sz="2700" spc="-10" b="1">
                <a:solidFill>
                  <a:srgbClr val="F8A61D"/>
                </a:solidFill>
                <a:latin typeface="Gill Sans MT"/>
                <a:cs typeface="Gill Sans MT"/>
              </a:rPr>
              <a:t> </a:t>
            </a:r>
            <a:r>
              <a:rPr dirty="0" sz="2700" b="1">
                <a:solidFill>
                  <a:srgbClr val="F8A61D"/>
                </a:solidFill>
                <a:latin typeface="Gill Sans MT"/>
                <a:cs typeface="Gill Sans MT"/>
              </a:rPr>
              <a:t>Park</a:t>
            </a:r>
            <a:r>
              <a:rPr dirty="0" sz="2700" spc="-10" b="1">
                <a:solidFill>
                  <a:srgbClr val="F8A61D"/>
                </a:solidFill>
                <a:latin typeface="Gill Sans MT"/>
                <a:cs typeface="Gill Sans MT"/>
              </a:rPr>
              <a:t> </a:t>
            </a:r>
            <a:r>
              <a:rPr dirty="0" sz="2700" b="1">
                <a:solidFill>
                  <a:srgbClr val="F8A61D"/>
                </a:solidFill>
                <a:latin typeface="Gill Sans MT"/>
                <a:cs typeface="Gill Sans MT"/>
              </a:rPr>
              <a:t>Equity</a:t>
            </a:r>
            <a:r>
              <a:rPr dirty="0" sz="2700" spc="-5" b="1">
                <a:solidFill>
                  <a:srgbClr val="F8A61D"/>
                </a:solidFill>
                <a:latin typeface="Gill Sans MT"/>
                <a:cs typeface="Gill Sans MT"/>
              </a:rPr>
              <a:t> </a:t>
            </a:r>
            <a:r>
              <a:rPr dirty="0" sz="2700" spc="-10" b="1">
                <a:solidFill>
                  <a:srgbClr val="F8A61D"/>
                </a:solidFill>
                <a:latin typeface="Gill Sans MT"/>
                <a:cs typeface="Gill Sans MT"/>
              </a:rPr>
              <a:t>Accelerator </a:t>
            </a:r>
            <a:r>
              <a:rPr dirty="0" sz="2700" b="1">
                <a:latin typeface="Gill Sans MT"/>
                <a:cs typeface="Gill Sans MT"/>
              </a:rPr>
              <a:t>Lexington</a:t>
            </a:r>
            <a:r>
              <a:rPr dirty="0" sz="2700" spc="-2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1</a:t>
            </a:r>
            <a:r>
              <a:rPr dirty="0" sz="2700" spc="-15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of</a:t>
            </a:r>
            <a:r>
              <a:rPr dirty="0" sz="2700" spc="-15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6</a:t>
            </a:r>
            <a:r>
              <a:rPr dirty="0" sz="2700" spc="-15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cities</a:t>
            </a:r>
            <a:r>
              <a:rPr dirty="0" sz="2700" spc="-3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chosen</a:t>
            </a:r>
            <a:r>
              <a:rPr dirty="0" sz="2700" spc="-15" b="1">
                <a:latin typeface="Gill Sans MT"/>
                <a:cs typeface="Gill Sans MT"/>
              </a:rPr>
              <a:t> </a:t>
            </a:r>
            <a:r>
              <a:rPr dirty="0" sz="2700" spc="-25" b="1">
                <a:latin typeface="Gill Sans MT"/>
                <a:cs typeface="Gill Sans MT"/>
              </a:rPr>
              <a:t>to </a:t>
            </a:r>
            <a:r>
              <a:rPr dirty="0" sz="2700" b="1">
                <a:latin typeface="Gill Sans MT"/>
                <a:cs typeface="Gill Sans MT"/>
              </a:rPr>
              <a:t>participate</a:t>
            </a:r>
            <a:r>
              <a:rPr dirty="0" sz="2700" spc="-35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in</a:t>
            </a:r>
            <a:r>
              <a:rPr dirty="0" sz="2700" spc="-20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12-18</a:t>
            </a:r>
            <a:r>
              <a:rPr dirty="0" sz="2700" spc="-25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month</a:t>
            </a:r>
            <a:r>
              <a:rPr dirty="0" sz="2700" spc="-15" b="1">
                <a:latin typeface="Gill Sans MT"/>
                <a:cs typeface="Gill Sans MT"/>
              </a:rPr>
              <a:t> </a:t>
            </a:r>
            <a:r>
              <a:rPr dirty="0" sz="2700" b="1">
                <a:latin typeface="Gill Sans MT"/>
                <a:cs typeface="Gill Sans MT"/>
              </a:rPr>
              <a:t>inaugural</a:t>
            </a:r>
            <a:r>
              <a:rPr dirty="0" sz="2700" spc="-30" b="1">
                <a:latin typeface="Gill Sans MT"/>
                <a:cs typeface="Gill Sans MT"/>
              </a:rPr>
              <a:t> </a:t>
            </a:r>
            <a:r>
              <a:rPr dirty="0" sz="2700" spc="-10" b="1">
                <a:latin typeface="Gill Sans MT"/>
                <a:cs typeface="Gill Sans MT"/>
              </a:rPr>
              <a:t>pilot</a:t>
            </a:r>
            <a:endParaRPr sz="2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591" y="1229359"/>
            <a:ext cx="2844800" cy="6546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85"/>
              <a:t>Background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61009" y="2017776"/>
            <a:ext cx="5329555" cy="4156710"/>
            <a:chOff x="461009" y="2017776"/>
            <a:chExt cx="5329555" cy="41567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009" y="2017776"/>
              <a:ext cx="5329428" cy="415670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61771" y="2022347"/>
              <a:ext cx="5326380" cy="4149090"/>
            </a:xfrm>
            <a:custGeom>
              <a:avLst/>
              <a:gdLst/>
              <a:ahLst/>
              <a:cxnLst/>
              <a:rect l="l" t="t" r="r" b="b"/>
              <a:pathLst>
                <a:path w="5326380" h="4149090">
                  <a:moveTo>
                    <a:pt x="5326380" y="4147566"/>
                  </a:moveTo>
                  <a:lnTo>
                    <a:pt x="5326380" y="761"/>
                  </a:lnTo>
                  <a:lnTo>
                    <a:pt x="5325618" y="0"/>
                  </a:lnTo>
                  <a:lnTo>
                    <a:pt x="1523" y="0"/>
                  </a:lnTo>
                  <a:lnTo>
                    <a:pt x="0" y="762"/>
                  </a:lnTo>
                  <a:lnTo>
                    <a:pt x="0" y="4147566"/>
                  </a:lnTo>
                  <a:lnTo>
                    <a:pt x="1524" y="4149090"/>
                  </a:lnTo>
                  <a:lnTo>
                    <a:pt x="3047" y="4149090"/>
                  </a:lnTo>
                  <a:lnTo>
                    <a:pt x="3048" y="5334"/>
                  </a:lnTo>
                  <a:lnTo>
                    <a:pt x="5334" y="2286"/>
                  </a:lnTo>
                  <a:lnTo>
                    <a:pt x="5333" y="5334"/>
                  </a:lnTo>
                  <a:lnTo>
                    <a:pt x="5321046" y="5333"/>
                  </a:lnTo>
                  <a:lnTo>
                    <a:pt x="5321046" y="2285"/>
                  </a:lnTo>
                  <a:lnTo>
                    <a:pt x="5324094" y="5333"/>
                  </a:lnTo>
                  <a:lnTo>
                    <a:pt x="5324094" y="4149090"/>
                  </a:lnTo>
                  <a:lnTo>
                    <a:pt x="5325618" y="4149090"/>
                  </a:lnTo>
                  <a:lnTo>
                    <a:pt x="5326380" y="4147566"/>
                  </a:lnTo>
                  <a:close/>
                </a:path>
                <a:path w="5326380" h="4149090">
                  <a:moveTo>
                    <a:pt x="5334" y="5334"/>
                  </a:moveTo>
                  <a:lnTo>
                    <a:pt x="5334" y="2286"/>
                  </a:lnTo>
                  <a:lnTo>
                    <a:pt x="3048" y="5334"/>
                  </a:lnTo>
                  <a:lnTo>
                    <a:pt x="5334" y="5334"/>
                  </a:lnTo>
                  <a:close/>
                </a:path>
                <a:path w="5326380" h="4149090">
                  <a:moveTo>
                    <a:pt x="5334" y="4143756"/>
                  </a:moveTo>
                  <a:lnTo>
                    <a:pt x="5334" y="5334"/>
                  </a:lnTo>
                  <a:lnTo>
                    <a:pt x="3048" y="5334"/>
                  </a:lnTo>
                  <a:lnTo>
                    <a:pt x="3048" y="4143756"/>
                  </a:lnTo>
                  <a:lnTo>
                    <a:pt x="5334" y="4143756"/>
                  </a:lnTo>
                  <a:close/>
                </a:path>
                <a:path w="5326380" h="4149090">
                  <a:moveTo>
                    <a:pt x="5324094" y="4143756"/>
                  </a:moveTo>
                  <a:lnTo>
                    <a:pt x="3048" y="4143756"/>
                  </a:lnTo>
                  <a:lnTo>
                    <a:pt x="5334" y="4146804"/>
                  </a:lnTo>
                  <a:lnTo>
                    <a:pt x="5334" y="4149090"/>
                  </a:lnTo>
                  <a:lnTo>
                    <a:pt x="5321046" y="4149090"/>
                  </a:lnTo>
                  <a:lnTo>
                    <a:pt x="5321046" y="4146804"/>
                  </a:lnTo>
                  <a:lnTo>
                    <a:pt x="5324094" y="4143756"/>
                  </a:lnTo>
                  <a:close/>
                </a:path>
                <a:path w="5326380" h="4149090">
                  <a:moveTo>
                    <a:pt x="5334" y="4149090"/>
                  </a:moveTo>
                  <a:lnTo>
                    <a:pt x="5334" y="4146804"/>
                  </a:lnTo>
                  <a:lnTo>
                    <a:pt x="3048" y="4143756"/>
                  </a:lnTo>
                  <a:lnTo>
                    <a:pt x="3047" y="4149090"/>
                  </a:lnTo>
                  <a:lnTo>
                    <a:pt x="5334" y="4149090"/>
                  </a:lnTo>
                  <a:close/>
                </a:path>
                <a:path w="5326380" h="4149090">
                  <a:moveTo>
                    <a:pt x="5324094" y="5333"/>
                  </a:moveTo>
                  <a:lnTo>
                    <a:pt x="5321046" y="2285"/>
                  </a:lnTo>
                  <a:lnTo>
                    <a:pt x="5321046" y="5333"/>
                  </a:lnTo>
                  <a:lnTo>
                    <a:pt x="5324094" y="5333"/>
                  </a:lnTo>
                  <a:close/>
                </a:path>
                <a:path w="5326380" h="4149090">
                  <a:moveTo>
                    <a:pt x="5324094" y="4143756"/>
                  </a:moveTo>
                  <a:lnTo>
                    <a:pt x="5324094" y="5333"/>
                  </a:lnTo>
                  <a:lnTo>
                    <a:pt x="5321046" y="5333"/>
                  </a:lnTo>
                  <a:lnTo>
                    <a:pt x="5321046" y="4143756"/>
                  </a:lnTo>
                  <a:lnTo>
                    <a:pt x="5324094" y="4143756"/>
                  </a:lnTo>
                  <a:close/>
                </a:path>
                <a:path w="5326380" h="4149090">
                  <a:moveTo>
                    <a:pt x="5324094" y="4149090"/>
                  </a:moveTo>
                  <a:lnTo>
                    <a:pt x="5324094" y="4143756"/>
                  </a:lnTo>
                  <a:lnTo>
                    <a:pt x="5321046" y="4146804"/>
                  </a:lnTo>
                  <a:lnTo>
                    <a:pt x="5321046" y="4149090"/>
                  </a:lnTo>
                  <a:lnTo>
                    <a:pt x="5324094" y="4149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031484" y="2133854"/>
            <a:ext cx="3564890" cy="875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4615" marR="85090">
              <a:lnSpc>
                <a:spcPct val="100000"/>
              </a:lnSpc>
              <a:spcBef>
                <a:spcPts val="100"/>
              </a:spcBef>
            </a:pPr>
            <a:r>
              <a:rPr dirty="0" sz="1000" spc="50" b="1">
                <a:solidFill>
                  <a:srgbClr val="10430B"/>
                </a:solidFill>
                <a:latin typeface="Gill Sans MT"/>
                <a:cs typeface="Gill Sans MT"/>
              </a:rPr>
              <a:t>“We</a:t>
            </a:r>
            <a:r>
              <a:rPr dirty="0" sz="1000" spc="16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want</a:t>
            </a:r>
            <a:r>
              <a:rPr dirty="0" sz="1000" spc="13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a</a:t>
            </a:r>
            <a:r>
              <a:rPr dirty="0" sz="1000" spc="14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city</a:t>
            </a:r>
            <a:r>
              <a:rPr dirty="0" sz="1000" spc="11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full</a:t>
            </a:r>
            <a:r>
              <a:rPr dirty="0" sz="1000" spc="5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of</a:t>
            </a:r>
            <a:r>
              <a:rPr dirty="0" sz="1000" spc="13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spc="55" b="1">
                <a:solidFill>
                  <a:srgbClr val="10430B"/>
                </a:solidFill>
                <a:latin typeface="Gill Sans MT"/>
                <a:cs typeface="Gill Sans MT"/>
              </a:rPr>
              <a:t>people-</a:t>
            </a:r>
            <a:r>
              <a:rPr dirty="0" sz="1000" spc="22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friendly,</a:t>
            </a:r>
            <a:r>
              <a:rPr dirty="0" sz="1000" spc="10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spc="45" b="1">
                <a:solidFill>
                  <a:srgbClr val="10430B"/>
                </a:solidFill>
                <a:latin typeface="Gill Sans MT"/>
                <a:cs typeface="Gill Sans MT"/>
              </a:rPr>
              <a:t>community- building</a:t>
            </a:r>
            <a:r>
              <a:rPr dirty="0" sz="1000" spc="7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10430B"/>
                </a:solidFill>
                <a:latin typeface="Gill Sans MT"/>
                <a:cs typeface="Gill Sans MT"/>
              </a:rPr>
              <a:t>parks</a:t>
            </a:r>
            <a:endParaRPr sz="1000">
              <a:latin typeface="Gill Sans MT"/>
              <a:cs typeface="Gill Sans MT"/>
            </a:endParaRPr>
          </a:p>
          <a:p>
            <a:pPr algn="ctr">
              <a:lnSpc>
                <a:spcPts val="2130"/>
              </a:lnSpc>
            </a:pPr>
            <a:r>
              <a:rPr dirty="0" sz="1000" spc="-20" b="1">
                <a:solidFill>
                  <a:srgbClr val="10430B"/>
                </a:solidFill>
                <a:latin typeface="Gill Sans MT"/>
                <a:cs typeface="Gill Sans MT"/>
              </a:rPr>
              <a:t>….</a:t>
            </a:r>
            <a:r>
              <a:rPr dirty="0" sz="1000" spc="4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800" b="1">
                <a:solidFill>
                  <a:srgbClr val="10430B"/>
                </a:solidFill>
                <a:latin typeface="Gill Sans MT"/>
                <a:cs typeface="Gill Sans MT"/>
              </a:rPr>
              <a:t>safe</a:t>
            </a:r>
            <a:r>
              <a:rPr dirty="0" sz="1800" spc="27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800" b="1">
                <a:solidFill>
                  <a:srgbClr val="10430B"/>
                </a:solidFill>
                <a:latin typeface="Gill Sans MT"/>
                <a:cs typeface="Gill Sans MT"/>
              </a:rPr>
              <a:t>places</a:t>
            </a:r>
            <a:r>
              <a:rPr dirty="0" sz="1800" spc="25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for</a:t>
            </a:r>
            <a:r>
              <a:rPr dirty="0" sz="1000" spc="15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children</a:t>
            </a:r>
            <a:r>
              <a:rPr dirty="0" sz="1000" spc="14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to</a:t>
            </a:r>
            <a:r>
              <a:rPr dirty="0" sz="1000" spc="18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play</a:t>
            </a:r>
            <a:r>
              <a:rPr dirty="0" sz="1000" spc="13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and</a:t>
            </a:r>
            <a:r>
              <a:rPr dirty="0" sz="1000" spc="21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adults</a:t>
            </a:r>
            <a:r>
              <a:rPr dirty="0" sz="1000" spc="15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10430B"/>
                </a:solidFill>
                <a:latin typeface="Gill Sans MT"/>
                <a:cs typeface="Gill Sans MT"/>
              </a:rPr>
              <a:t>to</a:t>
            </a:r>
            <a:endParaRPr sz="1000">
              <a:latin typeface="Gill Sans MT"/>
              <a:cs typeface="Gill Sans MT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50" b="1">
                <a:solidFill>
                  <a:srgbClr val="10430B"/>
                </a:solidFill>
                <a:latin typeface="Gill Sans MT"/>
                <a:cs typeface="Gill Sans MT"/>
              </a:rPr>
              <a:t>gather</a:t>
            </a:r>
            <a:r>
              <a:rPr dirty="0" sz="1800" spc="11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800" b="1">
                <a:solidFill>
                  <a:srgbClr val="10430B"/>
                </a:solidFill>
                <a:latin typeface="Gill Sans MT"/>
                <a:cs typeface="Gill Sans MT"/>
              </a:rPr>
              <a:t>and</a:t>
            </a:r>
            <a:r>
              <a:rPr dirty="0" sz="1800" spc="11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800" spc="45" b="1">
                <a:solidFill>
                  <a:srgbClr val="10430B"/>
                </a:solidFill>
                <a:latin typeface="Gill Sans MT"/>
                <a:cs typeface="Gill Sans MT"/>
              </a:rPr>
              <a:t>exercise</a:t>
            </a:r>
            <a:r>
              <a:rPr dirty="0" sz="1000" spc="45" b="1">
                <a:solidFill>
                  <a:srgbClr val="10430B"/>
                </a:solidFill>
                <a:latin typeface="Gill Sans MT"/>
                <a:cs typeface="Gill Sans MT"/>
              </a:rPr>
              <a:t>”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41440" y="5171185"/>
            <a:ext cx="2934335" cy="509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25"/>
              </a:lnSpc>
              <a:spcBef>
                <a:spcPts val="100"/>
              </a:spcBef>
            </a:pPr>
            <a:r>
              <a:rPr dirty="0" sz="1200" b="1">
                <a:solidFill>
                  <a:srgbClr val="1C3F13"/>
                </a:solidFill>
                <a:latin typeface="Gill Sans MT"/>
                <a:cs typeface="Gill Sans MT"/>
              </a:rPr>
              <a:t>“Require</a:t>
            </a:r>
            <a:r>
              <a:rPr dirty="0" sz="1200" spc="155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200" b="1">
                <a:solidFill>
                  <a:srgbClr val="1C3F13"/>
                </a:solidFill>
                <a:latin typeface="Gill Sans MT"/>
                <a:cs typeface="Gill Sans MT"/>
              </a:rPr>
              <a:t>sidewalks</a:t>
            </a:r>
            <a:r>
              <a:rPr dirty="0" sz="1200" spc="155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200" b="1">
                <a:solidFill>
                  <a:srgbClr val="1C3F13"/>
                </a:solidFill>
                <a:latin typeface="Gill Sans MT"/>
                <a:cs typeface="Gill Sans MT"/>
              </a:rPr>
              <a:t>and</a:t>
            </a:r>
            <a:r>
              <a:rPr dirty="0" sz="1200" spc="215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200" spc="45" b="1">
                <a:solidFill>
                  <a:srgbClr val="1C3F13"/>
                </a:solidFill>
                <a:latin typeface="Gill Sans MT"/>
                <a:cs typeface="Gill Sans MT"/>
              </a:rPr>
              <a:t>green</a:t>
            </a:r>
            <a:r>
              <a:rPr dirty="0" sz="1200" spc="204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200" spc="45" b="1">
                <a:solidFill>
                  <a:srgbClr val="1C3F13"/>
                </a:solidFill>
                <a:latin typeface="Gill Sans MT"/>
                <a:cs typeface="Gill Sans MT"/>
              </a:rPr>
              <a:t>space</a:t>
            </a:r>
            <a:r>
              <a:rPr dirty="0" sz="1200" spc="190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200" spc="-25" b="1">
                <a:solidFill>
                  <a:srgbClr val="1C3F13"/>
                </a:solidFill>
                <a:latin typeface="Gill Sans MT"/>
                <a:cs typeface="Gill Sans MT"/>
              </a:rPr>
              <a:t>in</a:t>
            </a:r>
            <a:endParaRPr sz="1200">
              <a:latin typeface="Gill Sans MT"/>
              <a:cs typeface="Gill Sans MT"/>
            </a:endParaRPr>
          </a:p>
          <a:p>
            <a:pPr algn="ctr" marL="4445">
              <a:lnSpc>
                <a:spcPts val="2385"/>
              </a:lnSpc>
            </a:pPr>
            <a:r>
              <a:rPr dirty="0" sz="2000" b="1">
                <a:solidFill>
                  <a:srgbClr val="1C3F13"/>
                </a:solidFill>
                <a:latin typeface="Gill Sans MT"/>
                <a:cs typeface="Gill Sans MT"/>
              </a:rPr>
              <a:t>every</a:t>
            </a:r>
            <a:r>
              <a:rPr dirty="0" sz="2000" spc="225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000" spc="40" b="1">
                <a:solidFill>
                  <a:srgbClr val="1C3F13"/>
                </a:solidFill>
                <a:latin typeface="Gill Sans MT"/>
                <a:cs typeface="Gill Sans MT"/>
              </a:rPr>
              <a:t>neighborhood</a:t>
            </a:r>
            <a:r>
              <a:rPr dirty="0" sz="1200" spc="40" b="1">
                <a:solidFill>
                  <a:srgbClr val="1C3F13"/>
                </a:solidFill>
                <a:latin typeface="Gill Sans MT"/>
                <a:cs typeface="Gill Sans MT"/>
              </a:rPr>
              <a:t>.”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38926" y="3585464"/>
            <a:ext cx="354584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270">
              <a:lnSpc>
                <a:spcPct val="100000"/>
              </a:lnSpc>
              <a:spcBef>
                <a:spcPts val="100"/>
              </a:spcBef>
            </a:pPr>
            <a:r>
              <a:rPr dirty="0" sz="1000" spc="60" b="1">
                <a:solidFill>
                  <a:srgbClr val="10430B"/>
                </a:solidFill>
                <a:latin typeface="Gill Sans MT"/>
                <a:cs typeface="Gill Sans MT"/>
              </a:rPr>
              <a:t>“Incorporate</a:t>
            </a:r>
            <a:r>
              <a:rPr dirty="0" sz="1000" spc="19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800" b="1">
                <a:solidFill>
                  <a:srgbClr val="10430B"/>
                </a:solidFill>
                <a:latin typeface="Gill Sans MT"/>
                <a:cs typeface="Gill Sans MT"/>
              </a:rPr>
              <a:t>adequate</a:t>
            </a:r>
            <a:r>
              <a:rPr dirty="0" sz="1800" spc="27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800" spc="40" b="1">
                <a:solidFill>
                  <a:srgbClr val="10430B"/>
                </a:solidFill>
                <a:latin typeface="Gill Sans MT"/>
                <a:cs typeface="Gill Sans MT"/>
              </a:rPr>
              <a:t>greenspace</a:t>
            </a:r>
            <a:endParaRPr sz="1800">
              <a:latin typeface="Gill Sans MT"/>
              <a:cs typeface="Gill Sans MT"/>
            </a:endParaRPr>
          </a:p>
          <a:p>
            <a:pPr algn="ctr">
              <a:lnSpc>
                <a:spcPts val="1185"/>
              </a:lnSpc>
              <a:spcBef>
                <a:spcPts val="30"/>
              </a:spcBef>
            </a:pP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and</a:t>
            </a:r>
            <a:r>
              <a:rPr dirty="0" sz="1000" spc="19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open</a:t>
            </a:r>
            <a:r>
              <a:rPr dirty="0" sz="1000" spc="15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spc="45" b="1">
                <a:solidFill>
                  <a:srgbClr val="10430B"/>
                </a:solidFill>
                <a:latin typeface="Gill Sans MT"/>
                <a:cs typeface="Gill Sans MT"/>
              </a:rPr>
              <a:t>space</a:t>
            </a:r>
            <a:r>
              <a:rPr dirty="0" sz="1000" spc="16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into</a:t>
            </a:r>
            <a:r>
              <a:rPr dirty="0" sz="1000" spc="17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all</a:t>
            </a:r>
            <a:r>
              <a:rPr dirty="0" sz="1000" spc="114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b="1">
                <a:solidFill>
                  <a:srgbClr val="10430B"/>
                </a:solidFill>
                <a:latin typeface="Gill Sans MT"/>
                <a:cs typeface="Gill Sans MT"/>
              </a:rPr>
              <a:t>development</a:t>
            </a:r>
            <a:r>
              <a:rPr dirty="0" sz="1000" spc="18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spc="45" b="1">
                <a:solidFill>
                  <a:srgbClr val="10430B"/>
                </a:solidFill>
                <a:latin typeface="Gill Sans MT"/>
                <a:cs typeface="Gill Sans MT"/>
              </a:rPr>
              <a:t>projects,</a:t>
            </a:r>
            <a:r>
              <a:rPr dirty="0" sz="1000" spc="25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000" spc="-10" b="1">
                <a:solidFill>
                  <a:srgbClr val="10430B"/>
                </a:solidFill>
                <a:latin typeface="Gill Sans MT"/>
                <a:cs typeface="Gill Sans MT"/>
              </a:rPr>
              <a:t>which</a:t>
            </a:r>
            <a:endParaRPr sz="1000">
              <a:latin typeface="Gill Sans MT"/>
              <a:cs typeface="Gill Sans MT"/>
            </a:endParaRPr>
          </a:p>
          <a:p>
            <a:pPr algn="ctr" marL="12065" marR="5080">
              <a:lnSpc>
                <a:spcPts val="2160"/>
              </a:lnSpc>
              <a:spcBef>
                <a:spcPts val="55"/>
              </a:spcBef>
            </a:pPr>
            <a:r>
              <a:rPr dirty="0" sz="1800" b="1">
                <a:solidFill>
                  <a:srgbClr val="10430B"/>
                </a:solidFill>
                <a:latin typeface="Gill Sans MT"/>
                <a:cs typeface="Gill Sans MT"/>
              </a:rPr>
              <a:t>serve</a:t>
            </a:r>
            <a:r>
              <a:rPr dirty="0" sz="1800" spc="16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800" b="1">
                <a:solidFill>
                  <a:srgbClr val="10430B"/>
                </a:solidFill>
                <a:latin typeface="Gill Sans MT"/>
                <a:cs typeface="Gill Sans MT"/>
              </a:rPr>
              <a:t>the</a:t>
            </a:r>
            <a:r>
              <a:rPr dirty="0" sz="1800" spc="200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800" b="1">
                <a:solidFill>
                  <a:srgbClr val="10430B"/>
                </a:solidFill>
                <a:latin typeface="Gill Sans MT"/>
                <a:cs typeface="Gill Sans MT"/>
              </a:rPr>
              <a:t>needs</a:t>
            </a:r>
            <a:r>
              <a:rPr dirty="0" sz="1800" spc="16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800" b="1">
                <a:solidFill>
                  <a:srgbClr val="10430B"/>
                </a:solidFill>
                <a:latin typeface="Gill Sans MT"/>
                <a:cs typeface="Gill Sans MT"/>
              </a:rPr>
              <a:t>of</a:t>
            </a:r>
            <a:r>
              <a:rPr dirty="0" sz="1800" spc="175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800" b="1">
                <a:solidFill>
                  <a:srgbClr val="10430B"/>
                </a:solidFill>
                <a:latin typeface="Gill Sans MT"/>
                <a:cs typeface="Gill Sans MT"/>
              </a:rPr>
              <a:t>the</a:t>
            </a:r>
            <a:r>
              <a:rPr dirty="0" sz="1800" spc="204" b="1">
                <a:solidFill>
                  <a:srgbClr val="10430B"/>
                </a:solidFill>
                <a:latin typeface="Gill Sans MT"/>
                <a:cs typeface="Gill Sans MT"/>
              </a:rPr>
              <a:t> </a:t>
            </a:r>
            <a:r>
              <a:rPr dirty="0" sz="1800" spc="-10" b="1">
                <a:solidFill>
                  <a:srgbClr val="10430B"/>
                </a:solidFill>
                <a:latin typeface="Gill Sans MT"/>
                <a:cs typeface="Gill Sans MT"/>
              </a:rPr>
              <a:t>intended </a:t>
            </a:r>
            <a:r>
              <a:rPr dirty="0" sz="1800" spc="40" b="1">
                <a:solidFill>
                  <a:srgbClr val="10430B"/>
                </a:solidFill>
                <a:latin typeface="Gill Sans MT"/>
                <a:cs typeface="Gill Sans MT"/>
              </a:rPr>
              <a:t>population</a:t>
            </a:r>
            <a:r>
              <a:rPr dirty="0" sz="1000" spc="40" b="1">
                <a:solidFill>
                  <a:srgbClr val="10430B"/>
                </a:solidFill>
                <a:latin typeface="Gill Sans MT"/>
                <a:cs typeface="Gill Sans MT"/>
              </a:rPr>
              <a:t>.”</a:t>
            </a:r>
            <a:endParaRPr sz="1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391" y="1332991"/>
            <a:ext cx="2844800" cy="6546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85">
                <a:solidFill>
                  <a:srgbClr val="1C3F13"/>
                </a:solidFill>
              </a:rPr>
              <a:t>Background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713" y="2400300"/>
            <a:ext cx="2911601" cy="119405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2900" y="2398775"/>
            <a:ext cx="4803647" cy="335051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43025" y="4191253"/>
            <a:ext cx="256794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Gill Sans MT"/>
                <a:cs typeface="Gill Sans MT"/>
              </a:rPr>
              <a:t>#4</a:t>
            </a:r>
            <a:r>
              <a:rPr dirty="0" sz="2400" spc="-10" b="1">
                <a:latin typeface="Gill Sans MT"/>
                <a:cs typeface="Gill Sans MT"/>
              </a:rPr>
              <a:t> Environmental </a:t>
            </a:r>
            <a:r>
              <a:rPr dirty="0" sz="2400" b="1">
                <a:latin typeface="Gill Sans MT"/>
                <a:cs typeface="Gill Sans MT"/>
              </a:rPr>
              <a:t>Sustainability</a:t>
            </a:r>
            <a:r>
              <a:rPr dirty="0" sz="2400" spc="-45" b="1">
                <a:latin typeface="Gill Sans MT"/>
                <a:cs typeface="Gill Sans MT"/>
              </a:rPr>
              <a:t> </a:t>
            </a:r>
            <a:r>
              <a:rPr dirty="0" sz="2400" spc="-50" b="1">
                <a:latin typeface="Gill Sans MT"/>
                <a:cs typeface="Gill Sans MT"/>
              </a:rPr>
              <a:t>&amp; </a:t>
            </a:r>
            <a:r>
              <a:rPr dirty="0" sz="2400" spc="-10" b="1">
                <a:latin typeface="Gill Sans MT"/>
                <a:cs typeface="Gill Sans MT"/>
              </a:rPr>
              <a:t>Resiliency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1153159"/>
            <a:ext cx="2844800" cy="6546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85">
                <a:solidFill>
                  <a:srgbClr val="1C3F13"/>
                </a:solidFill>
              </a:rPr>
              <a:t>Background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006" y="1901184"/>
            <a:ext cx="4593330" cy="468478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56758" y="2887472"/>
            <a:ext cx="3540760" cy="19024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114"/>
              </a:spcBef>
            </a:pPr>
            <a:r>
              <a:rPr dirty="0" sz="2450" spc="-40" b="1">
                <a:solidFill>
                  <a:srgbClr val="217825"/>
                </a:solidFill>
                <a:latin typeface="Gill Sans MT"/>
                <a:cs typeface="Gill Sans MT"/>
              </a:rPr>
              <a:t>Greenspace</a:t>
            </a:r>
            <a:r>
              <a:rPr dirty="0" sz="2450" spc="-145" b="1">
                <a:solidFill>
                  <a:srgbClr val="217825"/>
                </a:solidFill>
                <a:latin typeface="Gill Sans MT"/>
                <a:cs typeface="Gill Sans MT"/>
              </a:rPr>
              <a:t> </a:t>
            </a:r>
            <a:r>
              <a:rPr dirty="0" sz="2450" spc="-25" b="1">
                <a:solidFill>
                  <a:srgbClr val="217825"/>
                </a:solidFill>
                <a:latin typeface="Gill Sans MT"/>
                <a:cs typeface="Gill Sans MT"/>
              </a:rPr>
              <a:t>equity</a:t>
            </a:r>
            <a:r>
              <a:rPr dirty="0" sz="2450" spc="-114" b="1">
                <a:solidFill>
                  <a:srgbClr val="217825"/>
                </a:solidFill>
                <a:latin typeface="Gill Sans MT"/>
                <a:cs typeface="Gill Sans MT"/>
              </a:rPr>
              <a:t> </a:t>
            </a:r>
            <a:r>
              <a:rPr dirty="0" sz="2450" spc="55" b="1">
                <a:solidFill>
                  <a:srgbClr val="1C3F13"/>
                </a:solidFill>
                <a:latin typeface="Gill Sans MT"/>
                <a:cs typeface="Gill Sans MT"/>
              </a:rPr>
              <a:t>is</a:t>
            </a:r>
            <a:r>
              <a:rPr dirty="0" sz="2450" spc="30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450" spc="-25" b="1">
                <a:solidFill>
                  <a:srgbClr val="1C3F13"/>
                </a:solidFill>
                <a:latin typeface="Gill Sans MT"/>
                <a:cs typeface="Gill Sans MT"/>
              </a:rPr>
              <a:t>not </a:t>
            </a:r>
            <a:r>
              <a:rPr dirty="0" sz="2450" b="1">
                <a:solidFill>
                  <a:srgbClr val="1C3F13"/>
                </a:solidFill>
                <a:latin typeface="Gill Sans MT"/>
                <a:cs typeface="Gill Sans MT"/>
              </a:rPr>
              <a:t>only</a:t>
            </a:r>
            <a:r>
              <a:rPr dirty="0" sz="2450" spc="-150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450" spc="-10" b="1">
                <a:solidFill>
                  <a:srgbClr val="1C3F13"/>
                </a:solidFill>
                <a:latin typeface="Gill Sans MT"/>
                <a:cs typeface="Gill Sans MT"/>
              </a:rPr>
              <a:t>equitable </a:t>
            </a:r>
            <a:r>
              <a:rPr dirty="0" sz="2450" spc="-40" b="1">
                <a:solidFill>
                  <a:srgbClr val="1C3F13"/>
                </a:solidFill>
                <a:latin typeface="Gill Sans MT"/>
                <a:cs typeface="Gill Sans MT"/>
              </a:rPr>
              <a:t>distribution</a:t>
            </a:r>
            <a:r>
              <a:rPr dirty="0" sz="2450" spc="-105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450" b="1">
                <a:solidFill>
                  <a:srgbClr val="1C3F13"/>
                </a:solidFill>
                <a:latin typeface="Gill Sans MT"/>
                <a:cs typeface="Gill Sans MT"/>
              </a:rPr>
              <a:t>of</a:t>
            </a:r>
            <a:r>
              <a:rPr dirty="0" sz="2450" spc="5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450" spc="-10" b="1">
                <a:solidFill>
                  <a:srgbClr val="1C3F13"/>
                </a:solidFill>
                <a:latin typeface="Gill Sans MT"/>
                <a:cs typeface="Gill Sans MT"/>
              </a:rPr>
              <a:t>resources </a:t>
            </a:r>
            <a:r>
              <a:rPr dirty="0" sz="2450" spc="-55" b="1">
                <a:solidFill>
                  <a:srgbClr val="1C3F13"/>
                </a:solidFill>
                <a:latin typeface="Gill Sans MT"/>
                <a:cs typeface="Gill Sans MT"/>
              </a:rPr>
              <a:t>but</a:t>
            </a:r>
            <a:r>
              <a:rPr dirty="0" sz="2450" spc="-165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450" spc="-30" b="1">
                <a:solidFill>
                  <a:srgbClr val="1C3F13"/>
                </a:solidFill>
                <a:latin typeface="Gill Sans MT"/>
                <a:cs typeface="Gill Sans MT"/>
              </a:rPr>
              <a:t>equitable</a:t>
            </a:r>
            <a:r>
              <a:rPr dirty="0" sz="2450" spc="-110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450" spc="70" b="1">
                <a:solidFill>
                  <a:srgbClr val="1C3F13"/>
                </a:solidFill>
                <a:latin typeface="Gill Sans MT"/>
                <a:cs typeface="Gill Sans MT"/>
              </a:rPr>
              <a:t>access</a:t>
            </a:r>
            <a:r>
              <a:rPr dirty="0" sz="2450" spc="-10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450" spc="-25" b="1">
                <a:solidFill>
                  <a:srgbClr val="1C3F13"/>
                </a:solidFill>
                <a:latin typeface="Gill Sans MT"/>
                <a:cs typeface="Gill Sans MT"/>
              </a:rPr>
              <a:t>to </a:t>
            </a:r>
            <a:r>
              <a:rPr dirty="0" sz="2450" b="1">
                <a:solidFill>
                  <a:srgbClr val="F9A61E"/>
                </a:solidFill>
                <a:latin typeface="Gill Sans MT"/>
                <a:cs typeface="Gill Sans MT"/>
              </a:rPr>
              <a:t>decision-</a:t>
            </a:r>
            <a:r>
              <a:rPr dirty="0" sz="2450" spc="-10" b="1">
                <a:solidFill>
                  <a:srgbClr val="F9A61E"/>
                </a:solidFill>
                <a:latin typeface="Gill Sans MT"/>
                <a:cs typeface="Gill Sans MT"/>
              </a:rPr>
              <a:t>making.</a:t>
            </a:r>
            <a:endParaRPr sz="245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191" y="1191259"/>
            <a:ext cx="2844800" cy="6546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85">
                <a:solidFill>
                  <a:srgbClr val="1C3F13"/>
                </a:solidFill>
              </a:rPr>
              <a:t>Background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23213" y="2104136"/>
            <a:ext cx="6470015" cy="4360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988185">
              <a:lnSpc>
                <a:spcPct val="100000"/>
              </a:lnSpc>
              <a:spcBef>
                <a:spcPts val="125"/>
              </a:spcBef>
            </a:pPr>
            <a:r>
              <a:rPr dirty="0" sz="2350" b="1">
                <a:solidFill>
                  <a:srgbClr val="F9A61E"/>
                </a:solidFill>
                <a:latin typeface="Gill Sans MT"/>
                <a:cs typeface="Gill Sans MT"/>
              </a:rPr>
              <a:t>Challenges</a:t>
            </a:r>
            <a:r>
              <a:rPr dirty="0" sz="2350" spc="-105" b="1">
                <a:solidFill>
                  <a:srgbClr val="F9A61E"/>
                </a:solidFill>
                <a:latin typeface="Gill Sans MT"/>
                <a:cs typeface="Gill Sans MT"/>
              </a:rPr>
              <a:t> </a:t>
            </a:r>
            <a:r>
              <a:rPr dirty="0" sz="2350" spc="-70" b="1">
                <a:solidFill>
                  <a:srgbClr val="F9A61E"/>
                </a:solidFill>
                <a:latin typeface="Gill Sans MT"/>
                <a:cs typeface="Gill Sans MT"/>
              </a:rPr>
              <a:t>to</a:t>
            </a:r>
            <a:r>
              <a:rPr dirty="0" sz="2350" spc="-290" b="1">
                <a:solidFill>
                  <a:srgbClr val="F9A61E"/>
                </a:solidFill>
                <a:latin typeface="Gill Sans MT"/>
                <a:cs typeface="Gill Sans MT"/>
              </a:rPr>
              <a:t> </a:t>
            </a:r>
            <a:r>
              <a:rPr dirty="0" sz="2350" spc="-30" b="1">
                <a:solidFill>
                  <a:srgbClr val="F9A61E"/>
                </a:solidFill>
                <a:latin typeface="Gill Sans MT"/>
                <a:cs typeface="Gill Sans MT"/>
              </a:rPr>
              <a:t>Greenspace</a:t>
            </a:r>
            <a:r>
              <a:rPr dirty="0" sz="2350" spc="-100" b="1">
                <a:solidFill>
                  <a:srgbClr val="F9A61E"/>
                </a:solidFill>
                <a:latin typeface="Gill Sans MT"/>
                <a:cs typeface="Gill Sans MT"/>
              </a:rPr>
              <a:t> </a:t>
            </a:r>
            <a:r>
              <a:rPr dirty="0" sz="2350" spc="-25" b="1">
                <a:solidFill>
                  <a:srgbClr val="F9A61E"/>
                </a:solidFill>
                <a:latin typeface="Gill Sans MT"/>
                <a:cs typeface="Gill Sans MT"/>
              </a:rPr>
              <a:t>Equity</a:t>
            </a:r>
            <a:endParaRPr sz="23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070"/>
              </a:spcBef>
            </a:pPr>
            <a:r>
              <a:rPr dirty="0" sz="2000" spc="75" b="1">
                <a:solidFill>
                  <a:srgbClr val="1C3F13"/>
                </a:solidFill>
                <a:latin typeface="Gill Sans MT"/>
                <a:cs typeface="Gill Sans MT"/>
              </a:rPr>
              <a:t>Existing</a:t>
            </a:r>
            <a:r>
              <a:rPr dirty="0" sz="2000" spc="90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000" spc="55" b="1">
                <a:solidFill>
                  <a:srgbClr val="1C3F13"/>
                </a:solidFill>
                <a:latin typeface="Gill Sans MT"/>
                <a:cs typeface="Gill Sans MT"/>
              </a:rPr>
              <a:t>Neighborhoods</a:t>
            </a:r>
            <a:endParaRPr sz="2000">
              <a:latin typeface="Gill Sans MT"/>
              <a:cs typeface="Gill Sans MT"/>
            </a:endParaRPr>
          </a:p>
          <a:p>
            <a:pPr marL="212090" indent="-142875">
              <a:lnSpc>
                <a:spcPct val="100000"/>
              </a:lnSpc>
              <a:spcBef>
                <a:spcPts val="359"/>
              </a:spcBef>
              <a:buClr>
                <a:srgbClr val="000000"/>
              </a:buClr>
              <a:buSzPct val="119444"/>
              <a:buFont typeface="Calibri"/>
              <a:buChar char="•"/>
              <a:tabLst>
                <a:tab pos="212725" algn="l"/>
              </a:tabLst>
            </a:pPr>
            <a:r>
              <a:rPr dirty="0" sz="1800" spc="75">
                <a:solidFill>
                  <a:srgbClr val="1C3F13"/>
                </a:solidFill>
                <a:latin typeface="Gill Sans MT"/>
                <a:cs typeface="Gill Sans MT"/>
              </a:rPr>
              <a:t>Redlining,</a:t>
            </a:r>
            <a:r>
              <a:rPr dirty="0" sz="1800" spc="85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75">
                <a:solidFill>
                  <a:srgbClr val="1C3F13"/>
                </a:solidFill>
                <a:latin typeface="Gill Sans MT"/>
                <a:cs typeface="Gill Sans MT"/>
              </a:rPr>
              <a:t>disinvestment</a:t>
            </a:r>
            <a:endParaRPr sz="1800">
              <a:latin typeface="Gill Sans MT"/>
              <a:cs typeface="Gill Sans MT"/>
            </a:endParaRPr>
          </a:p>
          <a:p>
            <a:pPr marL="212090" indent="-142875">
              <a:lnSpc>
                <a:spcPct val="100000"/>
              </a:lnSpc>
              <a:spcBef>
                <a:spcPts val="55"/>
              </a:spcBef>
              <a:buClr>
                <a:srgbClr val="000000"/>
              </a:buClr>
              <a:buSzPct val="119444"/>
              <a:buFont typeface="Calibri"/>
              <a:buChar char="•"/>
              <a:tabLst>
                <a:tab pos="212725" algn="l"/>
              </a:tabLst>
            </a:pPr>
            <a:r>
              <a:rPr dirty="0" sz="1800" spc="70">
                <a:solidFill>
                  <a:srgbClr val="1C3F13"/>
                </a:solidFill>
                <a:latin typeface="Gill Sans MT"/>
                <a:cs typeface="Gill Sans MT"/>
              </a:rPr>
              <a:t>Distribution </a:t>
            </a:r>
            <a:r>
              <a:rPr dirty="0" sz="1800" spc="50">
                <a:solidFill>
                  <a:srgbClr val="1C3F13"/>
                </a:solidFill>
                <a:latin typeface="Gill Sans MT"/>
                <a:cs typeface="Gill Sans MT"/>
              </a:rPr>
              <a:t>of</a:t>
            </a:r>
            <a:r>
              <a:rPr dirty="0" sz="1800" spc="10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60">
                <a:solidFill>
                  <a:srgbClr val="1C3F13"/>
                </a:solidFill>
                <a:latin typeface="Gill Sans MT"/>
                <a:cs typeface="Gill Sans MT"/>
              </a:rPr>
              <a:t>parks</a:t>
            </a:r>
            <a:r>
              <a:rPr dirty="0" sz="1800" spc="85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50">
                <a:solidFill>
                  <a:srgbClr val="1C3F13"/>
                </a:solidFill>
                <a:latin typeface="Gill Sans MT"/>
                <a:cs typeface="Gill Sans MT"/>
              </a:rPr>
              <a:t>and</a:t>
            </a:r>
            <a:r>
              <a:rPr dirty="0" sz="1800" spc="95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75">
                <a:solidFill>
                  <a:srgbClr val="1C3F13"/>
                </a:solidFill>
                <a:latin typeface="Gill Sans MT"/>
                <a:cs typeface="Gill Sans MT"/>
              </a:rPr>
              <a:t>amenities</a:t>
            </a:r>
            <a:endParaRPr sz="1800">
              <a:latin typeface="Gill Sans MT"/>
              <a:cs typeface="Gill Sans MT"/>
            </a:endParaRPr>
          </a:p>
          <a:p>
            <a:pPr marL="212090" indent="-142875">
              <a:lnSpc>
                <a:spcPct val="100000"/>
              </a:lnSpc>
              <a:spcBef>
                <a:spcPts val="60"/>
              </a:spcBef>
              <a:buClr>
                <a:srgbClr val="000000"/>
              </a:buClr>
              <a:buSzPct val="119444"/>
              <a:buFont typeface="Calibri"/>
              <a:buChar char="•"/>
              <a:tabLst>
                <a:tab pos="212725" algn="l"/>
              </a:tabLst>
            </a:pPr>
            <a:r>
              <a:rPr dirty="0" sz="1800" spc="60">
                <a:solidFill>
                  <a:srgbClr val="1C3F13"/>
                </a:solidFill>
                <a:latin typeface="Gill Sans MT"/>
                <a:cs typeface="Gill Sans MT"/>
              </a:rPr>
              <a:t>Green</a:t>
            </a:r>
            <a:r>
              <a:rPr dirty="0" sz="1800" spc="5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80">
                <a:solidFill>
                  <a:srgbClr val="1C3F13"/>
                </a:solidFill>
                <a:latin typeface="Gill Sans MT"/>
                <a:cs typeface="Gill Sans MT"/>
              </a:rPr>
              <a:t>gentrification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•"/>
            </a:pPr>
            <a:endParaRPr sz="30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1C3F13"/>
                </a:solidFill>
                <a:latin typeface="Gill Sans MT"/>
                <a:cs typeface="Gill Sans MT"/>
              </a:rPr>
              <a:t>New </a:t>
            </a:r>
            <a:r>
              <a:rPr dirty="0" sz="2000" spc="50" b="1">
                <a:solidFill>
                  <a:srgbClr val="1C3F13"/>
                </a:solidFill>
                <a:latin typeface="Gill Sans MT"/>
                <a:cs typeface="Gill Sans MT"/>
              </a:rPr>
              <a:t>Development</a:t>
            </a:r>
            <a:endParaRPr sz="2000">
              <a:latin typeface="Gill Sans MT"/>
              <a:cs typeface="Gill Sans MT"/>
            </a:endParaRPr>
          </a:p>
          <a:p>
            <a:pPr marL="212090" indent="-142875">
              <a:lnSpc>
                <a:spcPct val="100000"/>
              </a:lnSpc>
              <a:spcBef>
                <a:spcPts val="355"/>
              </a:spcBef>
              <a:buClr>
                <a:srgbClr val="000000"/>
              </a:buClr>
              <a:buSzPct val="119444"/>
              <a:buFont typeface="Calibri"/>
              <a:buChar char="•"/>
              <a:tabLst>
                <a:tab pos="212725" algn="l"/>
              </a:tabLst>
            </a:pPr>
            <a:r>
              <a:rPr dirty="0" sz="1800" spc="55">
                <a:solidFill>
                  <a:srgbClr val="1C3F13"/>
                </a:solidFill>
                <a:latin typeface="Gill Sans MT"/>
                <a:cs typeface="Gill Sans MT"/>
              </a:rPr>
              <a:t>Lack</a:t>
            </a:r>
            <a:r>
              <a:rPr dirty="0" sz="1800" spc="45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50">
                <a:solidFill>
                  <a:srgbClr val="1C3F13"/>
                </a:solidFill>
                <a:latin typeface="Gill Sans MT"/>
                <a:cs typeface="Gill Sans MT"/>
              </a:rPr>
              <a:t>of</a:t>
            </a:r>
            <a:r>
              <a:rPr dirty="0" sz="1800" spc="9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85">
                <a:solidFill>
                  <a:srgbClr val="1C3F13"/>
                </a:solidFill>
                <a:latin typeface="Gill Sans MT"/>
                <a:cs typeface="Gill Sans MT"/>
              </a:rPr>
              <a:t>access</a:t>
            </a:r>
            <a:r>
              <a:rPr dirty="0" sz="1800" spc="11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50">
                <a:solidFill>
                  <a:srgbClr val="1C3F13"/>
                </a:solidFill>
                <a:latin typeface="Gill Sans MT"/>
                <a:cs typeface="Gill Sans MT"/>
              </a:rPr>
              <a:t>to</a:t>
            </a:r>
            <a:r>
              <a:rPr dirty="0" sz="1800" spc="10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65">
                <a:solidFill>
                  <a:srgbClr val="1C3F13"/>
                </a:solidFill>
                <a:latin typeface="Gill Sans MT"/>
                <a:cs typeface="Gill Sans MT"/>
              </a:rPr>
              <a:t>parks</a:t>
            </a:r>
            <a:r>
              <a:rPr dirty="0" sz="1800" spc="7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50">
                <a:solidFill>
                  <a:srgbClr val="1C3F13"/>
                </a:solidFill>
                <a:latin typeface="Gill Sans MT"/>
                <a:cs typeface="Gill Sans MT"/>
              </a:rPr>
              <a:t>and</a:t>
            </a:r>
            <a:r>
              <a:rPr dirty="0" sz="1800" spc="8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75">
                <a:solidFill>
                  <a:srgbClr val="1C3F13"/>
                </a:solidFill>
                <a:latin typeface="Gill Sans MT"/>
                <a:cs typeface="Gill Sans MT"/>
              </a:rPr>
              <a:t>greenspace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Char char="•"/>
            </a:pPr>
            <a:endParaRPr sz="3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2000" spc="75" b="1">
                <a:solidFill>
                  <a:srgbClr val="1C3F13"/>
                </a:solidFill>
                <a:latin typeface="Gill Sans MT"/>
                <a:cs typeface="Gill Sans MT"/>
              </a:rPr>
              <a:t>Existing</a:t>
            </a:r>
            <a:r>
              <a:rPr dirty="0" sz="2000" spc="120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000" spc="90" b="1">
                <a:solidFill>
                  <a:srgbClr val="1C3F13"/>
                </a:solidFill>
                <a:latin typeface="Gill Sans MT"/>
                <a:cs typeface="Gill Sans MT"/>
              </a:rPr>
              <a:t>Process</a:t>
            </a:r>
            <a:r>
              <a:rPr dirty="0" sz="2000" spc="170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000" spc="55" b="1">
                <a:solidFill>
                  <a:srgbClr val="1C3F13"/>
                </a:solidFill>
                <a:latin typeface="Gill Sans MT"/>
                <a:cs typeface="Gill Sans MT"/>
              </a:rPr>
              <a:t>for</a:t>
            </a:r>
            <a:r>
              <a:rPr dirty="0" sz="2000" spc="135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000" b="1">
                <a:solidFill>
                  <a:srgbClr val="1C3F13"/>
                </a:solidFill>
                <a:latin typeface="Gill Sans MT"/>
                <a:cs typeface="Gill Sans MT"/>
              </a:rPr>
              <a:t>Public</a:t>
            </a:r>
            <a:r>
              <a:rPr dirty="0" sz="2000" spc="85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000" spc="50" b="1">
                <a:solidFill>
                  <a:srgbClr val="1C3F13"/>
                </a:solidFill>
                <a:latin typeface="Gill Sans MT"/>
                <a:cs typeface="Gill Sans MT"/>
              </a:rPr>
              <a:t>Input</a:t>
            </a:r>
            <a:endParaRPr sz="2000">
              <a:latin typeface="Gill Sans MT"/>
              <a:cs typeface="Gill Sans MT"/>
            </a:endParaRPr>
          </a:p>
          <a:p>
            <a:pPr marL="212090" indent="-142875">
              <a:lnSpc>
                <a:spcPct val="100000"/>
              </a:lnSpc>
              <a:spcBef>
                <a:spcPts val="355"/>
              </a:spcBef>
              <a:buClr>
                <a:srgbClr val="000000"/>
              </a:buClr>
              <a:buSzPct val="119444"/>
              <a:buFont typeface="Calibri"/>
              <a:buChar char="•"/>
              <a:tabLst>
                <a:tab pos="212725" algn="l"/>
              </a:tabLst>
            </a:pPr>
            <a:r>
              <a:rPr dirty="0" sz="1800" spc="75">
                <a:solidFill>
                  <a:srgbClr val="1C3F13"/>
                </a:solidFill>
                <a:latin typeface="Gill Sans MT"/>
                <a:cs typeface="Gill Sans MT"/>
              </a:rPr>
              <a:t>Confusing,</a:t>
            </a:r>
            <a:r>
              <a:rPr dirty="0" sz="1800" spc="8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75">
                <a:solidFill>
                  <a:srgbClr val="1C3F13"/>
                </a:solidFill>
                <a:latin typeface="Gill Sans MT"/>
                <a:cs typeface="Gill Sans MT"/>
              </a:rPr>
              <a:t>unwelcoming,</a:t>
            </a:r>
            <a:r>
              <a:rPr dirty="0" sz="1800" spc="105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110">
                <a:solidFill>
                  <a:srgbClr val="1C3F13"/>
                </a:solidFill>
                <a:latin typeface="Gill Sans MT"/>
                <a:cs typeface="Gill Sans MT"/>
              </a:rPr>
              <a:t>non-</a:t>
            </a:r>
            <a:r>
              <a:rPr dirty="0" sz="1800" spc="95">
                <a:solidFill>
                  <a:srgbClr val="1C3F13"/>
                </a:solidFill>
                <a:latin typeface="Gill Sans MT"/>
                <a:cs typeface="Gill Sans MT"/>
              </a:rPr>
              <a:t>accommodating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391" y="1243076"/>
            <a:ext cx="2844800" cy="6546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85">
                <a:solidFill>
                  <a:srgbClr val="1C3F13"/>
                </a:solidFill>
              </a:rPr>
              <a:t>Background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67410" y="2237486"/>
            <a:ext cx="7689215" cy="19481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1137920">
              <a:lnSpc>
                <a:spcPct val="100000"/>
              </a:lnSpc>
              <a:spcBef>
                <a:spcPts val="125"/>
              </a:spcBef>
            </a:pPr>
            <a:r>
              <a:rPr dirty="0" sz="2350" spc="-70" b="1">
                <a:solidFill>
                  <a:srgbClr val="F9A61E"/>
                </a:solidFill>
                <a:latin typeface="Gill Sans MT"/>
                <a:cs typeface="Gill Sans MT"/>
              </a:rPr>
              <a:t>Opportunities</a:t>
            </a:r>
            <a:r>
              <a:rPr dirty="0" sz="2350" spc="-100" b="1">
                <a:solidFill>
                  <a:srgbClr val="F9A61E"/>
                </a:solidFill>
                <a:latin typeface="Gill Sans MT"/>
                <a:cs typeface="Gill Sans MT"/>
              </a:rPr>
              <a:t> </a:t>
            </a:r>
            <a:r>
              <a:rPr dirty="0" sz="2350" b="1">
                <a:solidFill>
                  <a:srgbClr val="F9A61E"/>
                </a:solidFill>
                <a:latin typeface="Gill Sans MT"/>
                <a:cs typeface="Gill Sans MT"/>
              </a:rPr>
              <a:t>for</a:t>
            </a:r>
            <a:r>
              <a:rPr dirty="0" sz="2350" spc="40" b="1">
                <a:solidFill>
                  <a:srgbClr val="F9A61E"/>
                </a:solidFill>
                <a:latin typeface="Gill Sans MT"/>
                <a:cs typeface="Gill Sans MT"/>
              </a:rPr>
              <a:t> </a:t>
            </a:r>
            <a:r>
              <a:rPr dirty="0" sz="2350" spc="-30" b="1">
                <a:solidFill>
                  <a:srgbClr val="F9A61E"/>
                </a:solidFill>
                <a:latin typeface="Gill Sans MT"/>
                <a:cs typeface="Gill Sans MT"/>
              </a:rPr>
              <a:t>Greenspace</a:t>
            </a:r>
            <a:r>
              <a:rPr dirty="0" sz="2350" spc="-70" b="1">
                <a:solidFill>
                  <a:srgbClr val="F9A61E"/>
                </a:solidFill>
                <a:latin typeface="Gill Sans MT"/>
                <a:cs typeface="Gill Sans MT"/>
              </a:rPr>
              <a:t> </a:t>
            </a:r>
            <a:r>
              <a:rPr dirty="0" sz="2350" spc="-10" b="1">
                <a:solidFill>
                  <a:srgbClr val="F9A61E"/>
                </a:solidFill>
                <a:latin typeface="Gill Sans MT"/>
                <a:cs typeface="Gill Sans MT"/>
              </a:rPr>
              <a:t>Equity</a:t>
            </a:r>
            <a:endParaRPr sz="235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Gill Sans MT"/>
              <a:cs typeface="Gill Sans MT"/>
            </a:endParaRPr>
          </a:p>
          <a:p>
            <a:pPr algn="r" marR="1155700">
              <a:lnSpc>
                <a:spcPct val="100000"/>
              </a:lnSpc>
            </a:pPr>
            <a:r>
              <a:rPr dirty="0" sz="2200" spc="75" b="1">
                <a:solidFill>
                  <a:srgbClr val="1C3F13"/>
                </a:solidFill>
                <a:latin typeface="Gill Sans MT"/>
                <a:cs typeface="Gill Sans MT"/>
              </a:rPr>
              <a:t>Existing </a:t>
            </a:r>
            <a:r>
              <a:rPr dirty="0" sz="2200" spc="60" b="1">
                <a:solidFill>
                  <a:srgbClr val="1C3F13"/>
                </a:solidFill>
                <a:latin typeface="Gill Sans MT"/>
                <a:cs typeface="Gill Sans MT"/>
              </a:rPr>
              <a:t>Neighborhoods</a:t>
            </a:r>
            <a:r>
              <a:rPr dirty="0" sz="2200" spc="65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200" spc="45" b="1">
                <a:solidFill>
                  <a:srgbClr val="1C3F13"/>
                </a:solidFill>
                <a:latin typeface="Gill Sans MT"/>
                <a:cs typeface="Gill Sans MT"/>
              </a:rPr>
              <a:t>and</a:t>
            </a:r>
            <a:r>
              <a:rPr dirty="0" sz="2200" spc="70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200" b="1">
                <a:solidFill>
                  <a:srgbClr val="1C3F13"/>
                </a:solidFill>
                <a:latin typeface="Gill Sans MT"/>
                <a:cs typeface="Gill Sans MT"/>
              </a:rPr>
              <a:t>New</a:t>
            </a:r>
            <a:r>
              <a:rPr dirty="0" sz="2200" spc="-30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200" spc="40" b="1">
                <a:solidFill>
                  <a:srgbClr val="1C3F13"/>
                </a:solidFill>
                <a:latin typeface="Gill Sans MT"/>
                <a:cs typeface="Gill Sans MT"/>
              </a:rPr>
              <a:t>Development</a:t>
            </a:r>
            <a:endParaRPr sz="22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365"/>
              </a:spcBef>
            </a:pPr>
            <a:r>
              <a:rPr dirty="0" sz="1800" spc="75">
                <a:solidFill>
                  <a:srgbClr val="1C3F13"/>
                </a:solidFill>
                <a:latin typeface="Gill Sans MT"/>
                <a:cs typeface="Gill Sans MT"/>
              </a:rPr>
              <a:t>Research,</a:t>
            </a:r>
            <a:r>
              <a:rPr dirty="0" sz="1800" spc="13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65">
                <a:solidFill>
                  <a:srgbClr val="1C3F13"/>
                </a:solidFill>
                <a:latin typeface="Gill Sans MT"/>
                <a:cs typeface="Gill Sans MT"/>
              </a:rPr>
              <a:t>understand,</a:t>
            </a:r>
            <a:r>
              <a:rPr dirty="0" sz="1800" spc="15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65">
                <a:solidFill>
                  <a:srgbClr val="1C3F13"/>
                </a:solidFill>
                <a:latin typeface="Gill Sans MT"/>
                <a:cs typeface="Gill Sans MT"/>
              </a:rPr>
              <a:t>acknowledge</a:t>
            </a:r>
            <a:r>
              <a:rPr dirty="0" sz="1800" spc="11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1C3F13"/>
                </a:solidFill>
                <a:latin typeface="Gill Sans MT"/>
                <a:cs typeface="Gill Sans MT"/>
              </a:rPr>
              <a:t>and</a:t>
            </a:r>
            <a:r>
              <a:rPr dirty="0" sz="1800" spc="16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60">
                <a:solidFill>
                  <a:srgbClr val="1C3F13"/>
                </a:solidFill>
                <a:latin typeface="Gill Sans MT"/>
                <a:cs typeface="Gill Sans MT"/>
              </a:rPr>
              <a:t>address</a:t>
            </a:r>
            <a:r>
              <a:rPr dirty="0" sz="1800" spc="95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1C3F13"/>
                </a:solidFill>
                <a:latin typeface="Gill Sans MT"/>
                <a:cs typeface="Gill Sans MT"/>
              </a:rPr>
              <a:t>how</a:t>
            </a:r>
            <a:r>
              <a:rPr dirty="0" sz="1800" spc="10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60">
                <a:solidFill>
                  <a:srgbClr val="1C3F13"/>
                </a:solidFill>
                <a:latin typeface="Gill Sans MT"/>
                <a:cs typeface="Gill Sans MT"/>
              </a:rPr>
              <a:t>past</a:t>
            </a:r>
            <a:r>
              <a:rPr dirty="0" sz="1800" spc="125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50">
                <a:solidFill>
                  <a:srgbClr val="1C3F13"/>
                </a:solidFill>
                <a:latin typeface="Gill Sans MT"/>
                <a:cs typeface="Gill Sans MT"/>
              </a:rPr>
              <a:t>and</a:t>
            </a:r>
            <a:r>
              <a:rPr dirty="0" sz="1800" spc="114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75">
                <a:solidFill>
                  <a:srgbClr val="1C3F13"/>
                </a:solidFill>
                <a:latin typeface="Gill Sans MT"/>
                <a:cs typeface="Gill Sans MT"/>
              </a:rPr>
              <a:t>current</a:t>
            </a:r>
            <a:r>
              <a:rPr dirty="0" sz="1800" spc="12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65">
                <a:solidFill>
                  <a:srgbClr val="1C3F13"/>
                </a:solidFill>
                <a:latin typeface="Gill Sans MT"/>
                <a:cs typeface="Gill Sans MT"/>
              </a:rPr>
              <a:t>local </a:t>
            </a:r>
            <a:r>
              <a:rPr dirty="0" sz="1800" spc="60">
                <a:solidFill>
                  <a:srgbClr val="1C3F13"/>
                </a:solidFill>
                <a:latin typeface="Gill Sans MT"/>
                <a:cs typeface="Gill Sans MT"/>
              </a:rPr>
              <a:t>policies</a:t>
            </a:r>
            <a:r>
              <a:rPr dirty="0" sz="1800" spc="15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50">
                <a:solidFill>
                  <a:srgbClr val="1C3F13"/>
                </a:solidFill>
                <a:latin typeface="Gill Sans MT"/>
                <a:cs typeface="Gill Sans MT"/>
              </a:rPr>
              <a:t>have</a:t>
            </a:r>
            <a:r>
              <a:rPr dirty="0" sz="1800" spc="9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>
                <a:solidFill>
                  <a:srgbClr val="1C3F13"/>
                </a:solidFill>
                <a:latin typeface="Gill Sans MT"/>
                <a:cs typeface="Gill Sans MT"/>
              </a:rPr>
              <a:t>led</a:t>
            </a:r>
            <a:r>
              <a:rPr dirty="0" sz="1800" spc="75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50">
                <a:solidFill>
                  <a:srgbClr val="1C3F13"/>
                </a:solidFill>
                <a:latin typeface="Gill Sans MT"/>
                <a:cs typeface="Gill Sans MT"/>
              </a:rPr>
              <a:t>to</a:t>
            </a:r>
            <a:r>
              <a:rPr dirty="0" sz="1800" spc="125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60">
                <a:solidFill>
                  <a:srgbClr val="1C3F13"/>
                </a:solidFill>
                <a:latin typeface="Gill Sans MT"/>
                <a:cs typeface="Gill Sans MT"/>
              </a:rPr>
              <a:t>inequitable</a:t>
            </a:r>
            <a:r>
              <a:rPr dirty="0" sz="1800" spc="75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80">
                <a:solidFill>
                  <a:srgbClr val="1C3F13"/>
                </a:solidFill>
                <a:latin typeface="Gill Sans MT"/>
                <a:cs typeface="Gill Sans MT"/>
              </a:rPr>
              <a:t>community</a:t>
            </a:r>
            <a:r>
              <a:rPr dirty="0" sz="1800" spc="10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75">
                <a:solidFill>
                  <a:srgbClr val="1C3F13"/>
                </a:solidFill>
                <a:latin typeface="Gill Sans MT"/>
                <a:cs typeface="Gill Sans MT"/>
              </a:rPr>
              <a:t>outcomes</a:t>
            </a:r>
            <a:r>
              <a:rPr dirty="0" sz="1800" spc="210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70">
                <a:solidFill>
                  <a:srgbClr val="1C3F13"/>
                </a:solidFill>
                <a:latin typeface="Gill Sans MT"/>
                <a:cs typeface="Gill Sans MT"/>
              </a:rPr>
              <a:t>across</a:t>
            </a:r>
            <a:r>
              <a:rPr dirty="0" sz="1800" spc="125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55">
                <a:solidFill>
                  <a:srgbClr val="1C3F13"/>
                </a:solidFill>
                <a:latin typeface="Gill Sans MT"/>
                <a:cs typeface="Gill Sans MT"/>
              </a:rPr>
              <a:t>urban</a:t>
            </a:r>
            <a:r>
              <a:rPr dirty="0" sz="1800" spc="114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45">
                <a:solidFill>
                  <a:srgbClr val="1C3F13"/>
                </a:solidFill>
                <a:latin typeface="Gill Sans MT"/>
                <a:cs typeface="Gill Sans MT"/>
              </a:rPr>
              <a:t>and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sz="1800" spc="65">
                <a:solidFill>
                  <a:srgbClr val="1C3F13"/>
                </a:solidFill>
                <a:latin typeface="Gill Sans MT"/>
                <a:cs typeface="Gill Sans MT"/>
              </a:rPr>
              <a:t>suburban</a:t>
            </a:r>
            <a:r>
              <a:rPr dirty="0" sz="1800" spc="95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1800" spc="65">
                <a:solidFill>
                  <a:srgbClr val="1C3F13"/>
                </a:solidFill>
                <a:latin typeface="Gill Sans MT"/>
                <a:cs typeface="Gill Sans MT"/>
              </a:rPr>
              <a:t>neighborhoods.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67410" y="4913119"/>
            <a:ext cx="7710170" cy="1042669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2000" spc="75" b="1">
                <a:solidFill>
                  <a:srgbClr val="1C3F13"/>
                </a:solidFill>
                <a:latin typeface="Gill Sans MT"/>
                <a:cs typeface="Gill Sans MT"/>
              </a:rPr>
              <a:t>Existing</a:t>
            </a:r>
            <a:r>
              <a:rPr dirty="0" sz="2000" spc="155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000" spc="95" b="1">
                <a:solidFill>
                  <a:srgbClr val="1C3F13"/>
                </a:solidFill>
                <a:latin typeface="Gill Sans MT"/>
                <a:cs typeface="Gill Sans MT"/>
              </a:rPr>
              <a:t>Process</a:t>
            </a:r>
            <a:r>
              <a:rPr dirty="0" sz="2000" spc="160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000" spc="60" b="1">
                <a:solidFill>
                  <a:srgbClr val="1C3F13"/>
                </a:solidFill>
                <a:latin typeface="Gill Sans MT"/>
                <a:cs typeface="Gill Sans MT"/>
              </a:rPr>
              <a:t>for</a:t>
            </a:r>
            <a:r>
              <a:rPr dirty="0" sz="2000" spc="150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000" b="1">
                <a:solidFill>
                  <a:srgbClr val="1C3F13"/>
                </a:solidFill>
                <a:latin typeface="Gill Sans MT"/>
                <a:cs typeface="Gill Sans MT"/>
              </a:rPr>
              <a:t>Public</a:t>
            </a:r>
            <a:r>
              <a:rPr dirty="0" sz="2000" spc="95" b="1">
                <a:solidFill>
                  <a:srgbClr val="1C3F13"/>
                </a:solidFill>
                <a:latin typeface="Gill Sans MT"/>
                <a:cs typeface="Gill Sans MT"/>
              </a:rPr>
              <a:t> </a:t>
            </a:r>
            <a:r>
              <a:rPr dirty="0" sz="2000" spc="55" b="1">
                <a:solidFill>
                  <a:srgbClr val="1C3F13"/>
                </a:solidFill>
                <a:latin typeface="Gill Sans MT"/>
                <a:cs typeface="Gill Sans MT"/>
              </a:rPr>
              <a:t>Input</a:t>
            </a:r>
            <a:endParaRPr sz="2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dirty="0" sz="1800" spc="55">
                <a:latin typeface="Gill Sans MT"/>
                <a:cs typeface="Gill Sans MT"/>
              </a:rPr>
              <a:t>Connect</a:t>
            </a:r>
            <a:r>
              <a:rPr dirty="0" sz="1800" spc="95">
                <a:latin typeface="Gill Sans MT"/>
                <a:cs typeface="Gill Sans MT"/>
              </a:rPr>
              <a:t> </a:t>
            </a:r>
            <a:r>
              <a:rPr dirty="0" sz="1800" spc="65">
                <a:latin typeface="Gill Sans MT"/>
                <a:cs typeface="Gill Sans MT"/>
              </a:rPr>
              <a:t>residents</a:t>
            </a:r>
            <a:r>
              <a:rPr dirty="0" sz="1800" spc="105">
                <a:latin typeface="Gill Sans MT"/>
                <a:cs typeface="Gill Sans MT"/>
              </a:rPr>
              <a:t> </a:t>
            </a:r>
            <a:r>
              <a:rPr dirty="0" sz="1800" spc="75">
                <a:latin typeface="Gill Sans MT"/>
                <a:cs typeface="Gill Sans MT"/>
              </a:rPr>
              <a:t>most</a:t>
            </a:r>
            <a:r>
              <a:rPr dirty="0" sz="1800" spc="140">
                <a:latin typeface="Gill Sans MT"/>
                <a:cs typeface="Gill Sans MT"/>
              </a:rPr>
              <a:t> </a:t>
            </a:r>
            <a:r>
              <a:rPr dirty="0" sz="1800" spc="55">
                <a:latin typeface="Gill Sans MT"/>
                <a:cs typeface="Gill Sans MT"/>
              </a:rPr>
              <a:t>impacted</a:t>
            </a:r>
            <a:r>
              <a:rPr dirty="0" sz="1800" spc="114">
                <a:latin typeface="Gill Sans MT"/>
                <a:cs typeface="Gill Sans MT"/>
              </a:rPr>
              <a:t> </a:t>
            </a:r>
            <a:r>
              <a:rPr dirty="0" sz="1800">
                <a:latin typeface="Gill Sans MT"/>
                <a:cs typeface="Gill Sans MT"/>
              </a:rPr>
              <a:t>by</a:t>
            </a:r>
            <a:r>
              <a:rPr dirty="0" sz="1800" spc="75">
                <a:latin typeface="Gill Sans MT"/>
                <a:cs typeface="Gill Sans MT"/>
              </a:rPr>
              <a:t> </a:t>
            </a:r>
            <a:r>
              <a:rPr dirty="0" sz="1800">
                <a:latin typeface="Gill Sans MT"/>
                <a:cs typeface="Gill Sans MT"/>
              </a:rPr>
              <a:t>park</a:t>
            </a:r>
            <a:r>
              <a:rPr dirty="0" sz="1800" spc="140">
                <a:latin typeface="Gill Sans MT"/>
                <a:cs typeface="Gill Sans MT"/>
              </a:rPr>
              <a:t> </a:t>
            </a:r>
            <a:r>
              <a:rPr dirty="0" sz="1800" spc="45">
                <a:latin typeface="Gill Sans MT"/>
                <a:cs typeface="Gill Sans MT"/>
              </a:rPr>
              <a:t>disparity</a:t>
            </a:r>
            <a:r>
              <a:rPr dirty="0" sz="1800" spc="90">
                <a:latin typeface="Gill Sans MT"/>
                <a:cs typeface="Gill Sans MT"/>
              </a:rPr>
              <a:t> </a:t>
            </a:r>
            <a:r>
              <a:rPr dirty="0" sz="1800">
                <a:latin typeface="Gill Sans MT"/>
                <a:cs typeface="Gill Sans MT"/>
              </a:rPr>
              <a:t>with</a:t>
            </a:r>
            <a:r>
              <a:rPr dirty="0" sz="1800" spc="100">
                <a:latin typeface="Gill Sans MT"/>
                <a:cs typeface="Gill Sans MT"/>
              </a:rPr>
              <a:t> </a:t>
            </a:r>
            <a:r>
              <a:rPr dirty="0" sz="1800" spc="60">
                <a:latin typeface="Gill Sans MT"/>
                <a:cs typeface="Gill Sans MT"/>
              </a:rPr>
              <a:t>the</a:t>
            </a:r>
            <a:r>
              <a:rPr dirty="0" sz="1800" spc="135">
                <a:latin typeface="Gill Sans MT"/>
                <a:cs typeface="Gill Sans MT"/>
              </a:rPr>
              <a:t> </a:t>
            </a:r>
            <a:r>
              <a:rPr dirty="0" sz="1800" spc="70">
                <a:latin typeface="Gill Sans MT"/>
                <a:cs typeface="Gill Sans MT"/>
              </a:rPr>
              <a:t>information</a:t>
            </a:r>
            <a:r>
              <a:rPr dirty="0" sz="1800" spc="130">
                <a:latin typeface="Gill Sans MT"/>
                <a:cs typeface="Gill Sans MT"/>
              </a:rPr>
              <a:t> </a:t>
            </a:r>
            <a:r>
              <a:rPr dirty="0" sz="1800" spc="35">
                <a:latin typeface="Gill Sans MT"/>
                <a:cs typeface="Gill Sans MT"/>
              </a:rPr>
              <a:t>and </a:t>
            </a:r>
            <a:r>
              <a:rPr dirty="0" sz="1800" spc="45">
                <a:latin typeface="Gill Sans MT"/>
                <a:cs typeface="Gill Sans MT"/>
              </a:rPr>
              <a:t>capacity</a:t>
            </a:r>
            <a:r>
              <a:rPr dirty="0" sz="1800" spc="140">
                <a:latin typeface="Gill Sans MT"/>
                <a:cs typeface="Gill Sans MT"/>
              </a:rPr>
              <a:t> </a:t>
            </a:r>
            <a:r>
              <a:rPr dirty="0" sz="1800">
                <a:latin typeface="Gill Sans MT"/>
                <a:cs typeface="Gill Sans MT"/>
              </a:rPr>
              <a:t>to</a:t>
            </a:r>
            <a:r>
              <a:rPr dirty="0" sz="1800" spc="229">
                <a:latin typeface="Gill Sans MT"/>
                <a:cs typeface="Gill Sans MT"/>
              </a:rPr>
              <a:t> </a:t>
            </a:r>
            <a:r>
              <a:rPr dirty="0" sz="1800" spc="60">
                <a:latin typeface="Gill Sans MT"/>
                <a:cs typeface="Gill Sans MT"/>
              </a:rPr>
              <a:t>envision</a:t>
            </a:r>
            <a:r>
              <a:rPr dirty="0" sz="1800" spc="120">
                <a:latin typeface="Gill Sans MT"/>
                <a:cs typeface="Gill Sans MT"/>
              </a:rPr>
              <a:t> </a:t>
            </a:r>
            <a:r>
              <a:rPr dirty="0" sz="1800">
                <a:latin typeface="Gill Sans MT"/>
                <a:cs typeface="Gill Sans MT"/>
              </a:rPr>
              <a:t>and</a:t>
            </a:r>
            <a:r>
              <a:rPr dirty="0" sz="1800" spc="114">
                <a:latin typeface="Gill Sans MT"/>
                <a:cs typeface="Gill Sans MT"/>
              </a:rPr>
              <a:t> </a:t>
            </a:r>
            <a:r>
              <a:rPr dirty="0" sz="1800" spc="45">
                <a:latin typeface="Gill Sans MT"/>
                <a:cs typeface="Gill Sans MT"/>
              </a:rPr>
              <a:t>advocate</a:t>
            </a:r>
            <a:r>
              <a:rPr dirty="0" sz="1800" spc="145">
                <a:latin typeface="Gill Sans MT"/>
                <a:cs typeface="Gill Sans MT"/>
              </a:rPr>
              <a:t> </a:t>
            </a:r>
            <a:r>
              <a:rPr dirty="0" sz="1800" spc="50">
                <a:latin typeface="Gill Sans MT"/>
                <a:cs typeface="Gill Sans MT"/>
              </a:rPr>
              <a:t>for</a:t>
            </a:r>
            <a:r>
              <a:rPr dirty="0" sz="1800" spc="140">
                <a:latin typeface="Gill Sans MT"/>
                <a:cs typeface="Gill Sans MT"/>
              </a:rPr>
              <a:t> </a:t>
            </a:r>
            <a:r>
              <a:rPr dirty="0" sz="1800">
                <a:latin typeface="Gill Sans MT"/>
                <a:cs typeface="Gill Sans MT"/>
              </a:rPr>
              <a:t>policy</a:t>
            </a:r>
            <a:r>
              <a:rPr dirty="0" sz="1800" spc="114">
                <a:latin typeface="Gill Sans MT"/>
                <a:cs typeface="Gill Sans MT"/>
              </a:rPr>
              <a:t> </a:t>
            </a:r>
            <a:r>
              <a:rPr dirty="0" sz="1800" spc="35">
                <a:latin typeface="Gill Sans MT"/>
                <a:cs typeface="Gill Sans MT"/>
              </a:rPr>
              <a:t>change.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5905" y="1459484"/>
            <a:ext cx="5170170" cy="19119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11430">
              <a:lnSpc>
                <a:spcPct val="100600"/>
              </a:lnSpc>
              <a:spcBef>
                <a:spcPts val="95"/>
              </a:spcBef>
            </a:pPr>
            <a:r>
              <a:rPr dirty="0" spc="-120"/>
              <a:t>Phase</a:t>
            </a:r>
            <a:r>
              <a:rPr dirty="0" spc="-280"/>
              <a:t> </a:t>
            </a:r>
            <a:r>
              <a:rPr dirty="0" spc="-75"/>
              <a:t>I:</a:t>
            </a:r>
            <a:r>
              <a:rPr dirty="0" spc="-280"/>
              <a:t> </a:t>
            </a:r>
            <a:r>
              <a:rPr dirty="0" spc="-140"/>
              <a:t>Research</a:t>
            </a:r>
            <a:r>
              <a:rPr dirty="0" spc="-275"/>
              <a:t> </a:t>
            </a:r>
            <a:r>
              <a:rPr dirty="0" spc="-25"/>
              <a:t>and </a:t>
            </a:r>
            <a:r>
              <a:rPr dirty="0" spc="-145"/>
              <a:t>Community</a:t>
            </a:r>
            <a:r>
              <a:rPr dirty="0" spc="-254"/>
              <a:t> </a:t>
            </a:r>
            <a:r>
              <a:rPr dirty="0" spc="-130"/>
              <a:t>Coalition- </a:t>
            </a:r>
            <a:r>
              <a:rPr dirty="0" spc="-30"/>
              <a:t>Building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29310" y="3401572"/>
            <a:ext cx="2891790" cy="1570355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420"/>
              </a:spcBef>
            </a:pPr>
            <a:r>
              <a:rPr dirty="0" sz="2350" spc="105" b="1">
                <a:solidFill>
                  <a:srgbClr val="F9A61E"/>
                </a:solidFill>
                <a:latin typeface="Gill Sans MT"/>
                <a:cs typeface="Gill Sans MT"/>
              </a:rPr>
              <a:t>Summer/Fall</a:t>
            </a:r>
            <a:r>
              <a:rPr dirty="0" sz="2350" spc="175" b="1">
                <a:solidFill>
                  <a:srgbClr val="F9A61E"/>
                </a:solidFill>
                <a:latin typeface="Gill Sans MT"/>
                <a:cs typeface="Gill Sans MT"/>
              </a:rPr>
              <a:t> 2022 </a:t>
            </a:r>
            <a:endParaRPr sz="2350">
              <a:latin typeface="Gill Sans MT"/>
              <a:cs typeface="Gill Sans MT"/>
            </a:endParaRPr>
          </a:p>
          <a:p>
            <a:pPr marL="14604">
              <a:lnSpc>
                <a:spcPct val="100000"/>
              </a:lnSpc>
              <a:spcBef>
                <a:spcPts val="1025"/>
              </a:spcBef>
            </a:pPr>
            <a:r>
              <a:rPr dirty="0" sz="1850" spc="-60" b="1">
                <a:solidFill>
                  <a:srgbClr val="5D5D5D"/>
                </a:solidFill>
                <a:latin typeface="Gill Sans MT"/>
                <a:cs typeface="Gill Sans MT"/>
              </a:rPr>
              <a:t>CivicLex</a:t>
            </a:r>
            <a:r>
              <a:rPr dirty="0" sz="1850" spc="-9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b="1">
                <a:solidFill>
                  <a:srgbClr val="5D5D5D"/>
                </a:solidFill>
                <a:latin typeface="Gill Sans MT"/>
                <a:cs typeface="Gill Sans MT"/>
              </a:rPr>
              <a:t>&amp;</a:t>
            </a:r>
            <a:r>
              <a:rPr dirty="0" sz="1850" spc="-220" b="1">
                <a:solidFill>
                  <a:srgbClr val="5D5D5D"/>
                </a:solidFill>
                <a:latin typeface="Gill Sans MT"/>
                <a:cs typeface="Gill Sans MT"/>
              </a:rPr>
              <a:t> </a:t>
            </a:r>
            <a:r>
              <a:rPr dirty="0" sz="1850" spc="-10" b="1">
                <a:solidFill>
                  <a:srgbClr val="5D5D5D"/>
                </a:solidFill>
                <a:latin typeface="Gill Sans MT"/>
                <a:cs typeface="Gill Sans MT"/>
              </a:rPr>
              <a:t>Seedleaf</a:t>
            </a:r>
            <a:endParaRPr sz="1850">
              <a:latin typeface="Gill Sans MT"/>
              <a:cs typeface="Gill Sans MT"/>
            </a:endParaRPr>
          </a:p>
          <a:p>
            <a:pPr marL="111125" indent="-9906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111760" algn="l"/>
              </a:tabLst>
            </a:pPr>
            <a:r>
              <a:rPr dirty="0" sz="1400">
                <a:solidFill>
                  <a:srgbClr val="003200"/>
                </a:solidFill>
                <a:latin typeface="Gill Sans MT"/>
                <a:cs typeface="Gill Sans MT"/>
              </a:rPr>
              <a:t>9</a:t>
            </a:r>
            <a:r>
              <a:rPr dirty="0" sz="1400" spc="19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003200"/>
                </a:solidFill>
                <a:latin typeface="Gill Sans MT"/>
                <a:cs typeface="Gill Sans MT"/>
              </a:rPr>
              <a:t>Focus</a:t>
            </a:r>
            <a:r>
              <a:rPr dirty="0" sz="1400" spc="6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1400" spc="-10">
                <a:solidFill>
                  <a:srgbClr val="003200"/>
                </a:solidFill>
                <a:latin typeface="Gill Sans MT"/>
                <a:cs typeface="Gill Sans MT"/>
              </a:rPr>
              <a:t>Groups</a:t>
            </a:r>
            <a:endParaRPr sz="1400">
              <a:latin typeface="Gill Sans MT"/>
              <a:cs typeface="Gill Sans MT"/>
            </a:endParaRPr>
          </a:p>
          <a:p>
            <a:pPr marL="111125" indent="-9906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111760" algn="l"/>
              </a:tabLst>
            </a:pPr>
            <a:r>
              <a:rPr dirty="0" sz="1400">
                <a:solidFill>
                  <a:srgbClr val="003200"/>
                </a:solidFill>
                <a:latin typeface="Gill Sans MT"/>
                <a:cs typeface="Gill Sans MT"/>
              </a:rPr>
              <a:t>4</a:t>
            </a:r>
            <a:r>
              <a:rPr dirty="0" sz="1400" spc="195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1400" spc="65">
                <a:solidFill>
                  <a:srgbClr val="003200"/>
                </a:solidFill>
                <a:latin typeface="Gill Sans MT"/>
                <a:cs typeface="Gill Sans MT"/>
              </a:rPr>
              <a:t>Listening Sessions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29310" y="5035561"/>
            <a:ext cx="3490595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11125" marR="5080" indent="-990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11760" algn="l"/>
              </a:tabLst>
            </a:pPr>
            <a:r>
              <a:rPr dirty="0" sz="1400" spc="65">
                <a:solidFill>
                  <a:srgbClr val="003200"/>
                </a:solidFill>
                <a:latin typeface="Gill Sans MT"/>
                <a:cs typeface="Gill Sans MT"/>
              </a:rPr>
              <a:t>Conversations</a:t>
            </a:r>
            <a:r>
              <a:rPr dirty="0" sz="1400" spc="135">
                <a:solidFill>
                  <a:srgbClr val="003200"/>
                </a:solidFill>
                <a:latin typeface="Gill Sans MT"/>
                <a:cs typeface="Gill Sans MT"/>
              </a:rPr>
              <a:t>  </a:t>
            </a:r>
            <a:r>
              <a:rPr dirty="0" sz="1400" spc="55">
                <a:solidFill>
                  <a:srgbClr val="003200"/>
                </a:solidFill>
                <a:latin typeface="Gill Sans MT"/>
                <a:cs typeface="Gill Sans MT"/>
              </a:rPr>
              <a:t>about</a:t>
            </a:r>
            <a:r>
              <a:rPr dirty="0" sz="1400" spc="135">
                <a:solidFill>
                  <a:srgbClr val="003200"/>
                </a:solidFill>
                <a:latin typeface="Gill Sans MT"/>
                <a:cs typeface="Gill Sans MT"/>
              </a:rPr>
              <a:t>  </a:t>
            </a:r>
            <a:r>
              <a:rPr dirty="0" sz="1400" spc="50">
                <a:solidFill>
                  <a:srgbClr val="003200"/>
                </a:solidFill>
                <a:latin typeface="Gill Sans MT"/>
                <a:cs typeface="Gill Sans MT"/>
              </a:rPr>
              <a:t>what</a:t>
            </a:r>
            <a:r>
              <a:rPr dirty="0" sz="1400" spc="135">
                <a:solidFill>
                  <a:srgbClr val="003200"/>
                </a:solidFill>
                <a:latin typeface="Gill Sans MT"/>
                <a:cs typeface="Gill Sans MT"/>
              </a:rPr>
              <a:t>  </a:t>
            </a:r>
            <a:r>
              <a:rPr dirty="0" sz="1400" spc="60">
                <a:solidFill>
                  <a:srgbClr val="003200"/>
                </a:solidFill>
                <a:latin typeface="Gill Sans MT"/>
                <a:cs typeface="Gill Sans MT"/>
              </a:rPr>
              <a:t>participants </a:t>
            </a:r>
            <a:r>
              <a:rPr dirty="0" sz="1400" spc="50">
                <a:solidFill>
                  <a:srgbClr val="003200"/>
                </a:solidFill>
                <a:latin typeface="Gill Sans MT"/>
                <a:cs typeface="Gill Sans MT"/>
              </a:rPr>
              <a:t>what</a:t>
            </a:r>
            <a:r>
              <a:rPr dirty="0" sz="1400" spc="130">
                <a:solidFill>
                  <a:srgbClr val="003200"/>
                </a:solidFill>
                <a:latin typeface="Gill Sans MT"/>
                <a:cs typeface="Gill Sans MT"/>
              </a:rPr>
              <a:t>  </a:t>
            </a:r>
            <a:r>
              <a:rPr dirty="0" sz="1400" spc="50">
                <a:solidFill>
                  <a:srgbClr val="003200"/>
                </a:solidFill>
                <a:latin typeface="Gill Sans MT"/>
                <a:cs typeface="Gill Sans MT"/>
              </a:rPr>
              <a:t>they</a:t>
            </a:r>
            <a:r>
              <a:rPr dirty="0" sz="1400" spc="135">
                <a:solidFill>
                  <a:srgbClr val="003200"/>
                </a:solidFill>
                <a:latin typeface="Gill Sans MT"/>
                <a:cs typeface="Gill Sans MT"/>
              </a:rPr>
              <a:t>  </a:t>
            </a:r>
            <a:r>
              <a:rPr dirty="0" sz="1400" spc="70">
                <a:solidFill>
                  <a:srgbClr val="003200"/>
                </a:solidFill>
                <a:latin typeface="Gill Sans MT"/>
                <a:cs typeface="Gill Sans MT"/>
              </a:rPr>
              <a:t>thought</a:t>
            </a:r>
            <a:r>
              <a:rPr dirty="0" sz="1400" spc="140">
                <a:solidFill>
                  <a:srgbClr val="003200"/>
                </a:solidFill>
                <a:latin typeface="Gill Sans MT"/>
                <a:cs typeface="Gill Sans MT"/>
              </a:rPr>
              <a:t>  </a:t>
            </a:r>
            <a:r>
              <a:rPr dirty="0" sz="1400">
                <a:solidFill>
                  <a:srgbClr val="003200"/>
                </a:solidFill>
                <a:latin typeface="Gill Sans MT"/>
                <a:cs typeface="Gill Sans MT"/>
              </a:rPr>
              <a:t>could</a:t>
            </a:r>
            <a:r>
              <a:rPr dirty="0" sz="1400" spc="120">
                <a:solidFill>
                  <a:srgbClr val="003200"/>
                </a:solidFill>
                <a:latin typeface="Gill Sans MT"/>
                <a:cs typeface="Gill Sans MT"/>
              </a:rPr>
              <a:t>  </a:t>
            </a:r>
            <a:r>
              <a:rPr dirty="0" sz="1400">
                <a:solidFill>
                  <a:srgbClr val="003200"/>
                </a:solidFill>
                <a:latin typeface="Gill Sans MT"/>
                <a:cs typeface="Gill Sans MT"/>
              </a:rPr>
              <a:t>be</a:t>
            </a:r>
            <a:r>
              <a:rPr dirty="0" sz="1400" spc="125">
                <a:solidFill>
                  <a:srgbClr val="003200"/>
                </a:solidFill>
                <a:latin typeface="Gill Sans MT"/>
                <a:cs typeface="Gill Sans MT"/>
              </a:rPr>
              <a:t>  </a:t>
            </a:r>
            <a:r>
              <a:rPr dirty="0" sz="1400" spc="65">
                <a:solidFill>
                  <a:srgbClr val="003200"/>
                </a:solidFill>
                <a:latin typeface="Gill Sans MT"/>
                <a:cs typeface="Gill Sans MT"/>
              </a:rPr>
              <a:t>better</a:t>
            </a:r>
            <a:r>
              <a:rPr dirty="0" sz="1400" spc="145">
                <a:solidFill>
                  <a:srgbClr val="003200"/>
                </a:solidFill>
                <a:latin typeface="Gill Sans MT"/>
                <a:cs typeface="Gill Sans MT"/>
              </a:rPr>
              <a:t>  </a:t>
            </a:r>
            <a:r>
              <a:rPr dirty="0" sz="1400" spc="-25">
                <a:solidFill>
                  <a:srgbClr val="003200"/>
                </a:solidFill>
                <a:latin typeface="Gill Sans MT"/>
                <a:cs typeface="Gill Sans MT"/>
              </a:rPr>
              <a:t>in </a:t>
            </a:r>
            <a:r>
              <a:rPr dirty="0" sz="1400" spc="75">
                <a:solidFill>
                  <a:srgbClr val="003200"/>
                </a:solidFill>
                <a:latin typeface="Gill Sans MT"/>
                <a:cs typeface="Gill Sans MT"/>
              </a:rPr>
              <a:t>access,</a:t>
            </a:r>
            <a:r>
              <a:rPr dirty="0" sz="1400" spc="25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1400" spc="80">
                <a:solidFill>
                  <a:srgbClr val="003200"/>
                </a:solidFill>
                <a:latin typeface="Gill Sans MT"/>
                <a:cs typeface="Gill Sans MT"/>
              </a:rPr>
              <a:t>amenities,</a:t>
            </a:r>
            <a:r>
              <a:rPr dirty="0" sz="1400" spc="114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003200"/>
                </a:solidFill>
                <a:latin typeface="Gill Sans MT"/>
                <a:cs typeface="Gill Sans MT"/>
              </a:rPr>
              <a:t>and</a:t>
            </a:r>
            <a:r>
              <a:rPr dirty="0" sz="1400" spc="110">
                <a:solidFill>
                  <a:srgbClr val="003200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003200"/>
                </a:solidFill>
                <a:latin typeface="Gill Sans MT"/>
                <a:cs typeface="Gill Sans MT"/>
              </a:rPr>
              <a:t>outreach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397083" y="5035561"/>
            <a:ext cx="86995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5080" indent="-26034">
              <a:lnSpc>
                <a:spcPct val="100000"/>
              </a:lnSpc>
              <a:spcBef>
                <a:spcPts val="95"/>
              </a:spcBef>
              <a:tabLst>
                <a:tab pos="572135" algn="l"/>
              </a:tabLst>
            </a:pPr>
            <a:r>
              <a:rPr dirty="0" sz="1400" spc="45">
                <a:solidFill>
                  <a:srgbClr val="003200"/>
                </a:solidFill>
                <a:latin typeface="Gill Sans MT"/>
                <a:cs typeface="Gill Sans MT"/>
              </a:rPr>
              <a:t>enjoy</a:t>
            </a:r>
            <a:r>
              <a:rPr dirty="0" sz="1400">
                <a:solidFill>
                  <a:srgbClr val="003200"/>
                </a:solidFill>
                <a:latin typeface="Gill Sans MT"/>
                <a:cs typeface="Gill Sans MT"/>
              </a:rPr>
              <a:t>	</a:t>
            </a:r>
            <a:r>
              <a:rPr dirty="0" sz="1400" spc="40">
                <a:solidFill>
                  <a:srgbClr val="003200"/>
                </a:solidFill>
                <a:latin typeface="Gill Sans MT"/>
                <a:cs typeface="Gill Sans MT"/>
              </a:rPr>
              <a:t>and </a:t>
            </a:r>
            <a:r>
              <a:rPr dirty="0" sz="1400">
                <a:solidFill>
                  <a:srgbClr val="003200"/>
                </a:solidFill>
                <a:latin typeface="Gill Sans MT"/>
                <a:cs typeface="Gill Sans MT"/>
              </a:rPr>
              <a:t>regard</a:t>
            </a:r>
            <a:r>
              <a:rPr dirty="0" sz="1400" spc="240">
                <a:solidFill>
                  <a:srgbClr val="003200"/>
                </a:solidFill>
                <a:latin typeface="Gill Sans MT"/>
                <a:cs typeface="Gill Sans MT"/>
              </a:rPr>
              <a:t>  </a:t>
            </a:r>
            <a:r>
              <a:rPr dirty="0" sz="1400" spc="-35">
                <a:solidFill>
                  <a:srgbClr val="003200"/>
                </a:solidFill>
                <a:latin typeface="Gill Sans MT"/>
                <a:cs typeface="Gill Sans MT"/>
              </a:rPr>
              <a:t>to</a:t>
            </a:r>
            <a:endParaRPr sz="1400">
              <a:latin typeface="Gill Sans MT"/>
              <a:cs typeface="Gill Sans M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5261" y="4082034"/>
            <a:ext cx="3234220" cy="189204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1423" y="2247900"/>
            <a:ext cx="2595346" cy="17122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athakur</dc:creator>
  <dc:title>Microsoft PowerPoint - LFUCG Parks Equity Presenation BGCF 030823</dc:title>
  <dcterms:created xsi:type="dcterms:W3CDTF">2023-03-07T15:55:53Z</dcterms:created>
  <dcterms:modified xsi:type="dcterms:W3CDTF">2023-03-07T15:55:53Z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2023-03-07T00:00:00Z</vt:filetime>
  </property>
  <property fmtid="{D5CDD505-2E9C-101B-9397-08002B2CF9AE}" pid="5" name="Producer">
    <vt:lpwstr>Acrobat Distiller 22.0 (Windows)</vt:lpwstr>
  </property>
</Properties>
</file>