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diagrams/drawing1.xml" ContentType="application/vnd.ms-office.drawingml.diagramDrawing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84" r:id="rId6"/>
    <p:sldMasterId id="2147483697" r:id="rId7"/>
  </p:sldMasterIdLst>
  <p:notesMasterIdLst>
    <p:notesMasterId r:id="rId33"/>
  </p:notesMasterIdLst>
  <p:sldIdLst>
    <p:sldId id="665" r:id="rId8"/>
    <p:sldId id="559" r:id="rId9"/>
    <p:sldId id="666" r:id="rId10"/>
    <p:sldId id="656" r:id="rId11"/>
    <p:sldId id="667" r:id="rId12"/>
    <p:sldId id="438" r:id="rId13"/>
    <p:sldId id="580" r:id="rId14"/>
    <p:sldId id="584" r:id="rId15"/>
    <p:sldId id="604" r:id="rId16"/>
    <p:sldId id="574" r:id="rId17"/>
    <p:sldId id="680" r:id="rId18"/>
    <p:sldId id="662" r:id="rId19"/>
    <p:sldId id="690" r:id="rId20"/>
    <p:sldId id="691" r:id="rId21"/>
    <p:sldId id="288" r:id="rId22"/>
    <p:sldId id="287" r:id="rId23"/>
    <p:sldId id="659" r:id="rId24"/>
    <p:sldId id="660" r:id="rId25"/>
    <p:sldId id="693" r:id="rId26"/>
    <p:sldId id="289" r:id="rId27"/>
    <p:sldId id="633" r:id="rId28"/>
    <p:sldId id="689" r:id="rId29"/>
    <p:sldId id="694" r:id="rId30"/>
    <p:sldId id="695" r:id="rId31"/>
    <p:sldId id="66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BF120F-1CE6-489F-89D8-696D186396DA}" v="3" dt="2023-03-07T15:08:12.7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45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FF9F30-0F2A-4A71-BB68-342B2A2D6B64}" type="doc">
      <dgm:prSet loTypeId="urn:microsoft.com/office/officeart/2005/8/layout/hProcess9" loCatId="process" qsTypeId="urn:microsoft.com/office/officeart/2005/8/quickstyle/simple1" qsCatId="simple" csTypeId="urn:microsoft.com/office/officeart/2005/8/colors/accent6_2" csCatId="accent6" phldr="1"/>
      <dgm:spPr/>
    </dgm:pt>
    <dgm:pt modelId="{535203C6-5903-47FD-98F7-F828C0D79E2D}">
      <dgm:prSet phldrT="[Text]" custT="1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 anchor="t"/>
        <a:lstStyle/>
        <a:p>
          <a:r>
            <a:rPr lang="en-US" sz="1800" b="1" dirty="0">
              <a:solidFill>
                <a:srgbClr val="283927"/>
              </a:solidFill>
            </a:rPr>
            <a:t>2018</a:t>
          </a:r>
        </a:p>
        <a:p>
          <a:r>
            <a:rPr lang="en-US" sz="1800" b="1" dirty="0">
              <a:solidFill>
                <a:srgbClr val="283927"/>
              </a:solidFill>
            </a:rPr>
            <a:t>Baseline</a:t>
          </a:r>
        </a:p>
        <a:p>
          <a:endParaRPr lang="en-US" sz="1500" dirty="0">
            <a:solidFill>
              <a:srgbClr val="003E00"/>
            </a:solidFill>
          </a:endParaRPr>
        </a:p>
      </dgm:t>
    </dgm:pt>
    <dgm:pt modelId="{216E4757-46BD-48FC-A46F-0B00FC4E1E50}" type="parTrans" cxnId="{CDBCFC8F-49BF-48F9-B932-F3B4315F748C}">
      <dgm:prSet/>
      <dgm:spPr/>
      <dgm:t>
        <a:bodyPr/>
        <a:lstStyle/>
        <a:p>
          <a:endParaRPr lang="en-US"/>
        </a:p>
      </dgm:t>
    </dgm:pt>
    <dgm:pt modelId="{EBC16419-EB85-4D09-B1C5-981C8728A07A}" type="sibTrans" cxnId="{CDBCFC8F-49BF-48F9-B932-F3B4315F748C}">
      <dgm:prSet/>
      <dgm:spPr/>
      <dgm:t>
        <a:bodyPr/>
        <a:lstStyle/>
        <a:p>
          <a:endParaRPr lang="en-US"/>
        </a:p>
      </dgm:t>
    </dgm:pt>
    <dgm:pt modelId="{CB4C899D-E73E-42E6-8155-5BAF1BD7E722}">
      <dgm:prSet phldrT="[Text]" custT="1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800" b="1" dirty="0">
              <a:solidFill>
                <a:srgbClr val="283927"/>
              </a:solidFill>
            </a:rPr>
            <a:t>2019</a:t>
          </a:r>
        </a:p>
        <a:p>
          <a:r>
            <a:rPr lang="en-US" sz="1800" b="1" dirty="0">
              <a:solidFill>
                <a:srgbClr val="283927"/>
              </a:solidFill>
            </a:rPr>
            <a:t>Baseline</a:t>
          </a:r>
        </a:p>
      </dgm:t>
    </dgm:pt>
    <dgm:pt modelId="{70152010-03C9-49BD-96DB-A86CAE0AD280}" type="parTrans" cxnId="{0FFE65F9-02D4-4311-AEBF-57FE84634D68}">
      <dgm:prSet/>
      <dgm:spPr/>
      <dgm:t>
        <a:bodyPr/>
        <a:lstStyle/>
        <a:p>
          <a:endParaRPr lang="en-US"/>
        </a:p>
      </dgm:t>
    </dgm:pt>
    <dgm:pt modelId="{F1D14A42-2BE4-4E4E-9F59-64385C740B6B}" type="sibTrans" cxnId="{0FFE65F9-02D4-4311-AEBF-57FE84634D68}">
      <dgm:prSet/>
      <dgm:spPr/>
      <dgm:t>
        <a:bodyPr/>
        <a:lstStyle/>
        <a:p>
          <a:endParaRPr lang="en-US"/>
        </a:p>
      </dgm:t>
    </dgm:pt>
    <dgm:pt modelId="{6E8C4705-9F25-4AD5-A36E-2C697EBEFC4A}">
      <dgm:prSet phldrT="[Text]" custT="1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 sz="1600" b="1" dirty="0">
            <a:solidFill>
              <a:srgbClr val="283927"/>
            </a:solidFill>
          </a:endParaRPr>
        </a:p>
      </dgm:t>
    </dgm:pt>
    <dgm:pt modelId="{1D5DE28E-55A7-42C0-85B1-01FFA341EF6B}" type="parTrans" cxnId="{463E39E5-A9D1-457B-9D3F-795B5F364CD3}">
      <dgm:prSet/>
      <dgm:spPr/>
      <dgm:t>
        <a:bodyPr/>
        <a:lstStyle/>
        <a:p>
          <a:endParaRPr lang="en-US"/>
        </a:p>
      </dgm:t>
    </dgm:pt>
    <dgm:pt modelId="{D7A3ECD2-2B78-4330-97C8-251116DA877B}" type="sibTrans" cxnId="{463E39E5-A9D1-457B-9D3F-795B5F364CD3}">
      <dgm:prSet/>
      <dgm:spPr/>
      <dgm:t>
        <a:bodyPr/>
        <a:lstStyle/>
        <a:p>
          <a:endParaRPr lang="en-US"/>
        </a:p>
      </dgm:t>
    </dgm:pt>
    <dgm:pt modelId="{5F1EF07C-AD9B-4A62-B82B-13E0874238AB}">
      <dgm:prSet custT="1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50" b="1" dirty="0">
              <a:solidFill>
                <a:srgbClr val="283927"/>
              </a:solidFill>
            </a:rPr>
            <a:t>2021</a:t>
          </a:r>
        </a:p>
        <a:p>
          <a:r>
            <a:rPr lang="en-US" sz="1450" b="1" dirty="0">
              <a:solidFill>
                <a:srgbClr val="283927"/>
              </a:solidFill>
            </a:rPr>
            <a:t>Intervention Assessment </a:t>
          </a:r>
        </a:p>
      </dgm:t>
    </dgm:pt>
    <dgm:pt modelId="{867771F9-0EC7-4FE6-965B-692EE3017BFE}" type="parTrans" cxnId="{892467B7-C16A-41B9-A97B-A37A134089E7}">
      <dgm:prSet/>
      <dgm:spPr/>
      <dgm:t>
        <a:bodyPr/>
        <a:lstStyle/>
        <a:p>
          <a:endParaRPr lang="en-US"/>
        </a:p>
      </dgm:t>
    </dgm:pt>
    <dgm:pt modelId="{0F9A25E2-FB15-4B0A-B738-B83C5CBED963}" type="sibTrans" cxnId="{892467B7-C16A-41B9-A97B-A37A134089E7}">
      <dgm:prSet/>
      <dgm:spPr/>
      <dgm:t>
        <a:bodyPr/>
        <a:lstStyle/>
        <a:p>
          <a:endParaRPr lang="en-US"/>
        </a:p>
      </dgm:t>
    </dgm:pt>
    <dgm:pt modelId="{9A674375-5D9D-4900-A647-678EA426BA0F}">
      <dgm:prSet custT="1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500" b="1" dirty="0">
              <a:solidFill>
                <a:srgbClr val="283927"/>
              </a:solidFill>
            </a:rPr>
            <a:t>2022</a:t>
          </a:r>
        </a:p>
        <a:p>
          <a:r>
            <a:rPr lang="en-US" sz="1500" b="1" dirty="0">
              <a:solidFill>
                <a:srgbClr val="283927"/>
              </a:solidFill>
            </a:rPr>
            <a:t>Analyze Findings</a:t>
          </a:r>
        </a:p>
      </dgm:t>
    </dgm:pt>
    <dgm:pt modelId="{D7991EA2-3DD5-4F88-B908-A5137E1A1409}" type="parTrans" cxnId="{8BC471AB-9773-4EA4-B4A6-03F8F50BF3F0}">
      <dgm:prSet/>
      <dgm:spPr/>
      <dgm:t>
        <a:bodyPr/>
        <a:lstStyle/>
        <a:p>
          <a:endParaRPr lang="en-US"/>
        </a:p>
      </dgm:t>
    </dgm:pt>
    <dgm:pt modelId="{426BF016-4888-46B7-B026-A7DB3D0BE60F}" type="sibTrans" cxnId="{8BC471AB-9773-4EA4-B4A6-03F8F50BF3F0}">
      <dgm:prSet/>
      <dgm:spPr/>
      <dgm:t>
        <a:bodyPr/>
        <a:lstStyle/>
        <a:p>
          <a:endParaRPr lang="en-US"/>
        </a:p>
      </dgm:t>
    </dgm:pt>
    <dgm:pt modelId="{25ABBCC8-5A45-4AF8-BD75-0D3A5D2DC261}" type="pres">
      <dgm:prSet presAssocID="{59FF9F30-0F2A-4A71-BB68-342B2A2D6B64}" presName="CompostProcess" presStyleCnt="0">
        <dgm:presLayoutVars>
          <dgm:dir/>
          <dgm:resizeHandles val="exact"/>
        </dgm:presLayoutVars>
      </dgm:prSet>
      <dgm:spPr/>
    </dgm:pt>
    <dgm:pt modelId="{868212B2-E973-4E98-B268-0EE71C6C9B7D}" type="pres">
      <dgm:prSet presAssocID="{59FF9F30-0F2A-4A71-BB68-342B2A2D6B64}" presName="arrow" presStyleLbl="bgShp" presStyleIdx="0" presStyleCnt="1" custScaleX="115717" custLinFactNeighborX="-1027"/>
      <dgm:spPr>
        <a:solidFill>
          <a:schemeClr val="accent6">
            <a:lumMod val="60000"/>
            <a:lumOff val="40000"/>
          </a:schemeClr>
        </a:solidFill>
      </dgm:spPr>
    </dgm:pt>
    <dgm:pt modelId="{A76F978A-DDE5-444D-9C65-29B04CD82548}" type="pres">
      <dgm:prSet presAssocID="{59FF9F30-0F2A-4A71-BB68-342B2A2D6B64}" presName="linearProcess" presStyleCnt="0"/>
      <dgm:spPr/>
    </dgm:pt>
    <dgm:pt modelId="{B6046F4E-D905-4C27-AF12-B44C82D523D7}" type="pres">
      <dgm:prSet presAssocID="{535203C6-5903-47FD-98F7-F828C0D79E2D}" presName="textNode" presStyleLbl="node1" presStyleIdx="0" presStyleCnt="5" custScaleX="57608" custScaleY="101504" custLinFactNeighborX="-8533" custLinFactNeighborY="19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A9A360-DA11-4511-97F6-A8830C5B1B9F}" type="pres">
      <dgm:prSet presAssocID="{EBC16419-EB85-4D09-B1C5-981C8728A07A}" presName="sibTrans" presStyleCnt="0"/>
      <dgm:spPr/>
    </dgm:pt>
    <dgm:pt modelId="{666391D5-6FF7-469F-8106-915D94272483}" type="pres">
      <dgm:prSet presAssocID="{CB4C899D-E73E-42E6-8155-5BAF1BD7E722}" presName="textNode" presStyleLbl="node1" presStyleIdx="1" presStyleCnt="5" custScaleX="57608" custScaleY="101504" custLinFactNeighborX="-81990" custLinFactNeighborY="5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F5E3FC-9CF5-4351-88AF-6A60B8DB08A4}" type="pres">
      <dgm:prSet presAssocID="{F1D14A42-2BE4-4E4E-9F59-64385C740B6B}" presName="sibTrans" presStyleCnt="0"/>
      <dgm:spPr/>
    </dgm:pt>
    <dgm:pt modelId="{0EF8C32E-1135-49EE-A86C-5B6F3419AAAF}" type="pres">
      <dgm:prSet presAssocID="{6E8C4705-9F25-4AD5-A36E-2C697EBEFC4A}" presName="textNode" presStyleLbl="node1" presStyleIdx="2" presStyleCnt="5" custScaleX="60514" custScaleY="101504" custLinFactX="-5467" custLinFactNeighborX="-100000" custLinFactNeighborY="7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DE6BF7-24BE-465A-B001-A88FACDB22F1}" type="pres">
      <dgm:prSet presAssocID="{D7A3ECD2-2B78-4330-97C8-251116DA877B}" presName="sibTrans" presStyleCnt="0"/>
      <dgm:spPr/>
    </dgm:pt>
    <dgm:pt modelId="{1BA68058-314F-4059-806E-9554BB6363A6}" type="pres">
      <dgm:prSet presAssocID="{5F1EF07C-AD9B-4A62-B82B-13E0874238AB}" presName="textNode" presStyleLbl="node1" presStyleIdx="3" presStyleCnt="5" custScaleX="57608" custScaleY="101504" custLinFactX="-12313" custLinFactNeighborX="-100000" custLinFactNeighborY="6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707535-A52E-4D1C-A50A-F273CE422028}" type="pres">
      <dgm:prSet presAssocID="{0F9A25E2-FB15-4B0A-B738-B83C5CBED963}" presName="sibTrans" presStyleCnt="0"/>
      <dgm:spPr/>
    </dgm:pt>
    <dgm:pt modelId="{AB07BAC0-793D-4CD7-88CF-77E43142B161}" type="pres">
      <dgm:prSet presAssocID="{9A674375-5D9D-4900-A647-678EA426BA0F}" presName="textNode" presStyleLbl="node1" presStyleIdx="4" presStyleCnt="5" custScaleX="57608" custScaleY="101504" custLinFactX="-19209" custLinFactNeighborX="-100000" custLinFactNeighborY="6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83A95A6-144F-42C5-88A5-1B93FC978E66}" type="presOf" srcId="{CB4C899D-E73E-42E6-8155-5BAF1BD7E722}" destId="{666391D5-6FF7-469F-8106-915D94272483}" srcOrd="0" destOrd="0" presId="urn:microsoft.com/office/officeart/2005/8/layout/hProcess9"/>
    <dgm:cxn modelId="{0FFE65F9-02D4-4311-AEBF-57FE84634D68}" srcId="{59FF9F30-0F2A-4A71-BB68-342B2A2D6B64}" destId="{CB4C899D-E73E-42E6-8155-5BAF1BD7E722}" srcOrd="1" destOrd="0" parTransId="{70152010-03C9-49BD-96DB-A86CAE0AD280}" sibTransId="{F1D14A42-2BE4-4E4E-9F59-64385C740B6B}"/>
    <dgm:cxn modelId="{8BC471AB-9773-4EA4-B4A6-03F8F50BF3F0}" srcId="{59FF9F30-0F2A-4A71-BB68-342B2A2D6B64}" destId="{9A674375-5D9D-4900-A647-678EA426BA0F}" srcOrd="4" destOrd="0" parTransId="{D7991EA2-3DD5-4F88-B908-A5137E1A1409}" sibTransId="{426BF016-4888-46B7-B026-A7DB3D0BE60F}"/>
    <dgm:cxn modelId="{50A29271-0510-4460-8389-2C614DB50356}" type="presOf" srcId="{9A674375-5D9D-4900-A647-678EA426BA0F}" destId="{AB07BAC0-793D-4CD7-88CF-77E43142B161}" srcOrd="0" destOrd="0" presId="urn:microsoft.com/office/officeart/2005/8/layout/hProcess9"/>
    <dgm:cxn modelId="{FC850E25-F2D4-4863-974B-7CEB7EBA39D5}" type="presOf" srcId="{5F1EF07C-AD9B-4A62-B82B-13E0874238AB}" destId="{1BA68058-314F-4059-806E-9554BB6363A6}" srcOrd="0" destOrd="0" presId="urn:microsoft.com/office/officeart/2005/8/layout/hProcess9"/>
    <dgm:cxn modelId="{892467B7-C16A-41B9-A97B-A37A134089E7}" srcId="{59FF9F30-0F2A-4A71-BB68-342B2A2D6B64}" destId="{5F1EF07C-AD9B-4A62-B82B-13E0874238AB}" srcOrd="3" destOrd="0" parTransId="{867771F9-0EC7-4FE6-965B-692EE3017BFE}" sibTransId="{0F9A25E2-FB15-4B0A-B738-B83C5CBED963}"/>
    <dgm:cxn modelId="{CDBCFC8F-49BF-48F9-B932-F3B4315F748C}" srcId="{59FF9F30-0F2A-4A71-BB68-342B2A2D6B64}" destId="{535203C6-5903-47FD-98F7-F828C0D79E2D}" srcOrd="0" destOrd="0" parTransId="{216E4757-46BD-48FC-A46F-0B00FC4E1E50}" sibTransId="{EBC16419-EB85-4D09-B1C5-981C8728A07A}"/>
    <dgm:cxn modelId="{148167B9-9AC9-453C-AFC9-DB8AA32F8718}" type="presOf" srcId="{59FF9F30-0F2A-4A71-BB68-342B2A2D6B64}" destId="{25ABBCC8-5A45-4AF8-BD75-0D3A5D2DC261}" srcOrd="0" destOrd="0" presId="urn:microsoft.com/office/officeart/2005/8/layout/hProcess9"/>
    <dgm:cxn modelId="{7E27616E-FF88-4A23-9429-312F825E042A}" type="presOf" srcId="{6E8C4705-9F25-4AD5-A36E-2C697EBEFC4A}" destId="{0EF8C32E-1135-49EE-A86C-5B6F3419AAAF}" srcOrd="0" destOrd="0" presId="urn:microsoft.com/office/officeart/2005/8/layout/hProcess9"/>
    <dgm:cxn modelId="{CDD2A211-E499-4F52-8258-22C0F9CAA40A}" type="presOf" srcId="{535203C6-5903-47FD-98F7-F828C0D79E2D}" destId="{B6046F4E-D905-4C27-AF12-B44C82D523D7}" srcOrd="0" destOrd="0" presId="urn:microsoft.com/office/officeart/2005/8/layout/hProcess9"/>
    <dgm:cxn modelId="{463E39E5-A9D1-457B-9D3F-795B5F364CD3}" srcId="{59FF9F30-0F2A-4A71-BB68-342B2A2D6B64}" destId="{6E8C4705-9F25-4AD5-A36E-2C697EBEFC4A}" srcOrd="2" destOrd="0" parTransId="{1D5DE28E-55A7-42C0-85B1-01FFA341EF6B}" sibTransId="{D7A3ECD2-2B78-4330-97C8-251116DA877B}"/>
    <dgm:cxn modelId="{7253FE83-4C2C-4282-A896-3A783A919946}" type="presParOf" srcId="{25ABBCC8-5A45-4AF8-BD75-0D3A5D2DC261}" destId="{868212B2-E973-4E98-B268-0EE71C6C9B7D}" srcOrd="0" destOrd="0" presId="urn:microsoft.com/office/officeart/2005/8/layout/hProcess9"/>
    <dgm:cxn modelId="{5F8127AF-7B26-4886-BEFB-B2808140BDCC}" type="presParOf" srcId="{25ABBCC8-5A45-4AF8-BD75-0D3A5D2DC261}" destId="{A76F978A-DDE5-444D-9C65-29B04CD82548}" srcOrd="1" destOrd="0" presId="urn:microsoft.com/office/officeart/2005/8/layout/hProcess9"/>
    <dgm:cxn modelId="{5E3E3EFE-0CDE-4FAF-B45B-0EAB78B1B6B2}" type="presParOf" srcId="{A76F978A-DDE5-444D-9C65-29B04CD82548}" destId="{B6046F4E-D905-4C27-AF12-B44C82D523D7}" srcOrd="0" destOrd="0" presId="urn:microsoft.com/office/officeart/2005/8/layout/hProcess9"/>
    <dgm:cxn modelId="{81971038-408D-49C1-B165-64D004E75F7F}" type="presParOf" srcId="{A76F978A-DDE5-444D-9C65-29B04CD82548}" destId="{45A9A360-DA11-4511-97F6-A8830C5B1B9F}" srcOrd="1" destOrd="0" presId="urn:microsoft.com/office/officeart/2005/8/layout/hProcess9"/>
    <dgm:cxn modelId="{E5DDB285-3186-4A30-8DF7-F7D2F4232A7A}" type="presParOf" srcId="{A76F978A-DDE5-444D-9C65-29B04CD82548}" destId="{666391D5-6FF7-469F-8106-915D94272483}" srcOrd="2" destOrd="0" presId="urn:microsoft.com/office/officeart/2005/8/layout/hProcess9"/>
    <dgm:cxn modelId="{D7E90785-98EB-454D-9C8E-D78D34E43291}" type="presParOf" srcId="{A76F978A-DDE5-444D-9C65-29B04CD82548}" destId="{69F5E3FC-9CF5-4351-88AF-6A60B8DB08A4}" srcOrd="3" destOrd="0" presId="urn:microsoft.com/office/officeart/2005/8/layout/hProcess9"/>
    <dgm:cxn modelId="{BB0D0F22-C709-4518-B2B0-97B3D09FE1E2}" type="presParOf" srcId="{A76F978A-DDE5-444D-9C65-29B04CD82548}" destId="{0EF8C32E-1135-49EE-A86C-5B6F3419AAAF}" srcOrd="4" destOrd="0" presId="urn:microsoft.com/office/officeart/2005/8/layout/hProcess9"/>
    <dgm:cxn modelId="{DD635D52-A03D-49B8-960C-5C7F486654A2}" type="presParOf" srcId="{A76F978A-DDE5-444D-9C65-29B04CD82548}" destId="{99DE6BF7-24BE-465A-B001-A88FACDB22F1}" srcOrd="5" destOrd="0" presId="urn:microsoft.com/office/officeart/2005/8/layout/hProcess9"/>
    <dgm:cxn modelId="{49ECB508-F0BA-477F-B389-40F5FE920BEB}" type="presParOf" srcId="{A76F978A-DDE5-444D-9C65-29B04CD82548}" destId="{1BA68058-314F-4059-806E-9554BB6363A6}" srcOrd="6" destOrd="0" presId="urn:microsoft.com/office/officeart/2005/8/layout/hProcess9"/>
    <dgm:cxn modelId="{62B859BF-011A-4221-BF11-4B6BC82AB19F}" type="presParOf" srcId="{A76F978A-DDE5-444D-9C65-29B04CD82548}" destId="{FA707535-A52E-4D1C-A50A-F273CE422028}" srcOrd="7" destOrd="0" presId="urn:microsoft.com/office/officeart/2005/8/layout/hProcess9"/>
    <dgm:cxn modelId="{B4AFA232-F3B2-4DEB-A918-6F36D73B536A}" type="presParOf" srcId="{A76F978A-DDE5-444D-9C65-29B04CD82548}" destId="{AB07BAC0-793D-4CD7-88CF-77E43142B161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8212B2-E973-4E98-B268-0EE71C6C9B7D}">
      <dsp:nvSpPr>
        <dsp:cNvPr id="0" name=""/>
        <dsp:cNvSpPr/>
      </dsp:nvSpPr>
      <dsp:spPr>
        <a:xfrm>
          <a:off x="0" y="0"/>
          <a:ext cx="10794674" cy="2057635"/>
        </a:xfrm>
        <a:prstGeom prst="rightArrow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046F4E-D905-4C27-AF12-B44C82D523D7}">
      <dsp:nvSpPr>
        <dsp:cNvPr id="0" name=""/>
        <dsp:cNvSpPr/>
      </dsp:nvSpPr>
      <dsp:spPr>
        <a:xfrm>
          <a:off x="0" y="627150"/>
          <a:ext cx="1933503" cy="835432"/>
        </a:xfrm>
        <a:prstGeom prst="roundRect">
          <a:avLst/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rgbClr val="283927"/>
              </a:solidFill>
            </a:rPr>
            <a:t>2018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rgbClr val="283927"/>
              </a:solidFill>
            </a:rPr>
            <a:t>Baseline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>
            <a:solidFill>
              <a:srgbClr val="003E00"/>
            </a:solidFill>
          </a:endParaRPr>
        </a:p>
      </dsp:txBody>
      <dsp:txXfrm>
        <a:off x="0" y="627150"/>
        <a:ext cx="1933503" cy="835432"/>
      </dsp:txXfrm>
    </dsp:sp>
    <dsp:sp modelId="{666391D5-6FF7-469F-8106-915D94272483}">
      <dsp:nvSpPr>
        <dsp:cNvPr id="0" name=""/>
        <dsp:cNvSpPr/>
      </dsp:nvSpPr>
      <dsp:spPr>
        <a:xfrm>
          <a:off x="1991730" y="616022"/>
          <a:ext cx="1933503" cy="835432"/>
        </a:xfrm>
        <a:prstGeom prst="roundRect">
          <a:avLst/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rgbClr val="283927"/>
              </a:solidFill>
            </a:rPr>
            <a:t>2019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rgbClr val="283927"/>
              </a:solidFill>
            </a:rPr>
            <a:t>Baseline</a:t>
          </a:r>
        </a:p>
      </dsp:txBody>
      <dsp:txXfrm>
        <a:off x="1991730" y="616022"/>
        <a:ext cx="1933503" cy="835432"/>
      </dsp:txXfrm>
    </dsp:sp>
    <dsp:sp modelId="{0EF8C32E-1135-49EE-A86C-5B6F3419AAAF}">
      <dsp:nvSpPr>
        <dsp:cNvPr id="0" name=""/>
        <dsp:cNvSpPr/>
      </dsp:nvSpPr>
      <dsp:spPr>
        <a:xfrm>
          <a:off x="3988001" y="617323"/>
          <a:ext cx="2031038" cy="835432"/>
        </a:xfrm>
        <a:prstGeom prst="roundRect">
          <a:avLst/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solidFill>
              <a:srgbClr val="283927"/>
            </a:solidFill>
          </a:endParaRPr>
        </a:p>
      </dsp:txBody>
      <dsp:txXfrm>
        <a:off x="3988001" y="617323"/>
        <a:ext cx="2031038" cy="835432"/>
      </dsp:txXfrm>
    </dsp:sp>
    <dsp:sp modelId="{1BA68058-314F-4059-806E-9554BB6363A6}">
      <dsp:nvSpPr>
        <dsp:cNvPr id="0" name=""/>
        <dsp:cNvSpPr/>
      </dsp:nvSpPr>
      <dsp:spPr>
        <a:xfrm>
          <a:off x="6089616" y="616533"/>
          <a:ext cx="1933503" cy="835432"/>
        </a:xfrm>
        <a:prstGeom prst="roundRect">
          <a:avLst/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445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50" b="1" kern="1200" dirty="0">
              <a:solidFill>
                <a:srgbClr val="283927"/>
              </a:solidFill>
            </a:rPr>
            <a:t>2021</a:t>
          </a:r>
        </a:p>
        <a:p>
          <a:pPr lvl="0" algn="ctr" defTabSz="6445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50" b="1" kern="1200" dirty="0">
              <a:solidFill>
                <a:srgbClr val="283927"/>
              </a:solidFill>
            </a:rPr>
            <a:t>Intervention Assessment </a:t>
          </a:r>
        </a:p>
      </dsp:txBody>
      <dsp:txXfrm>
        <a:off x="6089616" y="616533"/>
        <a:ext cx="1933503" cy="835432"/>
      </dsp:txXfrm>
    </dsp:sp>
    <dsp:sp modelId="{AB07BAC0-793D-4CD7-88CF-77E43142B161}">
      <dsp:nvSpPr>
        <dsp:cNvPr id="0" name=""/>
        <dsp:cNvSpPr/>
      </dsp:nvSpPr>
      <dsp:spPr>
        <a:xfrm>
          <a:off x="8092019" y="616813"/>
          <a:ext cx="1933503" cy="835432"/>
        </a:xfrm>
        <a:prstGeom prst="roundRect">
          <a:avLst/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>
              <a:solidFill>
                <a:srgbClr val="283927"/>
              </a:solidFill>
            </a:rPr>
            <a:t>2022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>
              <a:solidFill>
                <a:srgbClr val="283927"/>
              </a:solidFill>
            </a:rPr>
            <a:t>Analyze Findings</a:t>
          </a:r>
        </a:p>
      </dsp:txBody>
      <dsp:txXfrm>
        <a:off x="8092019" y="616813"/>
        <a:ext cx="1933503" cy="8354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A218A3-7759-4481-B479-04DCF120249A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D2165A-6FCB-410F-B5BF-4D869451AD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9993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662949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989D2-0C35-4120-AFB9-54486C91D0B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1494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74807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3988" y="284163"/>
            <a:ext cx="4170362" cy="2346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199" y="3011229"/>
            <a:ext cx="5615940" cy="3664208"/>
          </a:xfrm>
        </p:spPr>
        <p:txBody>
          <a:bodyPr/>
          <a:lstStyle/>
          <a:p>
            <a:r>
              <a:rPr lang="en-US" sz="2000" dirty="0"/>
              <a:t>-Description of area</a:t>
            </a:r>
            <a:r>
              <a:rPr lang="en-US" sz="2000" baseline="0" dirty="0"/>
              <a:t> and conditions</a:t>
            </a:r>
          </a:p>
          <a:p>
            <a:r>
              <a:rPr lang="en-US" sz="2000" baseline="0" dirty="0"/>
              <a:t>-Why did we select this area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6635E7-0EA2-4584-BD6A-AA3B8DDE72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Helvetic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3565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3988" y="284163"/>
            <a:ext cx="4170362" cy="2346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3" name="Google Shape;343;p21:notes"/>
          <p:cNvSpPr txBox="1">
            <a:spLocks noGrp="1"/>
          </p:cNvSpPr>
          <p:nvPr>
            <p:ph type="body" idx="1"/>
          </p:nvPr>
        </p:nvSpPr>
        <p:spPr>
          <a:xfrm>
            <a:off x="701199" y="3011229"/>
            <a:ext cx="5615940" cy="3664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4" name="Google Shape;344;p2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2" name="Google Shape;442;p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Another bird's eye of the first planting zone copyright Mike Wilkinson</a:t>
            </a:r>
            <a:endParaRPr/>
          </a:p>
        </p:txBody>
      </p:sp>
      <p:sp>
        <p:nvSpPr>
          <p:cNvPr id="443" name="Google Shape;443;p3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t>15</a:t>
            </a:fld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6" name="Google Shape;436;p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unloading loblolly pine tree into the first planting zone along the Watterson copyright Mike Wilkinson</a:t>
            </a:r>
            <a:endParaRPr/>
          </a:p>
        </p:txBody>
      </p:sp>
      <p:sp>
        <p:nvSpPr>
          <p:cNvPr id="437" name="Google Shape;437;p3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t>16</a:t>
            </a:fld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24754-1956-124F-9ACF-71C92B3B60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4253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23A-BD7D-E24A-A291-A2B4604E1592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863F-4464-C84C-BB1A-C9C92466D4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326516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23A-BD7D-E24A-A291-A2B4604E1592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863F-4464-C84C-BB1A-C9C92466D4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789987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23A-BD7D-E24A-A291-A2B4604E1592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863F-4464-C84C-BB1A-C9C92466D4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869443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2DA1-F066-4D42-918B-3D0F3131BDF5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B00A3-9927-4BE1-B84A-B1329B3725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84627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2DA1-F066-4D42-918B-3D0F3131BDF5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B00A3-9927-4BE1-B84A-B1329B3725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4834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2DA1-F066-4D42-918B-3D0F3131BDF5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B00A3-9927-4BE1-B84A-B1329B3725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6662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2DA1-F066-4D42-918B-3D0F3131BDF5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B00A3-9927-4BE1-B84A-B1329B3725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5396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2DA1-F066-4D42-918B-3D0F3131BDF5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B00A3-9927-4BE1-B84A-B1329B3725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11938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2DA1-F066-4D42-918B-3D0F3131BDF5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B00A3-9927-4BE1-B84A-B1329B3725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58009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2DA1-F066-4D42-918B-3D0F3131BDF5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B00A3-9927-4BE1-B84A-B1329B3725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4366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2DA1-F066-4D42-918B-3D0F3131BDF5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B00A3-9927-4BE1-B84A-B1329B3725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1537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23A-BD7D-E24A-A291-A2B4604E1592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863F-4464-C84C-BB1A-C9C92466D4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2335046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2DA1-F066-4D42-918B-3D0F3131BDF5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B00A3-9927-4BE1-B84A-B1329B3725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5258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2DA1-F066-4D42-918B-3D0F3131BDF5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B00A3-9927-4BE1-B84A-B1329B3725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6411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2DA1-F066-4D42-918B-3D0F3131BDF5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B00A3-9927-4BE1-B84A-B1329B3725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66123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688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01556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599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599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92825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29544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839787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99428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67355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254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508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2705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23A-BD7D-E24A-A291-A2B4604E1592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863F-4464-C84C-BB1A-C9C92466D4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0403322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49750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8" cy="1051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17410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5"/>
            <a:ext cx="5811838" cy="773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12726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685800"/>
          </a:xfrm>
        </p:spPr>
        <p:txBody>
          <a:bodyPr/>
          <a:lstStyle>
            <a:lvl1pPr>
              <a:defRPr b="1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09600" y="1371599"/>
            <a:ext cx="10972800" cy="4343400"/>
          </a:xfrm>
        </p:spPr>
        <p:txBody>
          <a:bodyPr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41D7889-5244-4BE8-9657-57492A38F1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932346545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23A-BD7D-E24A-A291-A2B4604E1592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863F-4464-C84C-BB1A-C9C92466D4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1079155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30A254FD-7F94-47D8-AD16-B07D59285AB5}" type="datetime1">
              <a:rPr lang="en-US" smtClean="0"/>
              <a:pPr/>
              <a:t>3/7/2023</a:t>
            </a:fld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6389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599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599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F28BA0B2-6447-40B7-95B6-DFE77AF035A3}" type="datetime1">
              <a:rPr lang="en-US" smtClean="0"/>
              <a:pPr/>
              <a:t>3/7/2023</a:t>
            </a:fld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79864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D78C08F7-990E-4218-9197-F2540F2BFB27}" type="datetime1">
              <a:rPr lang="en-US" smtClean="0"/>
              <a:pPr/>
              <a:t>3/7/2023</a:t>
            </a:fld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17135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839787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5713F71E-9C8D-4D10-B25B-F1AD12BE6589}" type="datetime1">
              <a:rPr lang="en-US" smtClean="0"/>
              <a:pPr/>
              <a:t>3/7/2023</a:t>
            </a:fld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09642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7259D9C6-547D-464E-9FA1-5E13D7336881}" type="datetime1">
              <a:rPr lang="en-US" smtClean="0"/>
              <a:pPr/>
              <a:t>3/7/2023</a:t>
            </a:fld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7540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23A-BD7D-E24A-A291-A2B4604E1592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863F-4464-C84C-BB1A-C9C92466D4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3511636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254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508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A1EB87CB-BFD9-426B-A6A1-EB35C779D97C}" type="datetime1">
              <a:rPr lang="en-US" smtClean="0"/>
              <a:pPr/>
              <a:t>3/7/2023</a:t>
            </a:fld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25769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3B3480F0-A613-41FD-A40B-A32AC6CC5893}" type="datetime1">
              <a:rPr lang="en-US" smtClean="0"/>
              <a:pPr/>
              <a:t>3/7/2023</a:t>
            </a:fld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55608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8" cy="1051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1A7F3FB-04A9-4B6B-970D-7C6BA91D237F}" type="datetime1">
              <a:rPr lang="en-US" smtClean="0"/>
              <a:pPr/>
              <a:t>3/7/2023</a:t>
            </a:fld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50977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5"/>
            <a:ext cx="5811838" cy="773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477D7303-3A1A-4FA8-B9DE-6ECA1A1C36FD}" type="datetime1">
              <a:rPr lang="en-US" smtClean="0"/>
              <a:pPr/>
              <a:t>3/7/2023</a:t>
            </a:fld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557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23A-BD7D-E24A-A291-A2B4604E1592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863F-4464-C84C-BB1A-C9C92466D4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259330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23A-BD7D-E24A-A291-A2B4604E1592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863F-4464-C84C-BB1A-C9C92466D4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722798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23A-BD7D-E24A-A291-A2B4604E1592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863F-4464-C84C-BB1A-C9C92466D4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842966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23A-BD7D-E24A-A291-A2B4604E1592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863F-4464-C84C-BB1A-C9C92466D4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6582514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23A-BD7D-E24A-A291-A2B4604E1592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863F-4464-C84C-BB1A-C9C92466D4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5339672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6B23A-BD7D-E24A-A291-A2B4604E1592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A863F-4464-C84C-BB1A-C9C92466D4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20293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6095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609570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609570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60957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609570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609570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02DA1-F066-4D42-918B-3D0F3131BDF5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B00A3-9927-4BE1-B84A-B1329B3725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0151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1217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29E1F0BA-B741-4A0B-A913-119D31FAC278}" type="datetime1">
              <a:rPr lang="en-US" smtClean="0"/>
              <a:pPr/>
              <a:t>3/7/2023</a:t>
            </a:fld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22554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11" Type="http://schemas.openxmlformats.org/officeDocument/2006/relationships/image" Target="../media/image8.pn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png"/><Relationship Id="rId21" Type="http://schemas.openxmlformats.org/officeDocument/2006/relationships/image" Target="../media/image53.jpe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4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jpeg"/><Relationship Id="rId14" Type="http://schemas.openxmlformats.org/officeDocument/2006/relationships/image" Target="../media/image46.png"/><Relationship Id="rId2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C9E17B4-ED4D-4597-B6A9-0A501340B7BF}"/>
              </a:ext>
            </a:extLst>
          </p:cNvPr>
          <p:cNvSpPr/>
          <p:nvPr/>
        </p:nvSpPr>
        <p:spPr>
          <a:xfrm>
            <a:off x="-155645" y="6087389"/>
            <a:ext cx="12561005" cy="77061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Shape 101"/>
          <p:cNvSpPr/>
          <p:nvPr/>
        </p:nvSpPr>
        <p:spPr>
          <a:xfrm>
            <a:off x="2192076" y="2539336"/>
            <a:ext cx="8285421" cy="2585323"/>
          </a:xfrm>
          <a:prstGeom prst="rect">
            <a:avLst/>
          </a:prstGeom>
          <a:solidFill>
            <a:srgbClr val="D8D8D8">
              <a:alpha val="95000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Shape 90"/>
          <p:cNvSpPr/>
          <p:nvPr/>
        </p:nvSpPr>
        <p:spPr>
          <a:xfrm>
            <a:off x="9070648" y="325565"/>
            <a:ext cx="3185962" cy="15723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4166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2" name="Shape 92"/>
          <p:cNvGrpSpPr/>
          <p:nvPr/>
        </p:nvGrpSpPr>
        <p:grpSpPr>
          <a:xfrm>
            <a:off x="-22232001" y="2204491"/>
            <a:ext cx="0" cy="2099383"/>
            <a:chOff x="10184294" y="2133597"/>
            <a:chExt cx="0" cy="2389763"/>
          </a:xfrm>
        </p:grpSpPr>
        <p:cxnSp>
          <p:nvCxnSpPr>
            <p:cNvPr id="93" name="Shape 93"/>
            <p:cNvCxnSpPr/>
            <p:nvPr/>
          </p:nvCxnSpPr>
          <p:spPr>
            <a:xfrm>
              <a:off x="10184294" y="3637061"/>
              <a:ext cx="0" cy="886299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94" name="Shape 94"/>
            <p:cNvCxnSpPr/>
            <p:nvPr/>
          </p:nvCxnSpPr>
          <p:spPr>
            <a:xfrm>
              <a:off x="10184294" y="2133597"/>
              <a:ext cx="0" cy="886299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5DBFC10-92D0-47B1-8C5F-D235D1EF72C2}"/>
              </a:ext>
            </a:extLst>
          </p:cNvPr>
          <p:cNvSpPr txBox="1"/>
          <p:nvPr/>
        </p:nvSpPr>
        <p:spPr>
          <a:xfrm>
            <a:off x="2192078" y="2610080"/>
            <a:ext cx="828542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384522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Green Heart Louisville: Evaluating the effects of neighborhood planting for better health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i="1" kern="0" dirty="0">
              <a:solidFill>
                <a:srgbClr val="384522"/>
              </a:solidFill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2023 Bluegrass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Greensource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Sustainability Summit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March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8th, 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Ray Yeager, PhD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Assistant Professor, Division of Environmental Medicine</a:t>
            </a:r>
            <a:endParaRPr lang="en-US"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Christina Lee Brown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Envirome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Institute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University of Louisville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2CFAD83-6816-4F7C-8197-41C8AF65C57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18171" y="184252"/>
            <a:ext cx="4034028" cy="1307927"/>
          </a:xfrm>
          <a:prstGeom prst="rect">
            <a:avLst/>
          </a:prstGeom>
        </p:spPr>
      </p:pic>
      <p:pic>
        <p:nvPicPr>
          <p:cNvPr id="10" name="Google Shape;115;p1">
            <a:extLst>
              <a:ext uri="{FF2B5EF4-FFF2-40B4-BE49-F238E27FC236}">
                <a16:creationId xmlns:a16="http://schemas.microsoft.com/office/drawing/2014/main" xmlns="" id="{041DD8EE-65AC-4058-B5F2-71A930EEEBF2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2868" b="71324" l="28220" r="71875">
                        <a14:foregroundMark x1="47917" y1="71446" x2="47917" y2="71446"/>
                        <a14:foregroundMark x1="50095" y1="26838" x2="50095" y2="26838"/>
                        <a14:foregroundMark x1="50189" y1="27206" x2="50189" y2="27206"/>
                        <a14:foregroundMark x1="50189" y1="27451" x2="50189" y2="27451"/>
                        <a14:foregroundMark x1="50473" y1="27451" x2="50473" y2="27451"/>
                        <a14:foregroundMark x1="51610" y1="27696" x2="51610" y2="27696"/>
                        <a14:foregroundMark x1="51610" y1="28186" x2="51610" y2="28186"/>
                        <a14:foregroundMark x1="50852" y1="27941" x2="50852" y2="27941"/>
                        <a14:foregroundMark x1="34943" y1="25735" x2="34943" y2="25735"/>
                        <a14:foregroundMark x1="34564" y1="25735" x2="34564" y2="25735"/>
                        <a14:foregroundMark x1="35606" y1="28676" x2="35606" y2="28676"/>
                        <a14:foregroundMark x1="36174" y1="29044" x2="36174" y2="29044"/>
                        <a14:foregroundMark x1="36458" y1="29289" x2="36458" y2="29289"/>
                        <a14:foregroundMark x1="36080" y1="14338" x2="36080" y2="14338"/>
                        <a14:foregroundMark x1="49905" y1="13113" x2="49905" y2="13113"/>
                        <a14:foregroundMark x1="49716" y1="12868" x2="49716" y2="12868"/>
                        <a14:foregroundMark x1="50189" y1="22794" x2="50189" y2="22794"/>
                        <a14:foregroundMark x1="59848" y1="48039" x2="59848" y2="48039"/>
                        <a14:foregroundMark x1="59659" y1="46814" x2="59659" y2="46814"/>
                        <a14:foregroundMark x1="58996" y1="45221" x2="58996" y2="45221"/>
                        <a14:foregroundMark x1="49337" y1="44975" x2="49337" y2="44975"/>
                        <a14:backgroundMark x1="38352" y1="29167" x2="38352" y2="29167"/>
                        <a14:backgroundMark x1="48201" y1="21078" x2="48201" y2="21078"/>
                        <a14:backgroundMark x1="51989" y1="55760" x2="51989" y2="55760"/>
                        <a14:backgroundMark x1="62500" y1="45343" x2="62500" y2="45343"/>
                        <a14:backgroundMark x1="54356" y1="52574" x2="54356" y2="52574"/>
                        <a14:backgroundMark x1="46875" y1="23039" x2="46875" y2="23039"/>
                        <a14:backgroundMark x1="36648" y1="31005" x2="36648" y2="31005"/>
                        <a14:backgroundMark x1="60890" y1="45343" x2="60890" y2="45343"/>
                        <a14:backgroundMark x1="38163" y1="31250" x2="38163" y2="31250"/>
                        <a14:backgroundMark x1="39962" y1="37990" x2="39962" y2="37990"/>
                        <a14:backgroundMark x1="38352" y1="46201" x2="38352" y2="46201"/>
                        <a14:backgroundMark x1="40625" y1="52328" x2="40625" y2="52328"/>
                        <a14:backgroundMark x1="46402" y1="29534" x2="46402" y2="29534"/>
                        <a14:backgroundMark x1="43277" y1="25123" x2="43277" y2="25123"/>
                        <a14:backgroundMark x1="48674" y1="25613" x2="48674" y2="25613"/>
                        <a14:backgroundMark x1="63163" y1="30270" x2="63163" y2="30270"/>
                        <a14:backgroundMark x1="60133" y1="22059" x2="60133" y2="22059"/>
                        <a14:backgroundMark x1="59943" y1="29044" x2="59943" y2="29044"/>
                        <a14:backgroundMark x1="59848" y1="38235" x2="59848" y2="38235"/>
                        <a14:backgroundMark x1="51326" y1="49265" x2="51326" y2="49265"/>
                        <a14:backgroundMark x1="41383" y1="36642" x2="41383" y2="36642"/>
                        <a14:backgroundMark x1="39299" y1="29779" x2="39299" y2="29779"/>
                        <a14:backgroundMark x1="38163" y1="24877" x2="38163" y2="24877"/>
                        <a14:backgroundMark x1="41667" y1="28922" x2="41667" y2="28922"/>
                        <a14:backgroundMark x1="42330" y1="19975" x2="42330" y2="19975"/>
                        <a14:backgroundMark x1="51420" y1="40074" x2="51420" y2="40074"/>
                        <a14:backgroundMark x1="51420" y1="40074" x2="51420" y2="40074"/>
                        <a14:backgroundMark x1="52746" y1="39093" x2="52746" y2="39093"/>
                        <a14:backgroundMark x1="42708" y1="20588" x2="42708" y2="20588"/>
                        <a14:backgroundMark x1="55587" y1="27206" x2="55587" y2="27206"/>
                        <a14:backgroundMark x1="59091" y1="30760" x2="59091" y2="30760"/>
                        <a14:backgroundMark x1="58049" y1="46936" x2="58049" y2="46936"/>
                        <a14:backgroundMark x1="41572" y1="47304" x2="41572" y2="47304"/>
                        <a14:backgroundMark x1="45549" y1="45588" x2="45549" y2="45588"/>
                        <a14:backgroundMark x1="53788" y1="47426" x2="53788" y2="47426"/>
                        <a14:backgroundMark x1="56061" y1="50490" x2="56061" y2="50490"/>
                        <a14:backgroundMark x1="44508" y1="50123" x2="44508" y2="50123"/>
                        <a14:backgroundMark x1="40814" y1="48039" x2="40814" y2="48039"/>
                        <a14:backgroundMark x1="46307" y1="45221" x2="46307" y2="45221"/>
                        <a14:backgroundMark x1="44886" y1="49265" x2="44886" y2="49265"/>
                        <a14:backgroundMark x1="54451" y1="28554" x2="54451" y2="28554"/>
                        <a14:backgroundMark x1="53220" y1="26348" x2="53220" y2="26348"/>
                        <a14:backgroundMark x1="64394" y1="38235" x2="64394" y2="38235"/>
                        <a14:backgroundMark x1="35985" y1="29289" x2="35985" y2="29289"/>
                        <a14:backgroundMark x1="35890" y1="37500" x2="35890" y2="37500"/>
                        <a14:backgroundMark x1="50095" y1="50735" x2="50095" y2="50735"/>
                      </a14:backgroundRemoval>
                    </a14:imgEffect>
                  </a14:imgLayer>
                </a14:imgProps>
              </a:ext>
            </a:extLst>
          </a:blip>
          <a:srcRect l="22842" t="11180" r="22578" b="37699"/>
          <a:stretch/>
        </p:blipFill>
        <p:spPr>
          <a:xfrm>
            <a:off x="9427580" y="6087389"/>
            <a:ext cx="921565" cy="76547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6;p1">
            <a:extLst>
              <a:ext uri="{FF2B5EF4-FFF2-40B4-BE49-F238E27FC236}">
                <a16:creationId xmlns:a16="http://schemas.microsoft.com/office/drawing/2014/main" xmlns="" id="{385943EE-8A44-490B-B8CC-304BD3306CCC}"/>
              </a:ext>
            </a:extLst>
          </p:cNvPr>
          <p:cNvSpPr txBox="1"/>
          <p:nvPr/>
        </p:nvSpPr>
        <p:spPr>
          <a:xfrm>
            <a:off x="5265337" y="6311683"/>
            <a:ext cx="3319863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Rayeag01@Louisville.edu</a:t>
            </a:r>
          </a:p>
        </p:txBody>
      </p:sp>
      <p:pic>
        <p:nvPicPr>
          <p:cNvPr id="12" name="Google Shape;118;p1">
            <a:extLst>
              <a:ext uri="{FF2B5EF4-FFF2-40B4-BE49-F238E27FC236}">
                <a16:creationId xmlns:a16="http://schemas.microsoft.com/office/drawing/2014/main" xmlns="" id="{6413E53B-C47A-462B-BF80-528165FD28AA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65074" b="88971" l="24811" r="75473">
                        <a14:foregroundMark x1="27652" y1="71691" x2="27652" y2="71691"/>
                        <a14:foregroundMark x1="31250" y1="73162" x2="31250" y2="73162"/>
                        <a14:foregroundMark x1="34564" y1="83701" x2="34564" y2="83701"/>
                        <a14:foregroundMark x1="40246" y1="77574" x2="40246" y2="77574"/>
                        <a14:foregroundMark x1="45833" y1="76225" x2="45833" y2="76225"/>
                        <a14:foregroundMark x1="48958" y1="75980" x2="48958" y2="75980"/>
                        <a14:foregroundMark x1="55777" y1="76348" x2="55777" y2="76348"/>
                        <a14:foregroundMark x1="60322" y1="72794" x2="60322" y2="72794"/>
                        <a14:foregroundMark x1="71780" y1="72059" x2="71780" y2="72059"/>
                        <a14:foregroundMark x1="63542" y1="82475" x2="63542" y2="82475"/>
                        <a14:foregroundMark x1="60606" y1="83088" x2="60606" y2="83088"/>
                        <a14:foregroundMark x1="57765" y1="84436" x2="57765" y2="84436"/>
                        <a14:foregroundMark x1="51989" y1="83456" x2="51989" y2="83456"/>
                        <a14:foregroundMark x1="49148" y1="83824" x2="49148" y2="83824"/>
                        <a14:foregroundMark x1="46117" y1="83211" x2="46117" y2="83211"/>
                        <a14:foregroundMark x1="41477" y1="84314" x2="41477" y2="84314"/>
                        <a14:foregroundMark x1="39015" y1="86029" x2="39015" y2="86029"/>
                        <a14:foregroundMark x1="32102" y1="65074" x2="32102" y2="65074"/>
                        <a14:foregroundMark x1="33333" y1="66422" x2="33333" y2="66422"/>
                        <a14:foregroundMark x1="24811" y1="73775" x2="24811" y2="73775"/>
                        <a14:foregroundMark x1="75473" y1="71324" x2="75473" y2="71324"/>
                        <a14:foregroundMark x1="67424" y1="66789" x2="67424" y2="66789"/>
                        <a14:foregroundMark x1="65436" y1="67279" x2="65436" y2="67279"/>
                        <a14:foregroundMark x1="63068" y1="68015" x2="63068" y2="68015"/>
                        <a14:foregroundMark x1="59943" y1="68015" x2="59943" y2="68015"/>
                        <a14:foregroundMark x1="57481" y1="68382" x2="57481" y2="68382"/>
                        <a14:foregroundMark x1="53788" y1="68260" x2="53788" y2="68260"/>
                        <a14:foregroundMark x1="51515" y1="68627" x2="51515" y2="68627"/>
                        <a14:foregroundMark x1="49432" y1="68627" x2="49432" y2="68627"/>
                        <a14:foregroundMark x1="46780" y1="68260" x2="46780" y2="68260"/>
                        <a14:foregroundMark x1="44602" y1="68505" x2="44602" y2="68505"/>
                        <a14:foregroundMark x1="42140" y1="68260" x2="42140" y2="68260"/>
                        <a14:foregroundMark x1="40530" y1="68015" x2="40530" y2="68015"/>
                        <a14:foregroundMark x1="39489" y1="67770" x2="39489" y2="67770"/>
                        <a14:foregroundMark x1="37500" y1="66912" x2="37500" y2="66912"/>
                        <a14:foregroundMark x1="35890" y1="67034" x2="35890" y2="67034"/>
                        <a14:foregroundMark x1="41951" y1="65441" x2="41951" y2="65441"/>
                        <a14:foregroundMark x1="66193" y1="67770" x2="66193" y2="67770"/>
                        <a14:foregroundMark x1="66477" y1="66422" x2="66477" y2="66422"/>
                        <a14:foregroundMark x1="68750" y1="66667" x2="68750" y2="66667"/>
                        <a14:backgroundMark x1="46117" y1="68137" x2="46117" y2="68137"/>
                        <a14:backgroundMark x1="52083" y1="66789" x2="52083" y2="66789"/>
                        <a14:backgroundMark x1="54356" y1="66912" x2="54356" y2="66912"/>
                        <a14:backgroundMark x1="57955" y1="65931" x2="57955" y2="65931"/>
                        <a14:backgroundMark x1="58333" y1="67892" x2="58333" y2="67892"/>
                      </a14:backgroundRemoval>
                    </a14:imgEffect>
                  </a14:imgLayer>
                </a14:imgProps>
              </a:ext>
            </a:extLst>
          </a:blip>
          <a:srcRect l="22842" t="63665" r="22578" b="8025"/>
          <a:stretch/>
        </p:blipFill>
        <p:spPr>
          <a:xfrm>
            <a:off x="10284106" y="6087389"/>
            <a:ext cx="1907894" cy="778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19;p1">
            <a:extLst>
              <a:ext uri="{FF2B5EF4-FFF2-40B4-BE49-F238E27FC236}">
                <a16:creationId xmlns:a16="http://schemas.microsoft.com/office/drawing/2014/main" xmlns="" id="{A7F2C01B-DECE-490F-95D7-BE75EF233C96}"/>
              </a:ext>
            </a:extLst>
          </p:cNvPr>
          <p:cNvPicPr preferRelativeResize="0"/>
          <p:nvPr/>
        </p:nvPicPr>
        <p:blipFill rotWithShape="1">
          <a:blip r:embed="rId8" cstate="print">
            <a:alphaModFix/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6148" b="89344" l="1812" r="95341">
                        <a14:foregroundMark x1="8283" y1="55738" x2="8283" y2="55738"/>
                        <a14:foregroundMark x1="8369" y1="30738" x2="8369" y2="30738"/>
                        <a14:foregroundMark x1="6385" y1="44262" x2="6385" y2="44262"/>
                        <a14:foregroundMark x1="9060" y1="45902" x2="9060" y2="45902"/>
                        <a14:foregroundMark x1="13028" y1="54508" x2="13028" y2="54508"/>
                        <a14:foregroundMark x1="14150" y1="61475" x2="14150" y2="61475"/>
                        <a14:foregroundMark x1="15099" y1="64344" x2="15099" y2="64344"/>
                        <a14:foregroundMark x1="16997" y1="43852" x2="16997" y2="43852"/>
                        <a14:foregroundMark x1="14495" y1="47951" x2="14495" y2="47951"/>
                        <a14:foregroundMark x1="15358" y1="56148" x2="15358" y2="56148"/>
                        <a14:foregroundMark x1="11389" y1="63934" x2="11389" y2="63934"/>
                        <a14:foregroundMark x1="1812" y1="53279" x2="1812" y2="53279"/>
                        <a14:foregroundMark x1="22778" y1="56557" x2="22778" y2="56557"/>
                        <a14:foregroundMark x1="29681" y1="65574" x2="29681" y2="65574"/>
                        <a14:foregroundMark x1="29681" y1="65574" x2="29681" y2="65574"/>
                        <a14:foregroundMark x1="29681" y1="65574" x2="29681" y2="65574"/>
                        <a14:foregroundMark x1="29681" y1="65574" x2="29681" y2="65574"/>
                        <a14:foregroundMark x1="29681" y1="60246" x2="29681" y2="60246"/>
                        <a14:foregroundMark x1="40725" y1="59836" x2="40725" y2="59836"/>
                        <a14:foregroundMark x1="51596" y1="68443" x2="51596" y2="68443"/>
                        <a14:foregroundMark x1="51337" y1="55738" x2="51337" y2="55738"/>
                        <a14:foregroundMark x1="51251" y1="83607" x2="51251" y2="83607"/>
                        <a14:foregroundMark x1="51424" y1="70082" x2="51424" y2="70082"/>
                        <a14:foregroundMark x1="51424" y1="55738" x2="51424" y2="55738"/>
                        <a14:foregroundMark x1="51337" y1="50410" x2="51337" y2="50410"/>
                        <a14:foregroundMark x1="66005" y1="70082" x2="66005" y2="70082"/>
                        <a14:foregroundMark x1="64366" y1="67213" x2="64366" y2="67213"/>
                        <a14:foregroundMark x1="62899" y1="54918" x2="62899" y2="54918"/>
                        <a14:foregroundMark x1="62554" y1="47541" x2="62554" y2="47541"/>
                        <a14:foregroundMark x1="66695" y1="63934" x2="66695" y2="63934"/>
                        <a14:foregroundMark x1="68335" y1="56967" x2="68335" y2="56967"/>
                        <a14:foregroundMark x1="73339" y1="61475" x2="73339" y2="61475"/>
                        <a14:foregroundMark x1="73339" y1="61475" x2="73339" y2="61475"/>
                        <a14:foregroundMark x1="76790" y1="63934" x2="76790" y2="63934"/>
                        <a14:foregroundMark x1="77135" y1="77869" x2="77135" y2="77869"/>
                        <a14:foregroundMark x1="84642" y1="76639" x2="84642" y2="76639"/>
                        <a14:foregroundMark x1="84297" y1="68033" x2="84297" y2="68033"/>
                        <a14:foregroundMark x1="84297" y1="58197" x2="84297" y2="58197"/>
                        <a14:foregroundMark x1="84297" y1="49180" x2="84297" y2="49180"/>
                        <a14:foregroundMark x1="92148" y1="51639" x2="92148" y2="51639"/>
                        <a14:foregroundMark x1="95341" y1="63115" x2="95341" y2="63115"/>
                        <a14:foregroundMark x1="95341" y1="63115" x2="95341" y2="63115"/>
                        <a14:foregroundMark x1="94651" y1="61475" x2="94651" y2="61475"/>
                        <a14:foregroundMark x1="22778" y1="77459" x2="22778" y2="77459"/>
                        <a14:foregroundMark x1="30975" y1="77869" x2="30975" y2="77869"/>
                        <a14:foregroundMark x1="47541" y1="68443" x2="47541" y2="68443"/>
                        <a14:foregroundMark x1="58326" y1="67213" x2="58326" y2="67213"/>
                        <a14:foregroundMark x1="58326" y1="67213" x2="58326" y2="67213"/>
                        <a14:foregroundMark x1="58326" y1="67213" x2="58326" y2="67213"/>
                        <a14:foregroundMark x1="57636" y1="65574" x2="57636" y2="65574"/>
                        <a14:foregroundMark x1="57204" y1="81967" x2="57204" y2="81967"/>
                        <a14:foregroundMark x1="56428" y1="50820" x2="56428" y2="50820"/>
                        <a14:foregroundMark x1="23900" y1="28279" x2="23900" y2="28279"/>
                        <a14:foregroundMark x1="29163" y1="18852" x2="29163" y2="18852"/>
                        <a14:foregroundMark x1="36670" y1="14344" x2="36670" y2="14344"/>
                        <a14:foregroundMark x1="31752" y1="20082" x2="31752" y2="20082"/>
                        <a14:foregroundMark x1="31752" y1="19262" x2="31752" y2="19262"/>
                        <a14:foregroundMark x1="31579" y1="20492" x2="31579" y2="20492"/>
                        <a14:foregroundMark x1="31924" y1="22541" x2="31924" y2="22541"/>
                        <a14:foregroundMark x1="31752" y1="19672" x2="31752" y2="19672"/>
                        <a14:foregroundMark x1="31752" y1="18033" x2="31752" y2="18033"/>
                        <a14:foregroundMark x1="31493" y1="20082" x2="31493" y2="20082"/>
                        <a14:foregroundMark x1="41501" y1="18033" x2="41501" y2="18033"/>
                        <a14:foregroundMark x1="48490" y1="20902" x2="48490" y2="20902"/>
                        <a14:foregroundMark x1="54530" y1="18443" x2="54530" y2="18443"/>
                        <a14:foregroundMark x1="61260" y1="15984" x2="61260" y2="15984"/>
                        <a14:foregroundMark x1="56083" y1="18033" x2="56083" y2="18033"/>
                        <a14:foregroundMark x1="66868" y1="13934" x2="66868" y2="13934"/>
                        <a14:foregroundMark x1="72131" y1="9836" x2="72131" y2="9836"/>
                        <a14:foregroundMark x1="77653" y1="13525" x2="77653" y2="13525"/>
                        <a14:foregroundMark x1="91113" y1="21311" x2="91113" y2="21311"/>
                        <a14:foregroundMark x1="94651" y1="17213" x2="94651" y2="17213"/>
                        <a14:foregroundMark x1="94651" y1="17213" x2="94651" y2="17213"/>
                        <a14:foregroundMark x1="94651" y1="17213" x2="94651" y2="17213"/>
                        <a14:foregroundMark x1="94651" y1="17213" x2="94651" y2="17213"/>
                        <a14:foregroundMark x1="10785" y1="44672" x2="10785" y2="44672"/>
                        <a14:foregroundMark x1="4659" y1="6557" x2="4659" y2="6557"/>
                        <a14:foregroundMark x1="11389" y1="89344" x2="11389" y2="89344"/>
                        <a14:foregroundMark x1="76186" y1="65164" x2="76186" y2="65164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6199" y="6087389"/>
            <a:ext cx="3957321" cy="8178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76247881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IDE_2.jpg"/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56443" y="2"/>
            <a:ext cx="12248443" cy="1525865"/>
          </a:xfrm>
          <a:prstGeom prst="rect">
            <a:avLst/>
          </a:prstGeom>
          <a:solidFill>
            <a:schemeClr val="bg2">
              <a:alpha val="6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>
              <a:defRPr/>
            </a:pPr>
            <a:endParaRPr lang="en-US" sz="2400">
              <a:solidFill>
                <a:srgbClr val="4D5A5A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9264" y="2921169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70">
              <a:defRPr/>
            </a:pPr>
            <a:r>
              <a:rPr lang="en-US" sz="6000" dirty="0">
                <a:solidFill>
                  <a:srgbClr val="6C1A00">
                    <a:lumMod val="50000"/>
                  </a:srgbClr>
                </a:solidFill>
                <a:latin typeface="Coves" panose="02000500000000000000" pitchFamily="2" charset="0"/>
                <a:cs typeface="Brandon Grotesque Bold"/>
              </a:rPr>
              <a:t>CARDIOVASCULAR HEALTH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56443" y="4197086"/>
            <a:ext cx="12191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70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Coves" panose="02000500000000000000" pitchFamily="2" charset="0"/>
                <a:cs typeface="Brandon Grotesque Medium"/>
              </a:rPr>
              <a:t>Blood Pressure,  Lipids,  Obesity and Diabetes </a:t>
            </a:r>
          </a:p>
          <a:p>
            <a:pPr algn="ctr" defTabSz="609570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Coves" panose="02000500000000000000" pitchFamily="2" charset="0"/>
                <a:cs typeface="Brandon Grotesque Medium"/>
              </a:rPr>
              <a:t>Cardiovascular disease risk, biomarkers of cardiovascular injury</a:t>
            </a:r>
          </a:p>
          <a:p>
            <a:pPr algn="ctr" defTabSz="609570">
              <a:defRPr/>
            </a:pPr>
            <a:endParaRPr lang="en-US" sz="2400" dirty="0">
              <a:solidFill>
                <a:srgbClr val="F4F4EA"/>
              </a:solidFill>
              <a:latin typeface="Brandon Grotesque Light" panose="020B0303020203060202" pitchFamily="34" charset="0"/>
              <a:cs typeface="Brandon Grotesque Medium"/>
            </a:endParaRPr>
          </a:p>
        </p:txBody>
      </p:sp>
      <p:pic>
        <p:nvPicPr>
          <p:cNvPr id="7" name="Google Shape;117;p1">
            <a:extLst>
              <a:ext uri="{FF2B5EF4-FFF2-40B4-BE49-F238E27FC236}">
                <a16:creationId xmlns:a16="http://schemas.microsoft.com/office/drawing/2014/main" xmlns="" id="{56A625E3-B49D-4FB8-9EB9-E7ACFFCD1834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 r="62019"/>
          <a:stretch/>
        </p:blipFill>
        <p:spPr>
          <a:xfrm>
            <a:off x="11094720" y="5720080"/>
            <a:ext cx="1214120" cy="1061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883421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" name="Google Shape;346;p21"/>
          <p:cNvGrpSpPr/>
          <p:nvPr/>
        </p:nvGrpSpPr>
        <p:grpSpPr>
          <a:xfrm>
            <a:off x="5953317" y="372533"/>
            <a:ext cx="6191568" cy="5271064"/>
            <a:chOff x="5483588" y="1627452"/>
            <a:chExt cx="5284140" cy="4593456"/>
          </a:xfrm>
        </p:grpSpPr>
        <p:pic>
          <p:nvPicPr>
            <p:cNvPr id="347" name="Google Shape;347;p21"/>
            <p:cNvPicPr preferRelativeResize="0"/>
            <p:nvPr/>
          </p:nvPicPr>
          <p:blipFill rotWithShape="1">
            <a:blip r:embed="rId3" cstate="print">
              <a:alphaModFix/>
            </a:blip>
            <a:srcRect/>
            <a:stretch/>
          </p:blipFill>
          <p:spPr>
            <a:xfrm rot="5400000">
              <a:off x="5200829" y="1910211"/>
              <a:ext cx="2262071" cy="1696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" name="Google Shape;348;p21"/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 rot="5400000">
              <a:off x="6994623" y="1910211"/>
              <a:ext cx="2262071" cy="1696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9" name="Google Shape;349;p21"/>
            <p:cNvPicPr preferRelativeResize="0"/>
            <p:nvPr/>
          </p:nvPicPr>
          <p:blipFill rotWithShape="1">
            <a:blip r:embed="rId5" cstate="print">
              <a:alphaModFix/>
            </a:blip>
            <a:srcRect/>
            <a:stretch/>
          </p:blipFill>
          <p:spPr>
            <a:xfrm rot="5400000">
              <a:off x="8788416" y="1910211"/>
              <a:ext cx="2262071" cy="1696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21"/>
            <p:cNvPicPr preferRelativeResize="0"/>
            <p:nvPr/>
          </p:nvPicPr>
          <p:blipFill rotWithShape="1">
            <a:blip r:embed="rId6" cstate="print">
              <a:alphaModFix/>
            </a:blip>
            <a:srcRect/>
            <a:stretch/>
          </p:blipFill>
          <p:spPr>
            <a:xfrm rot="5400000">
              <a:off x="5200829" y="4241592"/>
              <a:ext cx="2262073" cy="16965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21"/>
            <p:cNvPicPr preferRelativeResize="0"/>
            <p:nvPr/>
          </p:nvPicPr>
          <p:blipFill rotWithShape="1">
            <a:blip r:embed="rId7" cstate="print">
              <a:alphaModFix/>
            </a:blip>
            <a:srcRect/>
            <a:stretch/>
          </p:blipFill>
          <p:spPr>
            <a:xfrm rot="5400000">
              <a:off x="6994622" y="4241592"/>
              <a:ext cx="2262070" cy="1696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21"/>
            <p:cNvPicPr preferRelativeResize="0"/>
            <p:nvPr/>
          </p:nvPicPr>
          <p:blipFill rotWithShape="1">
            <a:blip r:embed="rId8" cstate="print">
              <a:alphaModFix/>
            </a:blip>
            <a:srcRect/>
            <a:stretch/>
          </p:blipFill>
          <p:spPr>
            <a:xfrm rot="5400000">
              <a:off x="8788411" y="4241592"/>
              <a:ext cx="2262076" cy="16965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53" name="Google Shape;353;p21"/>
          <p:cNvPicPr preferRelativeResize="0"/>
          <p:nvPr/>
        </p:nvPicPr>
        <p:blipFill rotWithShape="1">
          <a:blip r:embed="rId9" cstate="print">
            <a:alphaModFix/>
          </a:blip>
          <a:srcRect/>
          <a:stretch/>
        </p:blipFill>
        <p:spPr>
          <a:xfrm>
            <a:off x="17778" y="1092668"/>
            <a:ext cx="5935539" cy="5199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1" descr="Picture 4"/>
          <p:cNvPicPr preferRelativeResize="0"/>
          <p:nvPr/>
        </p:nvPicPr>
        <p:blipFill rotWithShape="1">
          <a:blip r:embed="rId10" cstate="print">
            <a:alphaModFix/>
          </a:blip>
          <a:srcRect l="25000" t="29877" r="25000" b="53187"/>
          <a:stretch/>
        </p:blipFill>
        <p:spPr>
          <a:xfrm>
            <a:off x="7061200" y="5696526"/>
            <a:ext cx="5130800" cy="1161474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21"/>
          <p:cNvSpPr/>
          <p:nvPr/>
        </p:nvSpPr>
        <p:spPr>
          <a:xfrm>
            <a:off x="7230532" y="5984875"/>
            <a:ext cx="64847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Recruitment and Enrollment</a:t>
            </a:r>
            <a:endParaRPr sz="32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117;p1">
            <a:extLst>
              <a:ext uri="{FF2B5EF4-FFF2-40B4-BE49-F238E27FC236}">
                <a16:creationId xmlns:a16="http://schemas.microsoft.com/office/drawing/2014/main" xmlns="" id="{BEF242F9-FADE-4496-BE2D-7FE9075DF698}"/>
              </a:ext>
            </a:extLst>
          </p:cNvPr>
          <p:cNvPicPr preferRelativeResize="0"/>
          <p:nvPr/>
        </p:nvPicPr>
        <p:blipFill rotWithShape="1">
          <a:blip r:embed="rId11" cstate="print">
            <a:alphaModFix/>
          </a:blip>
          <a:srcRect r="62019"/>
          <a:stretch/>
        </p:blipFill>
        <p:spPr>
          <a:xfrm>
            <a:off x="0" y="16866"/>
            <a:ext cx="1214120" cy="106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ash tree">
            <a:extLst>
              <a:ext uri="{FF2B5EF4-FFF2-40B4-BE49-F238E27FC236}">
                <a16:creationId xmlns:a16="http://schemas.microsoft.com/office/drawing/2014/main" xmlns="" id="{10F6425E-9768-4138-B1CF-815F551B1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alphaModFix amt="71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79" y="-365798"/>
            <a:ext cx="12235823" cy="7509084"/>
          </a:xfrm>
          <a:prstGeom prst="rect">
            <a:avLst/>
          </a:prstGeom>
          <a:solidFill>
            <a:srgbClr val="FFFFFF">
              <a:alpha val="0"/>
            </a:srgbClr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0409068-1A56-4982-B38A-938D320B36C2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ysClr val="windowText" lastClr="000000"/>
                </a:solidFill>
                <a:latin typeface="Coves" panose="02000500000000000000" pitchFamily="2" charset="0"/>
              </a:rPr>
              <a:t>Community Collaborations for Planting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BCE45D6-E061-4744-BF91-6DC095F5CB43}"/>
              </a:ext>
            </a:extLst>
          </p:cNvPr>
          <p:cNvSpPr/>
          <p:nvPr/>
        </p:nvSpPr>
        <p:spPr>
          <a:xfrm>
            <a:off x="273538" y="804441"/>
            <a:ext cx="11353231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000" i="1" dirty="0">
                <a:solidFill>
                  <a:sysClr val="windowText" lastClr="000000"/>
                </a:solidFill>
              </a:rPr>
              <a:t/>
            </a:r>
            <a:br>
              <a:rPr lang="en-US" sz="2000" i="1" dirty="0">
                <a:solidFill>
                  <a:sysClr val="windowText" lastClr="000000"/>
                </a:solidFill>
              </a:rPr>
            </a:br>
            <a:r>
              <a:rPr lang="en-US" sz="2000" i="1" dirty="0">
                <a:solidFill>
                  <a:sysClr val="windowText" lastClr="000000"/>
                </a:solidFill>
                <a:latin typeface="Coves" panose="02000500000000000000" pitchFamily="2" charset="0"/>
              </a:rPr>
              <a:t>Community Collaboration</a:t>
            </a:r>
            <a:endParaRPr lang="en-US" sz="2000" dirty="0">
              <a:solidFill>
                <a:sysClr val="windowText" lastClr="000000"/>
              </a:solidFill>
              <a:latin typeface="Coves" panose="02000500000000000000" pitchFamily="2" charset="0"/>
            </a:endParaRPr>
          </a:p>
          <a:p>
            <a:r>
              <a:rPr lang="en-US" sz="2000" dirty="0">
                <a:solidFill>
                  <a:sysClr val="windowText" lastClr="000000"/>
                </a:solidFill>
                <a:latin typeface="Coves" panose="02000500000000000000" pitchFamily="2" charset="0"/>
              </a:rPr>
              <a:t>Green Heart Volunteer Days: </a:t>
            </a:r>
          </a:p>
          <a:p>
            <a:pPr lvl="1"/>
            <a:r>
              <a:rPr lang="en-US" sz="2000" dirty="0">
                <a:solidFill>
                  <a:sysClr val="windowText" lastClr="000000"/>
                </a:solidFill>
                <a:latin typeface="Coves" panose="02000500000000000000" pitchFamily="2" charset="0"/>
              </a:rPr>
              <a:t>Oct. 22: UPS</a:t>
            </a:r>
          </a:p>
          <a:p>
            <a:pPr lvl="1"/>
            <a:r>
              <a:rPr lang="en-US" sz="2000" dirty="0">
                <a:solidFill>
                  <a:sysClr val="windowText" lastClr="000000"/>
                </a:solidFill>
                <a:latin typeface="Coves" panose="02000500000000000000" pitchFamily="2" charset="0"/>
              </a:rPr>
              <a:t>Oct. 23: Arbor Day; General Volunteers in support of LG and TNC</a:t>
            </a:r>
          </a:p>
          <a:p>
            <a:pPr lvl="1"/>
            <a:r>
              <a:rPr lang="en-US" sz="2000" dirty="0">
                <a:solidFill>
                  <a:sysClr val="windowText" lastClr="000000"/>
                </a:solidFill>
                <a:latin typeface="Coves" panose="02000500000000000000" pitchFamily="2" charset="0"/>
              </a:rPr>
              <a:t>Oct. 29: GEA </a:t>
            </a:r>
          </a:p>
          <a:p>
            <a:pPr lvl="1"/>
            <a:r>
              <a:rPr lang="en-US" sz="2000" dirty="0">
                <a:solidFill>
                  <a:sysClr val="windowText" lastClr="000000"/>
                </a:solidFill>
                <a:latin typeface="Coves" panose="02000500000000000000" pitchFamily="2" charset="0"/>
              </a:rPr>
              <a:t>Nov. 5: GEA</a:t>
            </a:r>
          </a:p>
          <a:p>
            <a:r>
              <a:rPr lang="en-US" sz="2000" dirty="0">
                <a:solidFill>
                  <a:sysClr val="windowText" lastClr="000000"/>
                </a:solidFill>
                <a:latin typeface="Coves" panose="02000500000000000000" pitchFamily="2" charset="0"/>
              </a:rPr>
              <a:t>AmeriCorps volunteers (8 total) have deployed to augment Louisville Grows in their community planting efforts</a:t>
            </a:r>
          </a:p>
          <a:p>
            <a:r>
              <a:rPr lang="en-US" sz="2000" dirty="0">
                <a:solidFill>
                  <a:sysClr val="windowText" lastClr="000000"/>
                </a:solidFill>
                <a:latin typeface="Coves" panose="02000500000000000000" pitchFamily="2" charset="0"/>
              </a:rPr>
              <a:t>The Green Heart Coordination Center (GHCC) has hosted collaborative information sessions will multiple community stakeholders:</a:t>
            </a:r>
          </a:p>
          <a:p>
            <a:pPr lvl="1"/>
            <a:r>
              <a:rPr lang="en-US" sz="2000" dirty="0">
                <a:solidFill>
                  <a:sysClr val="windowText" lastClr="000000"/>
                </a:solidFill>
                <a:latin typeface="Coves" panose="02000500000000000000" pitchFamily="2" charset="0"/>
              </a:rPr>
              <a:t>Councilwoman Nicole George</a:t>
            </a:r>
          </a:p>
          <a:p>
            <a:pPr lvl="1"/>
            <a:r>
              <a:rPr lang="en-US" sz="2000" dirty="0">
                <a:solidFill>
                  <a:sysClr val="windowText" lastClr="000000"/>
                </a:solidFill>
                <a:latin typeface="Coves" panose="02000500000000000000" pitchFamily="2" charset="0"/>
              </a:rPr>
              <a:t>Louisville Metro Police Department (MAJ Tiffany Tatum)</a:t>
            </a:r>
          </a:p>
          <a:p>
            <a:pPr lvl="1"/>
            <a:r>
              <a:rPr lang="en-US" sz="2000" dirty="0">
                <a:solidFill>
                  <a:sysClr val="windowText" lastClr="000000"/>
                </a:solidFill>
                <a:latin typeface="Coves" panose="02000500000000000000" pitchFamily="2" charset="0"/>
              </a:rPr>
              <a:t>Louisville Parks and Recreation Leadership (</a:t>
            </a:r>
            <a:r>
              <a:rPr lang="en-US" sz="2000" dirty="0" err="1">
                <a:solidFill>
                  <a:sysClr val="windowText" lastClr="000000"/>
                </a:solidFill>
                <a:latin typeface="Coves" panose="02000500000000000000" pitchFamily="2" charset="0"/>
              </a:rPr>
              <a:t>Mesude</a:t>
            </a:r>
            <a:r>
              <a:rPr lang="en-US" sz="2000" dirty="0">
                <a:solidFill>
                  <a:sysClr val="windowText" lastClr="000000"/>
                </a:solidFill>
                <a:latin typeface="Coves" panose="02000500000000000000" pitchFamily="2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Coves" panose="02000500000000000000" pitchFamily="2" charset="0"/>
              </a:rPr>
              <a:t>Duyar</a:t>
            </a:r>
            <a:r>
              <a:rPr lang="en-US" sz="2000" dirty="0">
                <a:solidFill>
                  <a:sysClr val="windowText" lastClr="000000"/>
                </a:solidFill>
                <a:latin typeface="Coves" panose="02000500000000000000" pitchFamily="2" charset="0"/>
              </a:rPr>
              <a:t>, Steven Ashley, &amp; Spencer Holt)</a:t>
            </a:r>
          </a:p>
          <a:p>
            <a:pPr lvl="1"/>
            <a:r>
              <a:rPr lang="en-US" sz="2000" dirty="0">
                <a:solidFill>
                  <a:sysClr val="windowText" lastClr="000000"/>
                </a:solidFill>
                <a:latin typeface="Coves" panose="02000500000000000000" pitchFamily="2" charset="0"/>
              </a:rPr>
              <a:t>Kentucky Transportation Cabinet (KYTC) (Kevin Bailey)</a:t>
            </a:r>
          </a:p>
          <a:p>
            <a:pPr lvl="1"/>
            <a:r>
              <a:rPr lang="en-US" sz="2000" dirty="0">
                <a:solidFill>
                  <a:sysClr val="windowText" lastClr="000000"/>
                </a:solidFill>
                <a:latin typeface="Coves" panose="02000500000000000000" pitchFamily="2" charset="0"/>
              </a:rPr>
              <a:t>Kentucky Nature Conservancy (David </a:t>
            </a:r>
            <a:r>
              <a:rPr lang="en-US" sz="2000" dirty="0" err="1">
                <a:solidFill>
                  <a:sysClr val="windowText" lastClr="000000"/>
                </a:solidFill>
                <a:latin typeface="Coves" panose="02000500000000000000" pitchFamily="2" charset="0"/>
              </a:rPr>
              <a:t>Phemister</a:t>
            </a:r>
            <a:r>
              <a:rPr lang="en-US" sz="2000" dirty="0">
                <a:solidFill>
                  <a:sysClr val="windowText" lastClr="000000"/>
                </a:solidFill>
                <a:latin typeface="Coves" panose="02000500000000000000" pitchFamily="2" charset="0"/>
              </a:rPr>
              <a:t>)</a:t>
            </a:r>
          </a:p>
          <a:p>
            <a:pPr lvl="1"/>
            <a:r>
              <a:rPr lang="en-US" sz="2000" dirty="0">
                <a:solidFill>
                  <a:sysClr val="windowText" lastClr="000000"/>
                </a:solidFill>
                <a:latin typeface="Coves" panose="02000500000000000000" pitchFamily="2" charset="0"/>
              </a:rPr>
              <a:t>The Nature Conservancy (Global Diversity, Equity &amp; Inclusion) (Owen Burke) (Chief Global Diversity, Equity &amp; Inclusion Officer-- James Page Jr.)</a:t>
            </a:r>
            <a:r>
              <a:rPr lang="en-US" sz="2000" dirty="0">
                <a:latin typeface="Coves" panose="02000500000000000000" pitchFamily="2" charset="0"/>
              </a:rPr>
              <a:t/>
            </a:r>
            <a:br>
              <a:rPr lang="en-US" sz="2000" dirty="0">
                <a:latin typeface="Coves" panose="02000500000000000000" pitchFamily="2" charset="0"/>
              </a:rPr>
            </a:br>
            <a:endParaRPr lang="en-US" sz="2000" dirty="0">
              <a:latin typeface="Coves" panose="02000500000000000000" pitchFamily="2" charset="0"/>
            </a:endParaRPr>
          </a:p>
        </p:txBody>
      </p:sp>
      <p:pic>
        <p:nvPicPr>
          <p:cNvPr id="5" name="Google Shape;117;p1">
            <a:extLst>
              <a:ext uri="{FF2B5EF4-FFF2-40B4-BE49-F238E27FC236}">
                <a16:creationId xmlns:a16="http://schemas.microsoft.com/office/drawing/2014/main" xmlns="" id="{2E2CDB04-566A-4BFE-BFA2-353742F6397B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 r="62019"/>
          <a:stretch/>
        </p:blipFill>
        <p:spPr>
          <a:xfrm>
            <a:off x="11094720" y="5720080"/>
            <a:ext cx="1214120" cy="1061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378458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box and whisker chart&#10;&#10;Description automatically generated">
            <a:extLst>
              <a:ext uri="{FF2B5EF4-FFF2-40B4-BE49-F238E27FC236}">
                <a16:creationId xmlns:a16="http://schemas.microsoft.com/office/drawing/2014/main" xmlns="" id="{6DD92ECB-A4FB-F8AE-18FC-FEC9940992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3816" y="-26178"/>
            <a:ext cx="5616423" cy="72543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A4BF70C-1EF2-45AD-237A-C52A7B82DF5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89718" y="309208"/>
            <a:ext cx="4712294" cy="60682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A9A0D49-F3D7-CF06-FB7D-284995CC4F43}"/>
              </a:ext>
            </a:extLst>
          </p:cNvPr>
          <p:cNvSpPr txBox="1"/>
          <p:nvPr/>
        </p:nvSpPr>
        <p:spPr>
          <a:xfrm>
            <a:off x="3368263" y="337902"/>
            <a:ext cx="1655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LAI and Income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6F00DC7-C4D9-D154-BD66-102F3FDCE340}"/>
              </a:ext>
            </a:extLst>
          </p:cNvPr>
          <p:cNvSpPr txBox="1"/>
          <p:nvPr/>
        </p:nvSpPr>
        <p:spPr>
          <a:xfrm>
            <a:off x="8300124" y="-60124"/>
            <a:ext cx="1743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Planting Success</a:t>
            </a:r>
          </a:p>
        </p:txBody>
      </p:sp>
      <p:pic>
        <p:nvPicPr>
          <p:cNvPr id="7" name="Google Shape;117;p1">
            <a:extLst>
              <a:ext uri="{FF2B5EF4-FFF2-40B4-BE49-F238E27FC236}">
                <a16:creationId xmlns:a16="http://schemas.microsoft.com/office/drawing/2014/main" xmlns="" id="{906F7C3E-9190-5EBC-C718-D7D297B007F9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 r="62019"/>
          <a:stretch/>
        </p:blipFill>
        <p:spPr>
          <a:xfrm>
            <a:off x="11056638" y="5726680"/>
            <a:ext cx="1214120" cy="106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Picture 4">
            <a:extLst>
              <a:ext uri="{FF2B5EF4-FFF2-40B4-BE49-F238E27FC236}">
                <a16:creationId xmlns:a16="http://schemas.microsoft.com/office/drawing/2014/main" xmlns="" id="{CBF2A80D-ECAF-AF6B-4F02-5320A9384F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00" t="29877" r="25000" b="53187"/>
          <a:stretch>
            <a:fillRect/>
          </a:stretch>
        </p:blipFill>
        <p:spPr>
          <a:xfrm>
            <a:off x="-7396" y="10315"/>
            <a:ext cx="3365499" cy="529279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C90E79C-173A-80A4-6420-EAFC39CA9CC4}"/>
              </a:ext>
            </a:extLst>
          </p:cNvPr>
          <p:cNvSpPr/>
          <p:nvPr/>
        </p:nvSpPr>
        <p:spPr>
          <a:xfrm>
            <a:off x="-20320" y="-29941"/>
            <a:ext cx="3784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 dirty="0">
                <a:solidFill>
                  <a:prstClr val="white"/>
                </a:solidFill>
                <a:latin typeface="Calibri" panose="020F0502020204030204"/>
              </a:rPr>
              <a:t>Planting Success (?)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904397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xmlns="" id="{BA5FB890-9285-07D1-D73A-1DC8689A91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1440" y="-172383"/>
            <a:ext cx="4946547" cy="7202765"/>
          </a:xfrm>
          <a:prstGeom prst="rect">
            <a:avLst/>
          </a:prstGeom>
        </p:spPr>
      </p:pic>
      <p:pic>
        <p:nvPicPr>
          <p:cNvPr id="4" name="Google Shape;117;p1">
            <a:extLst>
              <a:ext uri="{FF2B5EF4-FFF2-40B4-BE49-F238E27FC236}">
                <a16:creationId xmlns:a16="http://schemas.microsoft.com/office/drawing/2014/main" xmlns="" id="{873BCE26-0A08-1070-F272-17FAC114BE3D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 r="62019"/>
          <a:stretch/>
        </p:blipFill>
        <p:spPr>
          <a:xfrm>
            <a:off x="11094720" y="5720080"/>
            <a:ext cx="1214120" cy="106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Picture 4">
            <a:extLst>
              <a:ext uri="{FF2B5EF4-FFF2-40B4-BE49-F238E27FC236}">
                <a16:creationId xmlns:a16="http://schemas.microsoft.com/office/drawing/2014/main" xmlns="" id="{7FCE7502-43C9-2F9C-037A-F58CAE1701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00" t="29877" r="25000" b="53187"/>
          <a:stretch>
            <a:fillRect/>
          </a:stretch>
        </p:blipFill>
        <p:spPr>
          <a:xfrm>
            <a:off x="8826501" y="330355"/>
            <a:ext cx="3365499" cy="72628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FF93A6B-FC32-C47E-B8EA-88935C30493E}"/>
              </a:ext>
            </a:extLst>
          </p:cNvPr>
          <p:cNvSpPr/>
          <p:nvPr/>
        </p:nvSpPr>
        <p:spPr>
          <a:xfrm>
            <a:off x="9025511" y="400488"/>
            <a:ext cx="29674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 dirty="0">
                <a:solidFill>
                  <a:prstClr val="white"/>
                </a:solidFill>
                <a:latin typeface="Calibri" panose="020F0502020204030204"/>
              </a:rPr>
              <a:t>Planting Success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916283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33" descr="https://dl.boxcloud.com/api/2.0/internal_files/720380417804/versions/766076263004/representations/jpg_paged_2048x2048/content/1.jpg?access_token=1!0kzR4dTlK_dmHyUw9LATtoiSgZG5Vqq3z690Mgki3FOfewEEWex_jBOxsKazRbIEDBrImNJsmW8cQ3PlR3qtx3mIDNewMr-2WJ8G_GGuGC_VGE_6_8x-8zDz3Fl6YlIkYHYaan4x5ctvoVRjf4O5sadUju9EDV3Kf4r-LNBydAjRkXLrY3v_2yw6KaK-H0yjP1QA8QwTmXMXxwi-dQXKgK7ErCCVBomODSmzTsDzKYME5ieKrMAe9yxWPixuj2bnDjSKO7GkNXSWQulyA9uwTp4b6JFeduXW0S-QJXbairF3sLFnn8NHTF_4KYAXX1JTCohMUlsykkujoLWzW3qJ9ym3AbFGmpHyjloOnvD3Oilg72lWmw1Cl61Lr5GBweRF_tLL4i3M7r9Qg_0yLV2t5Qdy3PwM_FNTQNgpFzKNFWmfttpbckQQZFlHVNaRElaH5v6AIuFUFswl2GzihV-8K7JlCRa2Uc77ByGhko3YMLK065kb6Uq_U9Iyi8VbufW7YuCDreRHUv_CrdoKC70JeDpZeLB30zYBnXpc_VSlwIsUy1UwaHGhiJO4dOq5ovNJct5nK5qpSPXdQj6lVOQaiq4iIib1lx-peVLVo-Kgm46peNQBSwuLLPm2ormsupCUe-LtjMo7dp2bocpeOaF80ZmdLmnbkYo9neuQY3Q90FTygA7M20_L_hQt334KbGkU8OjwDHaKMx3_RnuMgCrLF0G9Q9BPedDQr8fqWx12LYHoIEzrrRAF&amp;shared_link=https%3A%2F%2Ftnc.app.box.com%2Fs%2F38om3kd8l2kx84ir32nhk817kc0w74cf&amp;box_client_name=box-content-preview&amp;box_client_version=2.49.1"/>
          <p:cNvPicPr preferRelativeResize="0"/>
          <p:nvPr/>
        </p:nvPicPr>
        <p:blipFill rotWithShape="1">
          <a:blip r:embed="rId3" cstate="print">
            <a:alphaModFix/>
          </a:blip>
          <a:srcRect t="27832" r="545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17;p1">
            <a:extLst>
              <a:ext uri="{FF2B5EF4-FFF2-40B4-BE49-F238E27FC236}">
                <a16:creationId xmlns:a16="http://schemas.microsoft.com/office/drawing/2014/main" xmlns="" id="{6EC55B4D-296F-4B8E-91D9-F892D757FF05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 r="62019"/>
          <a:stretch/>
        </p:blipFill>
        <p:spPr>
          <a:xfrm>
            <a:off x="11094720" y="5720080"/>
            <a:ext cx="1214120" cy="106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32" descr="https://dl.boxcloud.com/api/2.0/internal_files/720402086558/versions/766101746558/representations/jpg_paged_2048x2048/content/1.jpg?access_token=1!FzBpEPwCP97cR7j0AeJI-zIq9nrKaYWOFhM6vINdecCbz-tNRvczqyp0HUaQe-QW1tCQznwr1d1ma_yVgQ9Emi1g4Qn4NfSIMt8E1ka61Xn6Xzku8Gig0sJqqZ-ZuJMe3hYq8b72R27NVPf82P8ajDJPVUbvRYPlNb6IN97X4YYIKFGuJfC6C_3nicshUa8u4m4h_Pu8vvCQOhAjQ12yXH34diXGgOB-OaQ1G1rUbv6Ucq2exUtP-lMKqIxrsaZhD7f8-BbQJFZ1IZG_CunMk7ClLgJFMqsWS7nTTIJxvbVYApzql_XsnRWqRCqDbjTjB-8m_YPWmF74wMr0Ie01Sm3eN_U1fSeVsTmq1Op4B81P-YiGflsjhk9iECplA9DW-nwAz3QirVvxRu-yK_VBu_K3hU9b7RdqUg0hvxhWrGBRbpKUncDsPXwjwhgqlhddhlXAV_9ptMA0Z78bj9SSPZxYVFGNkxLvJAxZn7nrtRKAKxc3AF5r42D_QuF0pBKEs2_WXIpMD7L13J0SZSh8K4urYmoLzFqcGKTbksBf-7LvH7s2yoSVuKFKi_lYippjJ-ZvBHOLUHx-b29YDB0lpZOQfFKkNQmy5cCUsYeWCf1WyPU-paHiB_FtZEUt2OuGPuvOWJe8_hS7mBNUATVwJ1RUCUFf8Yib-baMvnVHdZcIOyy8wQskRaTel5DA1q_neJmbRG0peI0AQivqgWk0WZcFZXH_rnpIwPsDW2ywxGviP7YXRt2U&amp;shared_link=https%3A%2F%2Ftnc.app.box.com%2Fs%2F38om3kd8l2kx84ir32nhk817kc0w74cf&amp;box_client_name=box-content-preview&amp;box_client_version=2.49.1"/>
          <p:cNvPicPr preferRelativeResize="0"/>
          <p:nvPr/>
        </p:nvPicPr>
        <p:blipFill rotWithShape="1">
          <a:blip r:embed="rId3" cstate="print">
            <a:alphaModFix/>
          </a:blip>
          <a:srcRect t="1576" b="16224"/>
          <a:stretch/>
        </p:blipFill>
        <p:spPr>
          <a:xfrm>
            <a:off x="-2" y="1"/>
            <a:ext cx="122073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17;p1">
            <a:extLst>
              <a:ext uri="{FF2B5EF4-FFF2-40B4-BE49-F238E27FC236}">
                <a16:creationId xmlns:a16="http://schemas.microsoft.com/office/drawing/2014/main" xmlns="" id="{068EBA0F-AC61-4668-9EB5-90EF6218614E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 r="62019"/>
          <a:stretch/>
        </p:blipFill>
        <p:spPr>
          <a:xfrm>
            <a:off x="11094720" y="5720080"/>
            <a:ext cx="1214120" cy="106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94A484E-F394-4319-B10E-77BB55D70E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3" r="1" b="11580"/>
          <a:stretch/>
        </p:blipFill>
        <p:spPr>
          <a:xfrm>
            <a:off x="-1591058" y="-1257300"/>
            <a:ext cx="13783058" cy="8115300"/>
          </a:xfrm>
          <a:prstGeom prst="rect">
            <a:avLst/>
          </a:prstGeom>
        </p:spPr>
      </p:pic>
      <p:pic>
        <p:nvPicPr>
          <p:cNvPr id="4" name="Google Shape;117;p1">
            <a:extLst>
              <a:ext uri="{FF2B5EF4-FFF2-40B4-BE49-F238E27FC236}">
                <a16:creationId xmlns:a16="http://schemas.microsoft.com/office/drawing/2014/main" xmlns="" id="{6D83F349-155E-40C8-933A-26A2C9697805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 r="62019"/>
          <a:stretch/>
        </p:blipFill>
        <p:spPr>
          <a:xfrm>
            <a:off x="10919710" y="5620012"/>
            <a:ext cx="1214120" cy="1061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51113665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A31BA2D-9E9A-4644-9656-10B6A6AAFA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454" r="1" b="17208"/>
          <a:stretch/>
        </p:blipFill>
        <p:spPr>
          <a:xfrm>
            <a:off x="-3087633" y="0"/>
            <a:ext cx="15279633" cy="6858000"/>
          </a:xfrm>
          <a:prstGeom prst="rect">
            <a:avLst/>
          </a:prstGeom>
        </p:spPr>
      </p:pic>
      <p:pic>
        <p:nvPicPr>
          <p:cNvPr id="3" name="Google Shape;117;p1">
            <a:extLst>
              <a:ext uri="{FF2B5EF4-FFF2-40B4-BE49-F238E27FC236}">
                <a16:creationId xmlns:a16="http://schemas.microsoft.com/office/drawing/2014/main" xmlns="" id="{91C280C7-C615-4800-BCCF-129E2ADEA573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 r="62019"/>
          <a:stretch/>
        </p:blipFill>
        <p:spPr>
          <a:xfrm>
            <a:off x="11094720" y="5720080"/>
            <a:ext cx="1214120" cy="1061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34144157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xmlns="" id="{BA5FB890-9285-07D1-D73A-1DC8689A91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1440" y="-172383"/>
            <a:ext cx="4946547" cy="7202765"/>
          </a:xfrm>
          <a:prstGeom prst="rect">
            <a:avLst/>
          </a:prstGeom>
        </p:spPr>
      </p:pic>
      <p:pic>
        <p:nvPicPr>
          <p:cNvPr id="4" name="Google Shape;117;p1">
            <a:extLst>
              <a:ext uri="{FF2B5EF4-FFF2-40B4-BE49-F238E27FC236}">
                <a16:creationId xmlns:a16="http://schemas.microsoft.com/office/drawing/2014/main" xmlns="" id="{873BCE26-0A08-1070-F272-17FAC114BE3D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 r="62019"/>
          <a:stretch/>
        </p:blipFill>
        <p:spPr>
          <a:xfrm>
            <a:off x="11094720" y="5720080"/>
            <a:ext cx="1214120" cy="106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Picture 4">
            <a:extLst>
              <a:ext uri="{FF2B5EF4-FFF2-40B4-BE49-F238E27FC236}">
                <a16:creationId xmlns:a16="http://schemas.microsoft.com/office/drawing/2014/main" xmlns="" id="{7FCE7502-43C9-2F9C-037A-F58CAE1701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00" t="29877" r="25000" b="53187"/>
          <a:stretch>
            <a:fillRect/>
          </a:stretch>
        </p:blipFill>
        <p:spPr>
          <a:xfrm>
            <a:off x="8826501" y="330355"/>
            <a:ext cx="3365499" cy="72628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FF93A6B-FC32-C47E-B8EA-88935C30493E}"/>
              </a:ext>
            </a:extLst>
          </p:cNvPr>
          <p:cNvSpPr/>
          <p:nvPr/>
        </p:nvSpPr>
        <p:spPr>
          <a:xfrm>
            <a:off x="9025511" y="400488"/>
            <a:ext cx="29674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 dirty="0">
                <a:solidFill>
                  <a:prstClr val="white"/>
                </a:solidFill>
                <a:latin typeface="Calibri" panose="020F0502020204030204"/>
              </a:rPr>
              <a:t>Challenges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778548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1"/>
            <a:ext cx="12189884" cy="6855884"/>
          </a:xfrm>
          <a:prstGeom prst="rect">
            <a:avLst/>
          </a:prstGeom>
          <a:solidFill>
            <a:srgbClr val="F4F4EA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09570">
              <a:defRPr/>
            </a:pPr>
            <a:endParaRPr lang="en-US" sz="2400" kern="0">
              <a:solidFill>
                <a:srgbClr val="F4F4EA"/>
              </a:solidFill>
              <a:latin typeface="Calibri"/>
            </a:endParaRP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xmlns="" id="{7776D3C2-54AC-4E53-98D8-592107E52D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3864" y="-443576"/>
            <a:ext cx="12223749" cy="7301576"/>
          </a:xfrm>
          <a:prstGeom prst="rect">
            <a:avLst/>
          </a:prstGeom>
        </p:spPr>
      </p:pic>
      <p:pic>
        <p:nvPicPr>
          <p:cNvPr id="1026" name="Picture 2" descr="https://ars.els-cdn.com/content/image/1-s2.0-S1050173819300908-gr2_lr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6200" y="45721"/>
            <a:ext cx="12268200" cy="537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117;p1">
            <a:extLst>
              <a:ext uri="{FF2B5EF4-FFF2-40B4-BE49-F238E27FC236}">
                <a16:creationId xmlns:a16="http://schemas.microsoft.com/office/drawing/2014/main" xmlns="" id="{221CC80D-AC21-42CE-9835-7B47BDAFF5CE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 r="62019"/>
          <a:stretch/>
        </p:blipFill>
        <p:spPr>
          <a:xfrm>
            <a:off x="11094720" y="5720080"/>
            <a:ext cx="1214120" cy="1061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90010381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34" descr="fancy_globe.png"/>
          <p:cNvPicPr preferRelativeResize="0"/>
          <p:nvPr/>
        </p:nvPicPr>
        <p:blipFill rotWithShape="1">
          <a:blip r:embed="rId3" cstate="print">
            <a:alphaModFix/>
          </a:blip>
          <a:srcRect l="48180" t="40"/>
          <a:stretch/>
        </p:blipFill>
        <p:spPr>
          <a:xfrm>
            <a:off x="6083116" y="1426333"/>
            <a:ext cx="5942385" cy="6463979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34"/>
          <p:cNvSpPr txBox="1"/>
          <p:nvPr/>
        </p:nvSpPr>
        <p:spPr>
          <a:xfrm>
            <a:off x="507999" y="115665"/>
            <a:ext cx="12192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Arial"/>
              <a:buNone/>
            </a:pPr>
            <a:r>
              <a:rPr lang="en-US" sz="6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GLOBAL IMPACT</a:t>
            </a:r>
            <a:endParaRPr/>
          </a:p>
        </p:txBody>
      </p:sp>
      <p:sp>
        <p:nvSpPr>
          <p:cNvPr id="453" name="Google Shape;453;p34"/>
          <p:cNvSpPr txBox="1"/>
          <p:nvPr/>
        </p:nvSpPr>
        <p:spPr>
          <a:xfrm>
            <a:off x="507999" y="992879"/>
            <a:ext cx="12191998" cy="502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67"/>
              <a:buFont typeface="Arial"/>
              <a:buNone/>
            </a:pPr>
            <a:r>
              <a:rPr lang="en-US" sz="2667" b="0" i="1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Creating Healthier Cities of Tomorrow</a:t>
            </a:r>
            <a:endParaRPr dirty="0"/>
          </a:p>
        </p:txBody>
      </p:sp>
      <p:sp>
        <p:nvSpPr>
          <p:cNvPr id="456" name="Google Shape;456;p34"/>
          <p:cNvSpPr/>
          <p:nvPr/>
        </p:nvSpPr>
        <p:spPr>
          <a:xfrm>
            <a:off x="9224516" y="5280346"/>
            <a:ext cx="296747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Impact</a:t>
            </a:r>
            <a:endParaRPr sz="3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17;p1">
            <a:extLst>
              <a:ext uri="{FF2B5EF4-FFF2-40B4-BE49-F238E27FC236}">
                <a16:creationId xmlns:a16="http://schemas.microsoft.com/office/drawing/2014/main" xmlns="" id="{59D686D0-CE6C-4E4C-8153-56DB0206A51C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 r="62019"/>
          <a:stretch/>
        </p:blipFill>
        <p:spPr>
          <a:xfrm>
            <a:off x="27933" y="87314"/>
            <a:ext cx="1214120" cy="10611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53;p34">
            <a:extLst>
              <a:ext uri="{FF2B5EF4-FFF2-40B4-BE49-F238E27FC236}">
                <a16:creationId xmlns:a16="http://schemas.microsoft.com/office/drawing/2014/main" xmlns="" id="{C06C2B4E-B3BB-C8C3-6BE3-0FEC0CE80B43}"/>
              </a:ext>
            </a:extLst>
          </p:cNvPr>
          <p:cNvSpPr txBox="1"/>
          <p:nvPr/>
        </p:nvSpPr>
        <p:spPr>
          <a:xfrm>
            <a:off x="131976" y="2104414"/>
            <a:ext cx="6697744" cy="4093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67"/>
              <a:buFont typeface="Arial"/>
              <a:buNone/>
            </a:pPr>
            <a:r>
              <a:rPr lang="en-US" sz="2000" b="0" i="1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New nature-based ways to improve health of communities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67"/>
              <a:buFont typeface="Arial"/>
              <a:buNone/>
            </a:pPr>
            <a:endParaRPr lang="en-US" sz="2000" i="1" dirty="0">
              <a:solidFill>
                <a:srgbClr val="595959"/>
              </a:solidFill>
              <a:latin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67"/>
              <a:buFont typeface="Arial"/>
              <a:buNone/>
            </a:pPr>
            <a:endParaRPr lang="en-US" sz="2000" i="1" dirty="0">
              <a:solidFill>
                <a:srgbClr val="595959"/>
              </a:solidFill>
              <a:latin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67"/>
              <a:buFont typeface="Arial"/>
              <a:buNone/>
            </a:pPr>
            <a:r>
              <a:rPr lang="en-US" sz="2000" i="1" dirty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Development of nature-based public health policies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67"/>
              <a:buFont typeface="Arial"/>
              <a:buNone/>
            </a:pPr>
            <a:endParaRPr lang="en-US" sz="2000" i="1" dirty="0">
              <a:solidFill>
                <a:srgbClr val="595959"/>
              </a:solidFill>
              <a:latin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67"/>
              <a:buFont typeface="Arial"/>
              <a:buNone/>
            </a:pPr>
            <a:endParaRPr lang="en-US" sz="2000" i="1" dirty="0">
              <a:solidFill>
                <a:srgbClr val="595959"/>
              </a:solidFill>
              <a:latin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67"/>
              <a:buFont typeface="Arial"/>
              <a:buNone/>
            </a:pPr>
            <a:r>
              <a:rPr lang="en-US" sz="2000" i="1" dirty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Optimized approaches for climate adaptation and 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67"/>
              <a:buFont typeface="Arial"/>
              <a:buNone/>
            </a:pPr>
            <a:r>
              <a:rPr lang="en-US" sz="2000" i="1" dirty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co-benefits to health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67"/>
              <a:buFont typeface="Arial"/>
              <a:buNone/>
            </a:pPr>
            <a:endParaRPr lang="en-US" sz="2000" i="1" dirty="0">
              <a:solidFill>
                <a:srgbClr val="595959"/>
              </a:solidFill>
              <a:latin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67"/>
              <a:buFont typeface="Arial"/>
              <a:buNone/>
            </a:pPr>
            <a:endParaRPr lang="en-US" sz="2000" i="1" dirty="0">
              <a:solidFill>
                <a:srgbClr val="595959"/>
              </a:solidFill>
              <a:latin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67"/>
              <a:buFont typeface="Arial"/>
              <a:buNone/>
            </a:pPr>
            <a:r>
              <a:rPr lang="en-US" sz="2000" i="1" dirty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Actionable evidence for efficacious interventions to promote environmental and health equity</a:t>
            </a:r>
            <a:endParaRPr sz="2000" dirty="0"/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us forest service log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16955" y="4084643"/>
            <a:ext cx="969746" cy="106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national institutes of environmental health sciences log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568067" y="-1466739"/>
            <a:ext cx="1275827" cy="137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Louisville Metro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67304" y="5403104"/>
            <a:ext cx="1069017" cy="106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mage result for Hyphae laboratori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32317" y="3603583"/>
            <a:ext cx="3136511" cy="76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E5067F5-D090-43ED-82E9-F2A8B2F2E4B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681" y="2123600"/>
            <a:ext cx="1821498" cy="8853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5305187-F099-0F4B-BEB9-2052D8694A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44225" y="253760"/>
            <a:ext cx="2520289" cy="882101"/>
          </a:xfrm>
          <a:prstGeom prst="rect">
            <a:avLst/>
          </a:prstGeom>
        </p:spPr>
      </p:pic>
      <p:pic>
        <p:nvPicPr>
          <p:cNvPr id="13" name="Picture 2" descr="Image preview">
            <a:extLst>
              <a:ext uri="{FF2B5EF4-FFF2-40B4-BE49-F238E27FC236}">
                <a16:creationId xmlns:a16="http://schemas.microsoft.com/office/drawing/2014/main" xmlns="" id="{BF4224D4-3354-2A4A-AD7C-13BC1AD9A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2131" y="5937612"/>
            <a:ext cx="3308929" cy="68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C57D015-337D-374E-8E89-D388EBC0A8B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71131" y="3792886"/>
            <a:ext cx="1908873" cy="6052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4E1E153-5535-A747-9397-EFB57C4F3F7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79507" y="3850560"/>
            <a:ext cx="1648604" cy="6894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794DE71-DB1F-D84F-AB00-870B414B35F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8645" y="3612163"/>
            <a:ext cx="1580010" cy="10285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2816598-1183-0A49-BBC9-50D94C6CDB4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12773" y="3325289"/>
            <a:ext cx="1079354" cy="4762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10DBD19-B888-3244-8FB3-BF4F079BA89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9979" y="2777279"/>
            <a:ext cx="2887884" cy="705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59D2548-B7A9-4C44-BDE4-24391ED8B28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87070" y="2902663"/>
            <a:ext cx="2102243" cy="5927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263ED14-8152-ED42-B55A-949CA97966D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1025" y="4884516"/>
            <a:ext cx="1434998" cy="637777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1EFA2FC5-6944-2545-9D67-06BF5425D86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06" y="47291"/>
            <a:ext cx="5558277" cy="1197463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FFC7100C-31C0-C843-9B8D-E0B71156E4E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4893" y="1667632"/>
            <a:ext cx="1619877" cy="779941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xmlns="" id="{970818D7-1C76-3A4A-97ED-8D17A47B528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9891" y="2554585"/>
            <a:ext cx="2173268" cy="806842"/>
          </a:xfrm>
          <a:prstGeom prst="rect">
            <a:avLst/>
          </a:prstGeom>
        </p:spPr>
      </p:pic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xmlns="" id="{80895ADE-BD52-AC4B-AA95-E698B2679C1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130" y="4499242"/>
            <a:ext cx="1268881" cy="1336555"/>
          </a:xfrm>
          <a:prstGeom prst="rect">
            <a:avLst/>
          </a:prstGeom>
        </p:spPr>
      </p:pic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xmlns="" id="{FD9E7C65-B1D8-DE4E-BED3-4C063DED09B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0501" y="173938"/>
            <a:ext cx="3376051" cy="976719"/>
          </a:xfrm>
          <a:prstGeom prst="rect">
            <a:avLst/>
          </a:prstGeom>
        </p:spPr>
      </p:pic>
      <p:pic>
        <p:nvPicPr>
          <p:cNvPr id="3" name="Picture 2" descr="Picture 4">
            <a:extLst>
              <a:ext uri="{FF2B5EF4-FFF2-40B4-BE49-F238E27FC236}">
                <a16:creationId xmlns:a16="http://schemas.microsoft.com/office/drawing/2014/main" xmlns="" id="{9DF94B44-DCFB-4637-85A4-4208114D1E56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00" t="29877" r="25000" b="53187"/>
          <a:stretch>
            <a:fillRect/>
          </a:stretch>
        </p:blipFill>
        <p:spPr>
          <a:xfrm>
            <a:off x="9574075" y="1244755"/>
            <a:ext cx="3365499" cy="116147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D6B7CFE-1192-432C-AF71-F18CAE7694DD}"/>
              </a:ext>
            </a:extLst>
          </p:cNvPr>
          <p:cNvSpPr/>
          <p:nvPr/>
        </p:nvSpPr>
        <p:spPr>
          <a:xfrm>
            <a:off x="9773085" y="1314888"/>
            <a:ext cx="29674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 dirty="0">
                <a:solidFill>
                  <a:prstClr val="white"/>
                </a:solidFill>
                <a:latin typeface="Calibri" panose="020F0502020204030204"/>
              </a:rPr>
              <a:t>Partners and Collaborators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Helvetica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056E17E-C8A9-4579-8367-58BCAE131B75}"/>
              </a:ext>
            </a:extLst>
          </p:cNvPr>
          <p:cNvSpPr txBox="1"/>
          <p:nvPr/>
        </p:nvSpPr>
        <p:spPr>
          <a:xfrm>
            <a:off x="7324770" y="5122005"/>
            <a:ext cx="4839745" cy="1631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wrap="square">
            <a:spAutoFit/>
          </a:bodyPr>
          <a:lstStyle/>
          <a:p>
            <a:pPr marL="0" marR="0" lvl="0" indent="0" algn="ctr" defTabSz="914038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sym typeface="Avenir Next"/>
              </a:rPr>
              <a:t>Supported by:</a:t>
            </a:r>
          </a:p>
          <a:p>
            <a:pPr marL="0" marR="0" lvl="0" indent="0" algn="ctr" defTabSz="914038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sym typeface="Avenir Next"/>
              </a:rPr>
              <a:t>NIEHS 1R01ES029846</a:t>
            </a:r>
          </a:p>
          <a:p>
            <a:pPr marL="0" marR="0" lvl="0" indent="0" algn="ctr" defTabSz="914038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sym typeface="Avenir Next"/>
              </a:rPr>
              <a:t>NIEHS 42ES023716 </a:t>
            </a:r>
          </a:p>
          <a:p>
            <a:pPr marL="0" marR="0" lvl="0" indent="0" algn="ctr" defTabSz="914038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sym typeface="Avenir Next"/>
              </a:rPr>
              <a:t>The Nature Conservancy</a:t>
            </a:r>
          </a:p>
          <a:p>
            <a:pPr marL="0" marR="0" lvl="0" indent="0" algn="ctr" defTabSz="914038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sym typeface="Avenir Next"/>
              </a:rPr>
              <a:t>The Owsley Brown II Family Foundation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sym typeface="Avenir Next"/>
              </a:rPr>
              <a:t>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enir Next"/>
              <a:sym typeface="Avenir Next"/>
            </a:endParaRPr>
          </a:p>
        </p:txBody>
      </p:sp>
      <p:pic>
        <p:nvPicPr>
          <p:cNvPr id="1026" name="Picture 2" descr="Logos | Clemson University, South Carolina">
            <a:extLst>
              <a:ext uri="{FF2B5EF4-FFF2-40B4-BE49-F238E27FC236}">
                <a16:creationId xmlns:a16="http://schemas.microsoft.com/office/drawing/2014/main" xmlns="" id="{A0F64EC1-9032-46C9-8EA3-84077FA9B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0601" y="1457948"/>
            <a:ext cx="2705995" cy="68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894900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xmlns="" id="{AD0D3420-0757-42F0-A2BF-0979B0F347DD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871" b="12700"/>
          <a:stretch/>
        </p:blipFill>
        <p:spPr>
          <a:xfrm>
            <a:off x="5707181" y="462971"/>
            <a:ext cx="7054069" cy="4029959"/>
          </a:xfrm>
          <a:prstGeom prst="rect">
            <a:avLst/>
          </a:prstGeom>
        </p:spPr>
      </p:pic>
      <p:pic>
        <p:nvPicPr>
          <p:cNvPr id="3" name="Picture 2" descr="A group of people standing outside a house&#10;&#10;Description automatically generated with low confidence">
            <a:extLst>
              <a:ext uri="{FF2B5EF4-FFF2-40B4-BE49-F238E27FC236}">
                <a16:creationId xmlns:a16="http://schemas.microsoft.com/office/drawing/2014/main" xmlns="" id="{1E45E7E4-B78E-4A4F-83DD-1C1A47DE4E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11" r="1" b="30674"/>
          <a:stretch/>
        </p:blipFill>
        <p:spPr>
          <a:xfrm>
            <a:off x="0" y="13625"/>
            <a:ext cx="6284075" cy="3210342"/>
          </a:xfrm>
          <a:prstGeom prst="rect">
            <a:avLst/>
          </a:prstGeom>
        </p:spPr>
      </p:pic>
      <p:pic>
        <p:nvPicPr>
          <p:cNvPr id="5" name="Picture 4" descr="A picture containing person, grass, outdoor, standing&#10;&#10;Description automatically generated">
            <a:extLst>
              <a:ext uri="{FF2B5EF4-FFF2-40B4-BE49-F238E27FC236}">
                <a16:creationId xmlns:a16="http://schemas.microsoft.com/office/drawing/2014/main" xmlns="" id="{C6AB4CAA-E398-45B2-887E-9C48620E9A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69" t="7222" r="15871" b="-2"/>
          <a:stretch/>
        </p:blipFill>
        <p:spPr>
          <a:xfrm rot="21600000">
            <a:off x="0" y="3190973"/>
            <a:ext cx="4341043" cy="43740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2E9FDEB-6F2D-45C3-AFA8-FB2EF96E0F84}"/>
              </a:ext>
            </a:extLst>
          </p:cNvPr>
          <p:cNvSpPr txBox="1"/>
          <p:nvPr/>
        </p:nvSpPr>
        <p:spPr>
          <a:xfrm>
            <a:off x="-1" y="-56059"/>
            <a:ext cx="12192000" cy="101566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ysClr val="windowText" lastClr="000000"/>
                </a:solidFill>
                <a:latin typeface="Coves" panose="02000500000000000000" pitchFamily="2" charset="0"/>
              </a:rPr>
              <a:t>Community, Study Participants, Volunteers, Collaborators, Stakeholders, Students, Contractors, Funders, and Others</a:t>
            </a:r>
          </a:p>
        </p:txBody>
      </p:sp>
      <p:pic>
        <p:nvPicPr>
          <p:cNvPr id="10" name="Picture 9" descr="A picture containing tree, outdoor, sky, person&#10;&#10;Description automatically generated">
            <a:extLst>
              <a:ext uri="{FF2B5EF4-FFF2-40B4-BE49-F238E27FC236}">
                <a16:creationId xmlns:a16="http://schemas.microsoft.com/office/drawing/2014/main" xmlns="" id="{F65C6F60-9188-4CB3-915E-0F30FDE95C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13" t="25486" b="4904"/>
          <a:stretch/>
        </p:blipFill>
        <p:spPr>
          <a:xfrm rot="21600000">
            <a:off x="6018834" y="3429000"/>
            <a:ext cx="6173165" cy="3428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981034B-11DE-C0CA-EF08-D7B1057E39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2501" r="1189"/>
          <a:stretch/>
        </p:blipFill>
        <p:spPr>
          <a:xfrm>
            <a:off x="3891280" y="3095639"/>
            <a:ext cx="2623820" cy="391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2571956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person, people, several&#10;&#10;Description automatically generated">
            <a:extLst>
              <a:ext uri="{FF2B5EF4-FFF2-40B4-BE49-F238E27FC236}">
                <a16:creationId xmlns:a16="http://schemas.microsoft.com/office/drawing/2014/main" xmlns="" id="{4408928F-6415-A143-AF70-95E9AA8BC7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1963" y="-82965"/>
            <a:ext cx="14365821" cy="698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0862022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D8F93B7-B347-021B-EAF5-D56DCEB519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5292"/>
          <a:stretch/>
        </p:blipFill>
        <p:spPr>
          <a:xfrm>
            <a:off x="-1" y="0"/>
            <a:ext cx="1263966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2BA46C7-C588-2158-E862-6B93420EDCF9}"/>
              </a:ext>
            </a:extLst>
          </p:cNvPr>
          <p:cNvSpPr txBox="1"/>
          <p:nvPr/>
        </p:nvSpPr>
        <p:spPr>
          <a:xfrm>
            <a:off x="10256363" y="6198124"/>
            <a:ext cx="1687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c. Google Streetview</a:t>
            </a:r>
          </a:p>
        </p:txBody>
      </p:sp>
    </p:spTree>
    <p:extLst>
      <p:ext uri="{BB962C8B-B14F-4D97-AF65-F5344CB8AC3E}">
        <p14:creationId xmlns:p14="http://schemas.microsoft.com/office/powerpoint/2010/main" xmlns="" val="1131813840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032E539-6E4E-4DE8-93B2-1CB38BF38083}"/>
              </a:ext>
            </a:extLst>
          </p:cNvPr>
          <p:cNvSpPr/>
          <p:nvPr/>
        </p:nvSpPr>
        <p:spPr>
          <a:xfrm>
            <a:off x="0" y="2117"/>
            <a:ext cx="12182901" cy="685588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55">
              <a:defRPr/>
            </a:pPr>
            <a:endParaRPr lang="en-US" sz="2400">
              <a:solidFill>
                <a:srgbClr val="590909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C557C74-3A89-49FA-9671-4DD2CA4B1DE5}"/>
              </a:ext>
            </a:extLst>
          </p:cNvPr>
          <p:cNvSpPr txBox="1"/>
          <p:nvPr/>
        </p:nvSpPr>
        <p:spPr>
          <a:xfrm>
            <a:off x="-86264" y="2786332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ysClr val="windowText" lastClr="000000"/>
                </a:solidFill>
                <a:latin typeface="Coves" panose="02000500000000000000" pitchFamily="2" charset="0"/>
              </a:rPr>
              <a:t>THANK YOU</a:t>
            </a:r>
            <a:r>
              <a:rPr lang="en-US" sz="5400" dirty="0">
                <a:solidFill>
                  <a:sysClr val="windowText" lastClr="000000"/>
                </a:solidFill>
              </a:rPr>
              <a:t>!</a:t>
            </a:r>
          </a:p>
        </p:txBody>
      </p:sp>
      <p:pic>
        <p:nvPicPr>
          <p:cNvPr id="4" name="Google Shape;117;p1">
            <a:extLst>
              <a:ext uri="{FF2B5EF4-FFF2-40B4-BE49-F238E27FC236}">
                <a16:creationId xmlns:a16="http://schemas.microsoft.com/office/drawing/2014/main" xmlns="" id="{E431E135-9AF6-4E32-9FFD-2C48F810E153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 r="62019"/>
          <a:stretch/>
        </p:blipFill>
        <p:spPr>
          <a:xfrm>
            <a:off x="5329138" y="3709662"/>
            <a:ext cx="1214120" cy="1061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5734826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xmlns="" id="{6D03047F-2141-4F8E-A21A-E3C27935C2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2149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Shape 101">
            <a:extLst>
              <a:ext uri="{FF2B5EF4-FFF2-40B4-BE49-F238E27FC236}">
                <a16:creationId xmlns:a16="http://schemas.microsoft.com/office/drawing/2014/main" xmlns="" id="{0F45611A-B9CA-46DF-BF41-5D756746C815}"/>
              </a:ext>
            </a:extLst>
          </p:cNvPr>
          <p:cNvSpPr/>
          <p:nvPr/>
        </p:nvSpPr>
        <p:spPr>
          <a:xfrm>
            <a:off x="1642110" y="1022165"/>
            <a:ext cx="8770620" cy="2882420"/>
          </a:xfrm>
          <a:prstGeom prst="rect">
            <a:avLst/>
          </a:prstGeom>
          <a:solidFill>
            <a:srgbClr val="D8D8D8">
              <a:alpha val="77000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F89D430-B9E6-4F14-A356-C6793BA6246E}"/>
              </a:ext>
            </a:extLst>
          </p:cNvPr>
          <p:cNvSpPr txBox="1"/>
          <p:nvPr/>
        </p:nvSpPr>
        <p:spPr>
          <a:xfrm>
            <a:off x="2053590" y="903834"/>
            <a:ext cx="8084820" cy="2930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55">
              <a:lnSpc>
                <a:spcPct val="110000"/>
              </a:lnSpc>
              <a:defRPr/>
            </a:pPr>
            <a:r>
              <a:rPr lang="en-US" sz="5000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CENTRAL HYPOTHESIS</a:t>
            </a:r>
          </a:p>
          <a:p>
            <a:pPr algn="ctr" defTabSz="609555">
              <a:lnSpc>
                <a:spcPct val="110000"/>
              </a:lnSpc>
              <a:defRPr/>
            </a:pPr>
            <a:endParaRPr lang="en-US" sz="3000" kern="1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 defTabSz="609555">
              <a:lnSpc>
                <a:spcPct val="110000"/>
              </a:lnSpc>
              <a:defRPr/>
            </a:pPr>
            <a:r>
              <a:rPr lang="en-US" sz="3000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Exposure to neighborhood greenery diminishes the risk of cardiovascular disease by decreasing levels of air pollution</a:t>
            </a:r>
          </a:p>
        </p:txBody>
      </p:sp>
      <p:pic>
        <p:nvPicPr>
          <p:cNvPr id="6" name="Google Shape;117;p1">
            <a:extLst>
              <a:ext uri="{FF2B5EF4-FFF2-40B4-BE49-F238E27FC236}">
                <a16:creationId xmlns:a16="http://schemas.microsoft.com/office/drawing/2014/main" xmlns="" id="{73058FB0-BAF2-48BC-9D43-3ED7C4879373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 r="62019"/>
          <a:stretch/>
        </p:blipFill>
        <p:spPr>
          <a:xfrm>
            <a:off x="11094720" y="5720080"/>
            <a:ext cx="1214120" cy="1061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15161873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10;p28">
            <a:extLst>
              <a:ext uri="{FF2B5EF4-FFF2-40B4-BE49-F238E27FC236}">
                <a16:creationId xmlns:a16="http://schemas.microsoft.com/office/drawing/2014/main" xmlns="" id="{E4C6F0E6-9969-4FDC-9F3C-9A562073B85B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 r="10000"/>
          <a:stretch/>
        </p:blipFill>
        <p:spPr>
          <a:xfrm>
            <a:off x="-1" y="1"/>
            <a:ext cx="12192001" cy="68741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9F708BC-E8BE-4CF1-9BE2-98F549E80FA9}"/>
              </a:ext>
            </a:extLst>
          </p:cNvPr>
          <p:cNvSpPr/>
          <p:nvPr/>
        </p:nvSpPr>
        <p:spPr>
          <a:xfrm>
            <a:off x="-8024" y="3"/>
            <a:ext cx="12192003" cy="1149290"/>
          </a:xfrm>
          <a:prstGeom prst="rect">
            <a:avLst/>
          </a:prstGeom>
          <a:solidFill>
            <a:schemeClr val="accent6">
              <a:lumMod val="75000"/>
              <a:alpha val="4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55">
              <a:defRPr/>
            </a:pPr>
            <a:r>
              <a:rPr lang="en-US" sz="6600">
                <a:solidFill>
                  <a:srgbClr val="E2EDDB"/>
                </a:solidFill>
                <a:latin typeface="Coves" panose="02000500000000000000" pitchFamily="2" charset="0"/>
                <a:cs typeface="Brandon Grotesque Bold"/>
              </a:rPr>
              <a:t>TRANSPLANT  LARGE  TREES</a:t>
            </a:r>
            <a:endParaRPr lang="en-US" sz="6600" dirty="0">
              <a:solidFill>
                <a:srgbClr val="E2EDDB"/>
              </a:solidFill>
              <a:latin typeface="Coves" panose="02000500000000000000" pitchFamily="2" charset="0"/>
              <a:cs typeface="Brandon Grotesque Bold"/>
            </a:endParaRPr>
          </a:p>
        </p:txBody>
      </p:sp>
      <p:pic>
        <p:nvPicPr>
          <p:cNvPr id="5" name="Google Shape;117;p1">
            <a:extLst>
              <a:ext uri="{FF2B5EF4-FFF2-40B4-BE49-F238E27FC236}">
                <a16:creationId xmlns:a16="http://schemas.microsoft.com/office/drawing/2014/main" xmlns="" id="{8CFE7468-1970-44A5-BE80-2D819B8C525B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 r="62019"/>
          <a:stretch/>
        </p:blipFill>
        <p:spPr>
          <a:xfrm>
            <a:off x="11094720" y="5720080"/>
            <a:ext cx="1214120" cy="1061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90960472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1246562489"/>
              </p:ext>
            </p:extLst>
          </p:nvPr>
        </p:nvGraphicFramePr>
        <p:xfrm>
          <a:off x="9655" y="3443279"/>
          <a:ext cx="10974720" cy="2057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095625" y="57544"/>
            <a:ext cx="13948025" cy="3911046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xmlns="" id="{B19DD0E1-30C6-4E31-BF5B-C0C2F761F25B}"/>
              </a:ext>
            </a:extLst>
          </p:cNvPr>
          <p:cNvSpPr/>
          <p:nvPr/>
        </p:nvSpPr>
        <p:spPr>
          <a:xfrm>
            <a:off x="-198682" y="4925668"/>
            <a:ext cx="12787177" cy="2057635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4010C74-AE7A-4055-BB21-82113485DEB0}"/>
              </a:ext>
            </a:extLst>
          </p:cNvPr>
          <p:cNvGrpSpPr/>
          <p:nvPr/>
        </p:nvGrpSpPr>
        <p:grpSpPr>
          <a:xfrm>
            <a:off x="64623" y="5524325"/>
            <a:ext cx="1839015" cy="835432"/>
            <a:chOff x="0" y="627150"/>
            <a:chExt cx="1900827" cy="835432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2CC096F9-A97B-449B-85E0-EF217CFC363D}"/>
                </a:ext>
              </a:extLst>
            </p:cNvPr>
            <p:cNvSpPr/>
            <p:nvPr/>
          </p:nvSpPr>
          <p:spPr>
            <a:xfrm>
              <a:off x="0" y="627150"/>
              <a:ext cx="1900827" cy="835432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sp>
        <p:sp>
          <p:nvSpPr>
            <p:cNvPr id="22" name="Rectangle: Rounded Corners 5">
              <a:extLst>
                <a:ext uri="{FF2B5EF4-FFF2-40B4-BE49-F238E27FC236}">
                  <a16:creationId xmlns:a16="http://schemas.microsoft.com/office/drawing/2014/main" xmlns="" id="{9F326BEB-6A67-494F-85A1-3E01CE98D8DD}"/>
                </a:ext>
              </a:extLst>
            </p:cNvPr>
            <p:cNvSpPr txBox="1"/>
            <p:nvPr/>
          </p:nvSpPr>
          <p:spPr>
            <a:xfrm>
              <a:off x="40782" y="667932"/>
              <a:ext cx="1819263" cy="7538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8392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2018</a:t>
              </a:r>
            </a:p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8392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Baseline</a:t>
              </a:r>
            </a:p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3E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0E2DF03-6E02-4C17-8311-2D9221C38952}"/>
              </a:ext>
            </a:extLst>
          </p:cNvPr>
          <p:cNvGrpSpPr/>
          <p:nvPr/>
        </p:nvGrpSpPr>
        <p:grpSpPr>
          <a:xfrm>
            <a:off x="1950806" y="5530118"/>
            <a:ext cx="1839015" cy="835432"/>
            <a:chOff x="2066624" y="604450"/>
            <a:chExt cx="1900827" cy="83543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B3AEC53C-D280-4E81-98E2-6DDDD7E7A280}"/>
                </a:ext>
              </a:extLst>
            </p:cNvPr>
            <p:cNvSpPr/>
            <p:nvPr/>
          </p:nvSpPr>
          <p:spPr>
            <a:xfrm>
              <a:off x="2066624" y="604450"/>
              <a:ext cx="1900827" cy="835432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sp>
        <p:sp>
          <p:nvSpPr>
            <p:cNvPr id="20" name="Rectangle: Rounded Corners 7">
              <a:extLst>
                <a:ext uri="{FF2B5EF4-FFF2-40B4-BE49-F238E27FC236}">
                  <a16:creationId xmlns:a16="http://schemas.microsoft.com/office/drawing/2014/main" xmlns="" id="{2205B080-8643-4AAC-8BE9-D90103987540}"/>
                </a:ext>
              </a:extLst>
            </p:cNvPr>
            <p:cNvSpPr txBox="1"/>
            <p:nvPr/>
          </p:nvSpPr>
          <p:spPr>
            <a:xfrm>
              <a:off x="2107406" y="645232"/>
              <a:ext cx="1819263" cy="7538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8392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2019</a:t>
              </a:r>
            </a:p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8392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Baseline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4A4EA89-7978-474E-8AA0-8982D224417B}"/>
              </a:ext>
            </a:extLst>
          </p:cNvPr>
          <p:cNvGrpSpPr/>
          <p:nvPr/>
        </p:nvGrpSpPr>
        <p:grpSpPr>
          <a:xfrm>
            <a:off x="5648741" y="5524325"/>
            <a:ext cx="2032213" cy="835432"/>
            <a:chOff x="4142647" y="605751"/>
            <a:chExt cx="2100519" cy="83543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AFDBFC92-C1DD-414C-8A81-B5E9F6CEC70B}"/>
                </a:ext>
              </a:extLst>
            </p:cNvPr>
            <p:cNvSpPr/>
            <p:nvPr/>
          </p:nvSpPr>
          <p:spPr>
            <a:xfrm>
              <a:off x="4220496" y="605751"/>
              <a:ext cx="1900827" cy="835432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sp>
        <p:sp>
          <p:nvSpPr>
            <p:cNvPr id="18" name="Rectangle: Rounded Corners 9">
              <a:extLst>
                <a:ext uri="{FF2B5EF4-FFF2-40B4-BE49-F238E27FC236}">
                  <a16:creationId xmlns:a16="http://schemas.microsoft.com/office/drawing/2014/main" xmlns="" id="{04DF4E9B-CA7C-4E5A-849A-1554F785C70F}"/>
                </a:ext>
              </a:extLst>
            </p:cNvPr>
            <p:cNvSpPr txBox="1"/>
            <p:nvPr/>
          </p:nvSpPr>
          <p:spPr>
            <a:xfrm>
              <a:off x="4142647" y="646533"/>
              <a:ext cx="2100519" cy="7538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8392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2021</a:t>
              </a:r>
            </a:p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8392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“Post”-COVID Baseline and Fall Planting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F72A124-8E28-4DBA-A5F6-2A5B73D30C39}"/>
              </a:ext>
            </a:extLst>
          </p:cNvPr>
          <p:cNvGrpSpPr/>
          <p:nvPr/>
        </p:nvGrpSpPr>
        <p:grpSpPr>
          <a:xfrm>
            <a:off x="7606408" y="5512036"/>
            <a:ext cx="1839015" cy="835432"/>
            <a:chOff x="6446068" y="604961"/>
            <a:chExt cx="1900827" cy="83543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74C43897-04DE-4952-BAA3-612D79FAC717}"/>
                </a:ext>
              </a:extLst>
            </p:cNvPr>
            <p:cNvSpPr/>
            <p:nvPr/>
          </p:nvSpPr>
          <p:spPr>
            <a:xfrm>
              <a:off x="6446068" y="604961"/>
              <a:ext cx="1900827" cy="835432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sp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xmlns="" id="{4AD3CFA7-A840-42D2-BAA6-96C7D7E2586D}"/>
                </a:ext>
              </a:extLst>
            </p:cNvPr>
            <p:cNvSpPr txBox="1"/>
            <p:nvPr/>
          </p:nvSpPr>
          <p:spPr>
            <a:xfrm>
              <a:off x="6486850" y="674771"/>
              <a:ext cx="1819263" cy="7538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8392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2022</a:t>
              </a:r>
            </a:p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8392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Spring Planting and Follow-up Assessment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390DC17-11E1-4095-B35F-1A171C9BFD26}"/>
              </a:ext>
            </a:extLst>
          </p:cNvPr>
          <p:cNvGrpSpPr/>
          <p:nvPr/>
        </p:nvGrpSpPr>
        <p:grpSpPr>
          <a:xfrm>
            <a:off x="9492591" y="5525122"/>
            <a:ext cx="1839015" cy="835432"/>
            <a:chOff x="8662000" y="599454"/>
            <a:chExt cx="1900827" cy="83543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73FADE04-1FCA-4A6D-A240-4F92D5E23C28}"/>
                </a:ext>
              </a:extLst>
            </p:cNvPr>
            <p:cNvSpPr/>
            <p:nvPr/>
          </p:nvSpPr>
          <p:spPr>
            <a:xfrm>
              <a:off x="8662000" y="599454"/>
              <a:ext cx="1900827" cy="835432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sp>
        <p:sp>
          <p:nvSpPr>
            <p:cNvPr id="13" name="Rectangle: Rounded Corners 13">
              <a:extLst>
                <a:ext uri="{FF2B5EF4-FFF2-40B4-BE49-F238E27FC236}">
                  <a16:creationId xmlns:a16="http://schemas.microsoft.com/office/drawing/2014/main" xmlns="" id="{58AF5ABA-A224-410E-A779-712232926098}"/>
                </a:ext>
              </a:extLst>
            </p:cNvPr>
            <p:cNvSpPr txBox="1"/>
            <p:nvPr/>
          </p:nvSpPr>
          <p:spPr>
            <a:xfrm>
              <a:off x="8702782" y="640236"/>
              <a:ext cx="1819263" cy="7538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28392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2023</a:t>
              </a:r>
            </a:p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28392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Analyze Findings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49C56B9-B337-4A4E-BD49-13CBBEC98BD7}"/>
              </a:ext>
            </a:extLst>
          </p:cNvPr>
          <p:cNvGrpSpPr/>
          <p:nvPr/>
        </p:nvGrpSpPr>
        <p:grpSpPr>
          <a:xfrm>
            <a:off x="3672530" y="5530118"/>
            <a:ext cx="2197974" cy="835432"/>
            <a:chOff x="4041387" y="605751"/>
            <a:chExt cx="2271851" cy="835432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CA42A51E-7C92-4BA2-ACB8-6C486D820C10}"/>
                </a:ext>
              </a:extLst>
            </p:cNvPr>
            <p:cNvSpPr/>
            <p:nvPr/>
          </p:nvSpPr>
          <p:spPr>
            <a:xfrm>
              <a:off x="4220496" y="605751"/>
              <a:ext cx="1900827" cy="835432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sp>
        <p:sp>
          <p:nvSpPr>
            <p:cNvPr id="25" name="Rectangle: Rounded Corners 9">
              <a:extLst>
                <a:ext uri="{FF2B5EF4-FFF2-40B4-BE49-F238E27FC236}">
                  <a16:creationId xmlns:a16="http://schemas.microsoft.com/office/drawing/2014/main" xmlns="" id="{BC6D48C4-F861-4812-90B7-5327221F1904}"/>
                </a:ext>
              </a:extLst>
            </p:cNvPr>
            <p:cNvSpPr txBox="1"/>
            <p:nvPr/>
          </p:nvSpPr>
          <p:spPr>
            <a:xfrm>
              <a:off x="4041387" y="661047"/>
              <a:ext cx="2271851" cy="7538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8392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2020</a:t>
              </a:r>
            </a:p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8392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Initial Planting and </a:t>
              </a:r>
            </a:p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8392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Cross-sectional </a:t>
              </a:r>
            </a:p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8392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studies</a:t>
              </a:r>
            </a:p>
          </p:txBody>
        </p:sp>
      </p:grpSp>
      <p:pic>
        <p:nvPicPr>
          <p:cNvPr id="26" name="Google Shape;117;p1">
            <a:extLst>
              <a:ext uri="{FF2B5EF4-FFF2-40B4-BE49-F238E27FC236}">
                <a16:creationId xmlns:a16="http://schemas.microsoft.com/office/drawing/2014/main" xmlns="" id="{3E173B63-FC6E-429F-A471-DD68E25230EB}"/>
              </a:ext>
            </a:extLst>
          </p:cNvPr>
          <p:cNvPicPr preferRelativeResize="0"/>
          <p:nvPr/>
        </p:nvPicPr>
        <p:blipFill rotWithShape="1">
          <a:blip r:embed="rId9" cstate="print">
            <a:alphaModFix/>
          </a:blip>
          <a:srcRect r="62019"/>
          <a:stretch/>
        </p:blipFill>
        <p:spPr>
          <a:xfrm>
            <a:off x="10984375" y="57544"/>
            <a:ext cx="1214120" cy="106115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81AB8E4-1AA5-4F0B-8686-181C81B6B5A7}"/>
              </a:ext>
            </a:extLst>
          </p:cNvPr>
          <p:cNvSpPr txBox="1"/>
          <p:nvPr/>
        </p:nvSpPr>
        <p:spPr>
          <a:xfrm>
            <a:off x="3387890" y="4006151"/>
            <a:ext cx="32556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>
                <a:solidFill>
                  <a:srgbClr val="283927"/>
                </a:solidFill>
              </a:rPr>
              <a:t>2020</a:t>
            </a:r>
          </a:p>
          <a:p>
            <a:pPr lvl="0" algn="ctr"/>
            <a:r>
              <a:rPr lang="en-US" sz="1800" b="1" dirty="0">
                <a:solidFill>
                  <a:srgbClr val="283927"/>
                </a:solidFill>
              </a:rPr>
              <a:t>Intervention</a:t>
            </a:r>
          </a:p>
          <a:p>
            <a:pPr lvl="0" algn="ctr"/>
            <a:r>
              <a:rPr lang="en-US" sz="1600" b="1" dirty="0">
                <a:solidFill>
                  <a:srgbClr val="283927"/>
                </a:solidFill>
              </a:rPr>
              <a:t>(half of area planted)</a:t>
            </a:r>
          </a:p>
        </p:txBody>
      </p:sp>
    </p:spTree>
    <p:extLst>
      <p:ext uri="{BB962C8B-B14F-4D97-AF65-F5344CB8AC3E}">
        <p14:creationId xmlns:p14="http://schemas.microsoft.com/office/powerpoint/2010/main" xmlns="" val="100577001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F241D13-7165-D17F-D8D6-6F4B808E84B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39304" y="0"/>
            <a:ext cx="5294181" cy="6858000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79594E33-07C2-4DF6-B52C-10AA854C4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20" y="0"/>
            <a:ext cx="6450416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F8C6EE2-1D2B-4863-AA6D-CD8BDC1BF17C}"/>
              </a:ext>
            </a:extLst>
          </p:cNvPr>
          <p:cNvSpPr/>
          <p:nvPr/>
        </p:nvSpPr>
        <p:spPr>
          <a:xfrm>
            <a:off x="3649657" y="5109059"/>
            <a:ext cx="64847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Helvetica"/>
              </a:rPr>
              <a:t>Dr. Yeager</a:t>
            </a:r>
          </a:p>
        </p:txBody>
      </p:sp>
      <p:pic>
        <p:nvPicPr>
          <p:cNvPr id="6" name="Google Shape;117;p1">
            <a:extLst>
              <a:ext uri="{FF2B5EF4-FFF2-40B4-BE49-F238E27FC236}">
                <a16:creationId xmlns:a16="http://schemas.microsoft.com/office/drawing/2014/main" xmlns="" id="{17C70518-7C12-45C8-9B03-F0755FD0494F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</a:blip>
          <a:srcRect r="62019"/>
          <a:stretch/>
        </p:blipFill>
        <p:spPr>
          <a:xfrm>
            <a:off x="11094720" y="5720080"/>
            <a:ext cx="1214120" cy="1061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711503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-169682"/>
            <a:ext cx="12216244" cy="70276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0DAC26A-0418-40F4-BBBD-732B5D232EA0}"/>
              </a:ext>
            </a:extLst>
          </p:cNvPr>
          <p:cNvSpPr/>
          <p:nvPr/>
        </p:nvSpPr>
        <p:spPr>
          <a:xfrm>
            <a:off x="0" y="5551714"/>
            <a:ext cx="12192003" cy="130628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>
              <a:defRPr/>
            </a:pPr>
            <a:endParaRPr lang="en-US" sz="2400">
              <a:solidFill>
                <a:srgbClr val="590909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6A414FB-B8B5-4493-825C-6E425896EB53}"/>
              </a:ext>
            </a:extLst>
          </p:cNvPr>
          <p:cNvSpPr txBox="1"/>
          <p:nvPr/>
        </p:nvSpPr>
        <p:spPr>
          <a:xfrm>
            <a:off x="-108219" y="5850914"/>
            <a:ext cx="12175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70">
              <a:tabLst>
                <a:tab pos="2969536" algn="l"/>
              </a:tabLst>
              <a:defRPr/>
            </a:pPr>
            <a:r>
              <a:rPr lang="en-US" sz="4000" dirty="0">
                <a:solidFill>
                  <a:srgbClr val="F4F4EA"/>
                </a:solidFill>
                <a:latin typeface="Coves" panose="02000500000000000000" pitchFamily="2" charset="0"/>
                <a:cs typeface="Brandon Grotesque Bold"/>
              </a:rPr>
              <a:t>ENVIRONMENTAL SURVEY OF THE NEIGHBORHOOD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33C2B9F-DE29-4688-BF82-0BDB5988C66D}"/>
              </a:ext>
            </a:extLst>
          </p:cNvPr>
          <p:cNvSpPr/>
          <p:nvPr/>
        </p:nvSpPr>
        <p:spPr>
          <a:xfrm>
            <a:off x="91266" y="-107302"/>
            <a:ext cx="1937805" cy="15302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DCFB573-BE51-41C0-8F8B-8F725B1C2790}"/>
              </a:ext>
            </a:extLst>
          </p:cNvPr>
          <p:cNvSpPr/>
          <p:nvPr/>
        </p:nvSpPr>
        <p:spPr>
          <a:xfrm>
            <a:off x="10254193" y="-121441"/>
            <a:ext cx="1937805" cy="11960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oogle Shape;117;p1">
            <a:extLst>
              <a:ext uri="{FF2B5EF4-FFF2-40B4-BE49-F238E27FC236}">
                <a16:creationId xmlns:a16="http://schemas.microsoft.com/office/drawing/2014/main" xmlns="" id="{F1617F56-E710-4F86-A02F-641967B4E9F3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 r="62019"/>
          <a:stretch/>
        </p:blipFill>
        <p:spPr>
          <a:xfrm>
            <a:off x="11093390" y="-107302"/>
            <a:ext cx="1214120" cy="1061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60666657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 result for air pollution measureme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5028" y="0"/>
            <a:ext cx="12327028" cy="804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117;p1">
            <a:extLst>
              <a:ext uri="{FF2B5EF4-FFF2-40B4-BE49-F238E27FC236}">
                <a16:creationId xmlns:a16="http://schemas.microsoft.com/office/drawing/2014/main" xmlns="" id="{551E1EB1-7B67-4AAD-8D57-631E831A5E25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 r="62019"/>
          <a:stretch/>
        </p:blipFill>
        <p:spPr>
          <a:xfrm>
            <a:off x="11094720" y="5720080"/>
            <a:ext cx="1214120" cy="10611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37C923A-A406-42E0-8285-61D3D4F74A1B}"/>
              </a:ext>
            </a:extLst>
          </p:cNvPr>
          <p:cNvSpPr/>
          <p:nvPr/>
        </p:nvSpPr>
        <p:spPr>
          <a:xfrm>
            <a:off x="-73376" y="0"/>
            <a:ext cx="12248443" cy="1029873"/>
          </a:xfrm>
          <a:prstGeom prst="rect">
            <a:avLst/>
          </a:prstGeom>
          <a:solidFill>
            <a:schemeClr val="accent2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>
              <a:defRPr/>
            </a:pPr>
            <a:endParaRPr lang="en-US" sz="2400">
              <a:solidFill>
                <a:srgbClr val="4D5A5A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E84C8ED-BE44-472E-90F2-4A92C624B989}"/>
              </a:ext>
            </a:extLst>
          </p:cNvPr>
          <p:cNvSpPr txBox="1"/>
          <p:nvPr/>
        </p:nvSpPr>
        <p:spPr>
          <a:xfrm>
            <a:off x="3" y="96986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70">
              <a:defRPr/>
            </a:pPr>
            <a:r>
              <a:rPr lang="en-US" sz="6000" dirty="0">
                <a:solidFill>
                  <a:srgbClr val="F4F4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Pollution Exposure</a:t>
            </a:r>
          </a:p>
        </p:txBody>
      </p:sp>
    </p:spTree>
    <p:extLst>
      <p:ext uri="{BB962C8B-B14F-4D97-AF65-F5344CB8AC3E}">
        <p14:creationId xmlns:p14="http://schemas.microsoft.com/office/powerpoint/2010/main" xmlns="" val="355953270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 result for ash tree">
            <a:extLst>
              <a:ext uri="{FF2B5EF4-FFF2-40B4-BE49-F238E27FC236}">
                <a16:creationId xmlns:a16="http://schemas.microsoft.com/office/drawing/2014/main" xmlns="" id="{D7BF1AAC-C26C-49A8-B5E4-063C9DBE1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alphaModFix amt="29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79" y="-365798"/>
            <a:ext cx="12210585" cy="7509084"/>
          </a:xfrm>
          <a:prstGeom prst="rect">
            <a:avLst/>
          </a:prstGeom>
          <a:solidFill>
            <a:srgbClr val="FFFFFF">
              <a:alpha val="0"/>
            </a:srgbClr>
          </a:solidFill>
        </p:spPr>
      </p:pic>
      <p:sp>
        <p:nvSpPr>
          <p:cNvPr id="9" name="TextBox 8"/>
          <p:cNvSpPr txBox="1"/>
          <p:nvPr/>
        </p:nvSpPr>
        <p:spPr>
          <a:xfrm>
            <a:off x="1940095" y="194720"/>
            <a:ext cx="9415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Measurement of VOC metabolites in the urine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2A12F6E4-61BB-4FBC-9054-06D27F941BD4}"/>
              </a:ext>
            </a:extLst>
          </p:cNvPr>
          <p:cNvGraphicFramePr>
            <a:graphicFrameLocks noGrp="1"/>
          </p:cNvGraphicFramePr>
          <p:nvPr/>
        </p:nvGraphicFramePr>
        <p:xfrm>
          <a:off x="634481" y="1095991"/>
          <a:ext cx="4363656" cy="5908192"/>
        </p:xfrm>
        <a:graphic>
          <a:graphicData uri="http://schemas.openxmlformats.org/drawingml/2006/table">
            <a:tbl>
              <a:tblPr firstRow="1" firstCol="1" bandRow="1">
                <a:tableStyleId>{74C1A8A3-306A-4EB7-A6B1-4F7E0EB9C5D6}</a:tableStyleId>
              </a:tblPr>
              <a:tblGrid>
                <a:gridCol w="2846758">
                  <a:extLst>
                    <a:ext uri="{9D8B030D-6E8A-4147-A177-3AD203B41FA5}">
                      <a16:colId xmlns:a16="http://schemas.microsoft.com/office/drawing/2014/main" xmlns="" val="438448184"/>
                    </a:ext>
                  </a:extLst>
                </a:gridCol>
                <a:gridCol w="1516898">
                  <a:extLst>
                    <a:ext uri="{9D8B030D-6E8A-4147-A177-3AD203B41FA5}">
                      <a16:colId xmlns:a16="http://schemas.microsoft.com/office/drawing/2014/main" xmlns="" val="402345928"/>
                    </a:ext>
                  </a:extLst>
                </a:gridCol>
              </a:tblGrid>
              <a:tr h="2991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</a:rPr>
                        <a:t>Parent compound</a:t>
                      </a:r>
                      <a:endParaRPr lang="en-US" sz="14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910" marR="4191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</a:rPr>
                        <a:t>Abbrev.</a:t>
                      </a:r>
                      <a:endParaRPr lang="en-US" sz="14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910" marR="41910" marT="9525" marB="0" anchor="ctr"/>
                </a:tc>
                <a:extLst>
                  <a:ext uri="{0D108BD9-81ED-4DB2-BD59-A6C34878D82A}">
                    <a16:rowId xmlns:a16="http://schemas.microsoft.com/office/drawing/2014/main" xmlns="" val="813872286"/>
                  </a:ext>
                </a:extLst>
              </a:tr>
              <a:tr h="238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Acetaldehyde</a:t>
                      </a:r>
                      <a:endParaRPr lang="en-US" sz="1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4191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ACETATE</a:t>
                      </a:r>
                      <a:endParaRPr lang="en-US" sz="1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41910" marT="9525" marB="0" anchor="ctr"/>
                </a:tc>
                <a:extLst>
                  <a:ext uri="{0D108BD9-81ED-4DB2-BD59-A6C34878D82A}">
                    <a16:rowId xmlns:a16="http://schemas.microsoft.com/office/drawing/2014/main" xmlns="" val="2622302812"/>
                  </a:ext>
                </a:extLst>
              </a:tr>
              <a:tr h="238089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</a:rPr>
                        <a:t>Acrolein</a:t>
                      </a:r>
                      <a:endParaRPr lang="en-US" sz="1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4191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</a:rPr>
                        <a:t>CEMA</a:t>
                      </a:r>
                      <a:endParaRPr lang="en-US" sz="1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41910" marT="9525" marB="0" anchor="ctr"/>
                </a:tc>
                <a:extLst>
                  <a:ext uri="{0D108BD9-81ED-4DB2-BD59-A6C34878D82A}">
                    <a16:rowId xmlns:a16="http://schemas.microsoft.com/office/drawing/2014/main" xmlns="" val="3578239735"/>
                  </a:ext>
                </a:extLst>
              </a:tr>
              <a:tr h="2174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</a:rPr>
                        <a:t>3HPMA</a:t>
                      </a:r>
                      <a:endParaRPr lang="en-US" sz="1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41910" marT="9525" marB="0" anchor="ctr"/>
                </a:tc>
                <a:extLst>
                  <a:ext uri="{0D108BD9-81ED-4DB2-BD59-A6C34878D82A}">
                    <a16:rowId xmlns:a16="http://schemas.microsoft.com/office/drawing/2014/main" xmlns="" val="4038659466"/>
                  </a:ext>
                </a:extLst>
              </a:tr>
              <a:tr h="238089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</a:rPr>
                        <a:t>Acrylamide</a:t>
                      </a:r>
                      <a:endParaRPr lang="en-US" sz="1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4191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</a:rPr>
                        <a:t>AAMA</a:t>
                      </a:r>
                      <a:endParaRPr lang="en-US" sz="1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41910" marT="9525" marB="0" anchor="ctr"/>
                </a:tc>
                <a:extLst>
                  <a:ext uri="{0D108BD9-81ED-4DB2-BD59-A6C34878D82A}">
                    <a16:rowId xmlns:a16="http://schemas.microsoft.com/office/drawing/2014/main" xmlns="" val="1348780444"/>
                  </a:ext>
                </a:extLst>
              </a:tr>
              <a:tr h="2380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</a:rPr>
                        <a:t>GAMA</a:t>
                      </a:r>
                      <a:endParaRPr lang="en-US" sz="1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41910" marT="9525" marB="0" anchor="ctr"/>
                </a:tc>
                <a:extLst>
                  <a:ext uri="{0D108BD9-81ED-4DB2-BD59-A6C34878D82A}">
                    <a16:rowId xmlns:a16="http://schemas.microsoft.com/office/drawing/2014/main" xmlns="" val="2213905628"/>
                  </a:ext>
                </a:extLst>
              </a:tr>
              <a:tr h="238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</a:rPr>
                        <a:t>Acrylonitrile</a:t>
                      </a:r>
                      <a:endParaRPr lang="en-US" sz="1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4191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</a:rPr>
                        <a:t>CYMA</a:t>
                      </a:r>
                      <a:endParaRPr lang="en-US" sz="1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41910" marT="9525" marB="0" anchor="ctr"/>
                </a:tc>
                <a:extLst>
                  <a:ext uri="{0D108BD9-81ED-4DB2-BD59-A6C34878D82A}">
                    <a16:rowId xmlns:a16="http://schemas.microsoft.com/office/drawing/2014/main" xmlns="" val="1878785519"/>
                  </a:ext>
                </a:extLst>
              </a:tr>
              <a:tr h="4822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</a:rPr>
                        <a:t>Acrylonitrile, vinyl chloride, ethylene oxide</a:t>
                      </a:r>
                      <a:endParaRPr lang="en-US" sz="1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4191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</a:rPr>
                        <a:t>HEMA</a:t>
                      </a:r>
                      <a:endParaRPr lang="en-US" sz="1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41910" marT="9525" marB="0" anchor="ctr"/>
                </a:tc>
                <a:extLst>
                  <a:ext uri="{0D108BD9-81ED-4DB2-BD59-A6C34878D82A}">
                    <a16:rowId xmlns:a16="http://schemas.microsoft.com/office/drawing/2014/main" xmlns="" val="849681648"/>
                  </a:ext>
                </a:extLst>
              </a:tr>
              <a:tr h="238089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</a:rPr>
                        <a:t>Benzene</a:t>
                      </a:r>
                      <a:endParaRPr lang="en-US" sz="1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4191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</a:rPr>
                        <a:t>PMA</a:t>
                      </a:r>
                      <a:endParaRPr lang="en-US" sz="1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41910" marT="9525" marB="0" anchor="ctr"/>
                </a:tc>
                <a:extLst>
                  <a:ext uri="{0D108BD9-81ED-4DB2-BD59-A6C34878D82A}">
                    <a16:rowId xmlns:a16="http://schemas.microsoft.com/office/drawing/2014/main" xmlns="" val="291412192"/>
                  </a:ext>
                </a:extLst>
              </a:tr>
              <a:tr h="2380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</a:rPr>
                        <a:t>MU</a:t>
                      </a:r>
                      <a:endParaRPr lang="en-US" sz="1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41910" marT="9525" marB="0" anchor="ctr"/>
                </a:tc>
                <a:extLst>
                  <a:ext uri="{0D108BD9-81ED-4DB2-BD59-A6C34878D82A}">
                    <a16:rowId xmlns:a16="http://schemas.microsoft.com/office/drawing/2014/main" xmlns="" val="118463692"/>
                  </a:ext>
                </a:extLst>
              </a:tr>
              <a:tr h="238089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</a:rPr>
                        <a:t>1,3-Butadiene</a:t>
                      </a:r>
                      <a:endParaRPr lang="en-US" sz="1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4191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</a:rPr>
                        <a:t>DHBMA</a:t>
                      </a:r>
                      <a:endParaRPr lang="en-US" sz="1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41910" marT="9525" marB="0" anchor="ctr"/>
                </a:tc>
                <a:extLst>
                  <a:ext uri="{0D108BD9-81ED-4DB2-BD59-A6C34878D82A}">
                    <a16:rowId xmlns:a16="http://schemas.microsoft.com/office/drawing/2014/main" xmlns="" val="2613658454"/>
                  </a:ext>
                </a:extLst>
              </a:tr>
              <a:tr h="2380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</a:rPr>
                        <a:t>MHBMA1</a:t>
                      </a:r>
                      <a:endParaRPr lang="en-US" sz="1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41910" marT="9525" marB="0" anchor="ctr"/>
                </a:tc>
                <a:extLst>
                  <a:ext uri="{0D108BD9-81ED-4DB2-BD59-A6C34878D82A}">
                    <a16:rowId xmlns:a16="http://schemas.microsoft.com/office/drawing/2014/main" xmlns="" val="4031662841"/>
                  </a:ext>
                </a:extLst>
              </a:tr>
              <a:tr h="2380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</a:rPr>
                        <a:t>MHBMA2</a:t>
                      </a:r>
                      <a:endParaRPr lang="en-US" sz="1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41910" marT="9525" marB="0" anchor="ctr"/>
                </a:tc>
                <a:extLst>
                  <a:ext uri="{0D108BD9-81ED-4DB2-BD59-A6C34878D82A}">
                    <a16:rowId xmlns:a16="http://schemas.microsoft.com/office/drawing/2014/main" xmlns="" val="308040836"/>
                  </a:ext>
                </a:extLst>
              </a:tr>
              <a:tr h="2380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</a:rPr>
                        <a:t>MHBMA3</a:t>
                      </a:r>
                      <a:endParaRPr lang="en-US" sz="1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41910" marT="9525" marB="0" anchor="ctr"/>
                </a:tc>
                <a:extLst>
                  <a:ext uri="{0D108BD9-81ED-4DB2-BD59-A6C34878D82A}">
                    <a16:rowId xmlns:a16="http://schemas.microsoft.com/office/drawing/2014/main" xmlns="" val="4176698614"/>
                  </a:ext>
                </a:extLst>
              </a:tr>
              <a:tr h="238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</a:rPr>
                        <a:t>Crotonaldehyde</a:t>
                      </a:r>
                      <a:endParaRPr lang="en-US" sz="1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4191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</a:rPr>
                        <a:t>HPMMA</a:t>
                      </a:r>
                      <a:endParaRPr lang="en-US" sz="1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41910" marT="9525" marB="0" anchor="ctr"/>
                </a:tc>
                <a:extLst>
                  <a:ext uri="{0D108BD9-81ED-4DB2-BD59-A6C34878D82A}">
                    <a16:rowId xmlns:a16="http://schemas.microsoft.com/office/drawing/2014/main" xmlns="" val="1547770369"/>
                  </a:ext>
                </a:extLst>
              </a:tr>
              <a:tr h="238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Formaldehyde</a:t>
                      </a:r>
                      <a:endParaRPr lang="en-US" sz="1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4191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FORMATE</a:t>
                      </a:r>
                      <a:endParaRPr lang="en-US" sz="1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41910" marT="9525" marB="0" anchor="ctr"/>
                </a:tc>
                <a:extLst>
                  <a:ext uri="{0D108BD9-81ED-4DB2-BD59-A6C34878D82A}">
                    <a16:rowId xmlns:a16="http://schemas.microsoft.com/office/drawing/2014/main" xmlns="" val="1329375553"/>
                  </a:ext>
                </a:extLst>
              </a:tr>
              <a:tr h="238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effectLst/>
                        </a:rPr>
                        <a:t>N,N-Dimethylformamide</a:t>
                      </a:r>
                      <a:endParaRPr lang="en-US" sz="1400" b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4191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</a:rPr>
                        <a:t>AMCC</a:t>
                      </a:r>
                      <a:endParaRPr lang="en-US" sz="1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41910" marT="9525" marB="0" anchor="ctr"/>
                </a:tc>
                <a:extLst>
                  <a:ext uri="{0D108BD9-81ED-4DB2-BD59-A6C34878D82A}">
                    <a16:rowId xmlns:a16="http://schemas.microsoft.com/office/drawing/2014/main" xmlns="" val="1388172276"/>
                  </a:ext>
                </a:extLst>
              </a:tr>
              <a:tr h="238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effectLst/>
                        </a:rPr>
                        <a:t>Propylene oxide</a:t>
                      </a:r>
                      <a:endParaRPr lang="en-US" sz="1400" b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4191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</a:rPr>
                        <a:t>2HPMA</a:t>
                      </a:r>
                      <a:endParaRPr lang="en-US" sz="1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41910" marT="9525" marB="0" anchor="ctr"/>
                </a:tc>
                <a:extLst>
                  <a:ext uri="{0D108BD9-81ED-4DB2-BD59-A6C34878D82A}">
                    <a16:rowId xmlns:a16="http://schemas.microsoft.com/office/drawing/2014/main" xmlns="" val="1017601824"/>
                  </a:ext>
                </a:extLst>
              </a:tr>
              <a:tr h="238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effectLst/>
                        </a:rPr>
                        <a:t>Toluene</a:t>
                      </a:r>
                      <a:endParaRPr lang="en-US" sz="1400" b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4191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</a:rPr>
                        <a:t>BMA</a:t>
                      </a:r>
                      <a:endParaRPr lang="en-US" sz="1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41910" marT="9525" marB="0" anchor="ctr"/>
                </a:tc>
                <a:extLst>
                  <a:ext uri="{0D108BD9-81ED-4DB2-BD59-A6C34878D82A}">
                    <a16:rowId xmlns:a16="http://schemas.microsoft.com/office/drawing/2014/main" xmlns="" val="3247644959"/>
                  </a:ext>
                </a:extLst>
              </a:tr>
              <a:tr h="265898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</a:rPr>
                        <a:t>Xylene</a:t>
                      </a:r>
                      <a:endParaRPr lang="en-US" sz="1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4191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</a:rPr>
                        <a:t>DPMA</a:t>
                      </a:r>
                      <a:endParaRPr lang="en-US" sz="1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41910" marT="9525" marB="0" anchor="ctr"/>
                </a:tc>
                <a:extLst>
                  <a:ext uri="{0D108BD9-81ED-4DB2-BD59-A6C34878D82A}">
                    <a16:rowId xmlns:a16="http://schemas.microsoft.com/office/drawing/2014/main" xmlns="" val="787792694"/>
                  </a:ext>
                </a:extLst>
              </a:tr>
              <a:tr h="2380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</a:rPr>
                        <a:t>2MHA</a:t>
                      </a:r>
                      <a:endParaRPr lang="en-US" sz="1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41910" marT="9525" marB="0" anchor="ctr"/>
                </a:tc>
                <a:extLst>
                  <a:ext uri="{0D108BD9-81ED-4DB2-BD59-A6C34878D82A}">
                    <a16:rowId xmlns:a16="http://schemas.microsoft.com/office/drawing/2014/main" xmlns="" val="2018180791"/>
                  </a:ext>
                </a:extLst>
              </a:tr>
              <a:tr h="2380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</a:rPr>
                        <a:t>3MHA+4MHA</a:t>
                      </a:r>
                      <a:endParaRPr lang="en-US" sz="1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41910" marT="9525" marB="0" anchor="ctr"/>
                </a:tc>
                <a:extLst>
                  <a:ext uri="{0D108BD9-81ED-4DB2-BD59-A6C34878D82A}">
                    <a16:rowId xmlns:a16="http://schemas.microsoft.com/office/drawing/2014/main" xmlns="" val="393328218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7BB46DB-E943-4D2E-80FC-179F76D86F9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96891" y="862314"/>
            <a:ext cx="6724053" cy="5800966"/>
          </a:xfrm>
          <a:prstGeom prst="rect">
            <a:avLst/>
          </a:prstGeom>
        </p:spPr>
      </p:pic>
      <p:pic>
        <p:nvPicPr>
          <p:cNvPr id="8" name="Google Shape;117;p1">
            <a:extLst>
              <a:ext uri="{FF2B5EF4-FFF2-40B4-BE49-F238E27FC236}">
                <a16:creationId xmlns:a16="http://schemas.microsoft.com/office/drawing/2014/main" xmlns="" id="{D35F7B0C-4EC1-4B86-8D4A-A73993630710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</a:blip>
          <a:srcRect r="62019"/>
          <a:stretch/>
        </p:blipFill>
        <p:spPr>
          <a:xfrm>
            <a:off x="11039254" y="5654753"/>
            <a:ext cx="1214120" cy="1061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742836186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Custom 8">
      <a:dk1>
        <a:srgbClr val="6C1A00"/>
      </a:dk1>
      <a:lt1>
        <a:srgbClr val="590909"/>
      </a:lt1>
      <a:dk2>
        <a:srgbClr val="F4F4EA"/>
      </a:dk2>
      <a:lt2>
        <a:srgbClr val="F9ECCC"/>
      </a:lt2>
      <a:accent1>
        <a:srgbClr val="E1C888"/>
      </a:accent1>
      <a:accent2>
        <a:srgbClr val="786A47"/>
      </a:accent2>
      <a:accent3>
        <a:srgbClr val="88462A"/>
      </a:accent3>
      <a:accent4>
        <a:srgbClr val="4D5A5A"/>
      </a:accent4>
      <a:accent5>
        <a:srgbClr val="9EBABA"/>
      </a:accent5>
      <a:accent6>
        <a:srgbClr val="6D986B"/>
      </a:accent6>
      <a:hlink>
        <a:srgbClr val="676767"/>
      </a:hlink>
      <a:folHlink>
        <a:srgbClr val="413F4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5554950-4f38-4ed6-9dcb-2cb10a8ceb0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B800445277FB4FBFF6117EBD16CFEF" ma:contentTypeVersion="14" ma:contentTypeDescription="Create a new document." ma:contentTypeScope="" ma:versionID="12f2a5e2406bf7f224db684dc9ff21f4">
  <xsd:schema xmlns:xsd="http://www.w3.org/2001/XMLSchema" xmlns:xs="http://www.w3.org/2001/XMLSchema" xmlns:p="http://schemas.microsoft.com/office/2006/metadata/properties" xmlns:ns3="a5554950-4f38-4ed6-9dcb-2cb10a8ceb0f" xmlns:ns4="1bfc7c54-8a4e-4617-8d50-f26e1ac0859a" targetNamespace="http://schemas.microsoft.com/office/2006/metadata/properties" ma:root="true" ma:fieldsID="ded09c465081eb529c42951e9d4d7685" ns3:_="" ns4:_="">
    <xsd:import namespace="a5554950-4f38-4ed6-9dcb-2cb10a8ceb0f"/>
    <xsd:import namespace="1bfc7c54-8a4e-4617-8d50-f26e1ac0859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554950-4f38-4ed6-9dcb-2cb10a8ceb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c7c54-8a4e-4617-8d50-f26e1ac0859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BE9903-1645-43CE-B909-C0A7A4B1D0DD}">
  <ds:schemaRefs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1bfc7c54-8a4e-4617-8d50-f26e1ac0859a"/>
    <ds:schemaRef ds:uri="a5554950-4f38-4ed6-9dcb-2cb10a8ceb0f"/>
    <ds:schemaRef ds:uri="http://schemas.microsoft.com/office/2006/metadata/properties"/>
    <ds:schemaRef ds:uri="http://www.w3.org/XML/1998/namespace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758CD47-6EEB-4CB6-9013-9A5A71548FE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288DED4-B9EB-410F-B220-44B43F71A4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554950-4f38-4ed6-9dcb-2cb10a8ceb0f"/>
    <ds:schemaRef ds:uri="1bfc7c54-8a4e-4617-8d50-f26e1ac085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4102</TotalTime>
  <Words>339</Words>
  <Application>Microsoft Office PowerPoint</Application>
  <PresentationFormat>Custom</PresentationFormat>
  <Paragraphs>136</Paragraphs>
  <Slides>25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2_Office Theme</vt:lpstr>
      <vt:lpstr>3_Office Theme</vt:lpstr>
      <vt:lpstr>4_Office Theme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Aruni Bhatnagar</dc:creator>
  <cp:lastModifiedBy>Owner</cp:lastModifiedBy>
  <cp:revision>25</cp:revision>
  <dcterms:created xsi:type="dcterms:W3CDTF">2021-08-15T20:25:06Z</dcterms:created>
  <dcterms:modified xsi:type="dcterms:W3CDTF">2023-03-07T15:36:49Z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0x0101007BB800445277FB4FBFF6117EBD16CFEF</vt:lpwstr>
  </property>
</Properties>
</file>