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ADADA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ADADA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179673"/>
            <a:ext cx="8143240" cy="73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6442" y="1166826"/>
            <a:ext cx="8311114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ADADA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9" Type="http://schemas.openxmlformats.org/officeDocument/2006/relationships/image" Target="../media/image24.jpg"/><Relationship Id="rId10" Type="http://schemas.openxmlformats.org/officeDocument/2006/relationships/image" Target="../media/image25.jpg"/><Relationship Id="rId11" Type="http://schemas.openxmlformats.org/officeDocument/2006/relationships/image" Target="../media/image26.jpg"/><Relationship Id="rId12" Type="http://schemas.openxmlformats.org/officeDocument/2006/relationships/image" Target="../media/image27.jpg"/><Relationship Id="rId13" Type="http://schemas.openxmlformats.org/officeDocument/2006/relationships/image" Target="../media/image28.jpg"/><Relationship Id="rId14" Type="http://schemas.openxmlformats.org/officeDocument/2006/relationships/image" Target="../media/image29.jpg"/><Relationship Id="rId15" Type="http://schemas.openxmlformats.org/officeDocument/2006/relationships/image" Target="../media/image30.jpg"/><Relationship Id="rId16" Type="http://schemas.openxmlformats.org/officeDocument/2006/relationships/image" Target="../media/image31.jpg"/><Relationship Id="rId17" Type="http://schemas.openxmlformats.org/officeDocument/2006/relationships/image" Target="../media/image32.jpg"/><Relationship Id="rId18" Type="http://schemas.openxmlformats.org/officeDocument/2006/relationships/image" Target="../media/image3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rbonharvestllc.com/" TargetMode="External"/><Relationship Id="rId3" Type="http://schemas.openxmlformats.org/officeDocument/2006/relationships/hyperlink" Target="mailto:sam@carbonharvestllc.com" TargetMode="External"/><Relationship Id="rId4" Type="http://schemas.openxmlformats.org/officeDocument/2006/relationships/image" Target="../media/image3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49" y="3833174"/>
            <a:ext cx="3459023" cy="12419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3800" y="1138644"/>
            <a:ext cx="6734175" cy="1762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700" spc="590" b="1">
                <a:latin typeface="Arial Narrow"/>
                <a:cs typeface="Arial Narrow"/>
              </a:rPr>
              <a:t>THE</a:t>
            </a:r>
            <a:r>
              <a:rPr dirty="0" sz="5700" spc="70" b="1">
                <a:latin typeface="Arial Narrow"/>
                <a:cs typeface="Arial Narrow"/>
              </a:rPr>
              <a:t> </a:t>
            </a:r>
            <a:r>
              <a:rPr dirty="0" sz="5700" spc="550" b="1">
                <a:latin typeface="Arial Narrow"/>
                <a:cs typeface="Arial Narrow"/>
              </a:rPr>
              <a:t>CINCINNATI </a:t>
            </a:r>
            <a:r>
              <a:rPr dirty="0" sz="5700" spc="560" b="1">
                <a:latin typeface="Arial Narrow"/>
                <a:cs typeface="Arial Narrow"/>
              </a:rPr>
              <a:t>BIOCHAR</a:t>
            </a:r>
            <a:r>
              <a:rPr dirty="0" sz="5700" spc="65" b="1">
                <a:latin typeface="Arial Narrow"/>
                <a:cs typeface="Arial Narrow"/>
              </a:rPr>
              <a:t> </a:t>
            </a:r>
            <a:r>
              <a:rPr dirty="0" sz="5700" spc="455" b="1">
                <a:latin typeface="Arial Narrow"/>
                <a:cs typeface="Arial Narrow"/>
              </a:rPr>
              <a:t>PROJECT</a:t>
            </a:r>
            <a:endParaRPr sz="5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The</a:t>
            </a:r>
            <a:r>
              <a:rPr dirty="0" spc="-30"/>
              <a:t> </a:t>
            </a:r>
            <a:r>
              <a:rPr dirty="0"/>
              <a:t>Cincinnati</a:t>
            </a:r>
            <a:r>
              <a:rPr dirty="0" spc="-25"/>
              <a:t> </a:t>
            </a:r>
            <a:r>
              <a:rPr dirty="0" spc="-10"/>
              <a:t>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3449" y="1064758"/>
            <a:ext cx="7312659" cy="293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1005" marR="397510" indent="-408940">
              <a:lnSpc>
                <a:spcPct val="137400"/>
              </a:lnSpc>
              <a:spcBef>
                <a:spcPts val="100"/>
              </a:spcBef>
              <a:buChar char="●"/>
              <a:tabLst>
                <a:tab pos="421005" algn="l"/>
                <a:tab pos="421640" algn="l"/>
              </a:tabLst>
            </a:pP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Use</a:t>
            </a:r>
            <a:r>
              <a:rPr dirty="0" sz="2350" spc="-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biochar</a:t>
            </a:r>
            <a:r>
              <a:rPr dirty="0" sz="2350" spc="-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as</a:t>
            </a:r>
            <a:r>
              <a:rPr dirty="0" sz="2350" spc="-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a</a:t>
            </a:r>
            <a:r>
              <a:rPr dirty="0" sz="2350" spc="-5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tool</a:t>
            </a:r>
            <a:r>
              <a:rPr dirty="0" sz="2350" spc="-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for</a:t>
            </a:r>
            <a:r>
              <a:rPr dirty="0" sz="2350" spc="-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meeting</a:t>
            </a:r>
            <a:r>
              <a:rPr dirty="0" sz="2350" spc="-5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the</a:t>
            </a:r>
            <a:r>
              <a:rPr dirty="0" sz="2350" spc="-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goals</a:t>
            </a:r>
            <a:r>
              <a:rPr dirty="0" sz="2350" spc="-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of</a:t>
            </a:r>
            <a:r>
              <a:rPr dirty="0" sz="2350" spc="-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ADADAD"/>
                </a:solidFill>
                <a:latin typeface="Arial"/>
                <a:cs typeface="Arial"/>
              </a:rPr>
              <a:t>the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Green</a:t>
            </a:r>
            <a:r>
              <a:rPr dirty="0" sz="2350" spc="-114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>
                <a:solidFill>
                  <a:srgbClr val="ADADAD"/>
                </a:solidFill>
                <a:latin typeface="Arial"/>
                <a:cs typeface="Arial"/>
              </a:rPr>
              <a:t>Cincinnati</a:t>
            </a:r>
            <a:r>
              <a:rPr dirty="0" sz="2350" spc="-114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350" spc="-20">
                <a:solidFill>
                  <a:srgbClr val="ADADAD"/>
                </a:solidFill>
                <a:latin typeface="Arial"/>
                <a:cs typeface="Arial"/>
              </a:rPr>
              <a:t>Plan</a:t>
            </a:r>
            <a:endParaRPr sz="2350">
              <a:latin typeface="Arial"/>
              <a:cs typeface="Arial"/>
            </a:endParaRPr>
          </a:p>
          <a:p>
            <a:pPr lvl="1" marL="878205" indent="-385445">
              <a:lnSpc>
                <a:spcPts val="2360"/>
              </a:lnSpc>
              <a:spcBef>
                <a:spcPts val="1120"/>
              </a:spcBef>
              <a:buChar char="○"/>
              <a:tabLst>
                <a:tab pos="878205" algn="l"/>
                <a:tab pos="87884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Urban</a:t>
            </a:r>
            <a:r>
              <a:rPr dirty="0" sz="2000" spc="5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canopy</a:t>
            </a:r>
            <a:r>
              <a:rPr dirty="0" sz="2000" spc="5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(especially</a:t>
            </a:r>
            <a:r>
              <a:rPr dirty="0" sz="2000" spc="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in</a:t>
            </a:r>
            <a:r>
              <a:rPr dirty="0" sz="2000" spc="5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low-income</a:t>
            </a:r>
            <a:r>
              <a:rPr dirty="0" sz="2000" spc="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neighborhoods)</a:t>
            </a:r>
            <a:endParaRPr sz="2000">
              <a:latin typeface="Arial"/>
              <a:cs typeface="Arial"/>
            </a:endParaRPr>
          </a:p>
          <a:p>
            <a:pPr lvl="1" marL="878205" indent="-385445">
              <a:lnSpc>
                <a:spcPts val="2320"/>
              </a:lnSpc>
              <a:buChar char="○"/>
              <a:tabLst>
                <a:tab pos="878205" algn="l"/>
                <a:tab pos="87884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Emissions</a:t>
            </a:r>
            <a:r>
              <a:rPr dirty="0" sz="2000" spc="9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reduction</a:t>
            </a:r>
            <a:endParaRPr sz="2000">
              <a:latin typeface="Arial"/>
              <a:cs typeface="Arial"/>
            </a:endParaRPr>
          </a:p>
          <a:p>
            <a:pPr lvl="1" marL="878205" indent="-385445">
              <a:lnSpc>
                <a:spcPts val="2320"/>
              </a:lnSpc>
              <a:buChar char="○"/>
              <a:tabLst>
                <a:tab pos="878205" algn="l"/>
                <a:tab pos="87884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Stormwater</a:t>
            </a:r>
            <a:r>
              <a:rPr dirty="0" sz="2000" spc="6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  <a:p>
            <a:pPr lvl="1" marL="878205" indent="-385445">
              <a:lnSpc>
                <a:spcPts val="2320"/>
              </a:lnSpc>
              <a:buChar char="○"/>
              <a:tabLst>
                <a:tab pos="878205" algn="l"/>
                <a:tab pos="87884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Green</a:t>
            </a:r>
            <a:r>
              <a:rPr dirty="0" sz="2000" spc="5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infrastructure</a:t>
            </a:r>
            <a:endParaRPr sz="2000">
              <a:latin typeface="Arial"/>
              <a:cs typeface="Arial"/>
            </a:endParaRPr>
          </a:p>
          <a:p>
            <a:pPr lvl="1" marL="878205" indent="-385445">
              <a:lnSpc>
                <a:spcPts val="2320"/>
              </a:lnSpc>
              <a:buChar char="○"/>
              <a:tabLst>
                <a:tab pos="878205" algn="l"/>
                <a:tab pos="87884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Local</a:t>
            </a:r>
            <a:r>
              <a:rPr dirty="0" sz="2000" spc="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food</a:t>
            </a:r>
            <a:r>
              <a:rPr dirty="0" sz="2000" spc="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production,</a:t>
            </a:r>
            <a:r>
              <a:rPr dirty="0" sz="2000" spc="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urban</a:t>
            </a:r>
            <a:r>
              <a:rPr dirty="0" sz="2000" spc="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gardens</a:t>
            </a:r>
            <a:endParaRPr sz="2000">
              <a:latin typeface="Arial"/>
              <a:cs typeface="Arial"/>
            </a:endParaRPr>
          </a:p>
          <a:p>
            <a:pPr lvl="1" marL="878205" indent="-385445">
              <a:lnSpc>
                <a:spcPts val="2360"/>
              </a:lnSpc>
              <a:buChar char="○"/>
              <a:tabLst>
                <a:tab pos="878205" algn="l"/>
                <a:tab pos="87884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Climate</a:t>
            </a:r>
            <a:r>
              <a:rPr dirty="0" sz="2000" spc="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resilience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3577" y="1657677"/>
            <a:ext cx="164401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885" marR="5080" indent="-2101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2885" algn="l"/>
                <a:tab pos="22352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Wood</a:t>
            </a:r>
            <a:r>
              <a:rPr dirty="0" sz="1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chips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Parks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Dept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tree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240302" y="1657677"/>
            <a:ext cx="18135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885" indent="-2101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2885" algn="l"/>
                <a:tab pos="22352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Biochar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834933" y="1688426"/>
            <a:ext cx="137477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885" indent="-2101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2885" algn="l"/>
                <a:tab pos="22352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1600">
              <a:latin typeface="Calibri"/>
              <a:cs typeface="Calibri"/>
            </a:endParaRPr>
          </a:p>
          <a:p>
            <a:pPr marL="222885" indent="-210185">
              <a:lnSpc>
                <a:spcPct val="100000"/>
              </a:lnSpc>
              <a:buFont typeface="Arial"/>
              <a:buChar char="•"/>
              <a:tabLst>
                <a:tab pos="222885" algn="l"/>
                <a:tab pos="22352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External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215694" y="582492"/>
            <a:ext cx="400685" cy="295275"/>
          </a:xfrm>
          <a:custGeom>
            <a:avLst/>
            <a:gdLst/>
            <a:ahLst/>
            <a:cxnLst/>
            <a:rect l="l" t="t" r="r" b="b"/>
            <a:pathLst>
              <a:path w="400684" h="295275">
                <a:moveTo>
                  <a:pt x="200099" y="295200"/>
                </a:moveTo>
                <a:lnTo>
                  <a:pt x="146905" y="289927"/>
                </a:lnTo>
                <a:lnTo>
                  <a:pt x="99105" y="275048"/>
                </a:lnTo>
                <a:lnTo>
                  <a:pt x="58607" y="251968"/>
                </a:lnTo>
                <a:lnTo>
                  <a:pt x="27319" y="222096"/>
                </a:lnTo>
                <a:lnTo>
                  <a:pt x="7147" y="186837"/>
                </a:lnTo>
                <a:lnTo>
                  <a:pt x="0" y="147599"/>
                </a:lnTo>
                <a:lnTo>
                  <a:pt x="7147" y="108362"/>
                </a:lnTo>
                <a:lnTo>
                  <a:pt x="27319" y="73103"/>
                </a:lnTo>
                <a:lnTo>
                  <a:pt x="58607" y="43231"/>
                </a:lnTo>
                <a:lnTo>
                  <a:pt x="99105" y="20151"/>
                </a:lnTo>
                <a:lnTo>
                  <a:pt x="146905" y="5272"/>
                </a:lnTo>
                <a:lnTo>
                  <a:pt x="200099" y="0"/>
                </a:lnTo>
                <a:lnTo>
                  <a:pt x="253294" y="5272"/>
                </a:lnTo>
                <a:lnTo>
                  <a:pt x="301094" y="20151"/>
                </a:lnTo>
                <a:lnTo>
                  <a:pt x="341592" y="43231"/>
                </a:lnTo>
                <a:lnTo>
                  <a:pt x="372880" y="73103"/>
                </a:lnTo>
                <a:lnTo>
                  <a:pt x="393052" y="108362"/>
                </a:lnTo>
                <a:lnTo>
                  <a:pt x="400199" y="147599"/>
                </a:lnTo>
                <a:lnTo>
                  <a:pt x="393052" y="186837"/>
                </a:lnTo>
                <a:lnTo>
                  <a:pt x="372880" y="222096"/>
                </a:lnTo>
                <a:lnTo>
                  <a:pt x="341592" y="251968"/>
                </a:lnTo>
                <a:lnTo>
                  <a:pt x="301094" y="275048"/>
                </a:lnTo>
                <a:lnTo>
                  <a:pt x="253294" y="289927"/>
                </a:lnTo>
                <a:lnTo>
                  <a:pt x="200099" y="295200"/>
                </a:lnTo>
                <a:close/>
              </a:path>
            </a:pathLst>
          </a:custGeom>
          <a:solidFill>
            <a:srgbClr val="009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346603" y="587344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272496" y="582492"/>
            <a:ext cx="400685" cy="295275"/>
          </a:xfrm>
          <a:custGeom>
            <a:avLst/>
            <a:gdLst/>
            <a:ahLst/>
            <a:cxnLst/>
            <a:rect l="l" t="t" r="r" b="b"/>
            <a:pathLst>
              <a:path w="400685" h="295275">
                <a:moveTo>
                  <a:pt x="200099" y="295200"/>
                </a:moveTo>
                <a:lnTo>
                  <a:pt x="146905" y="289927"/>
                </a:lnTo>
                <a:lnTo>
                  <a:pt x="99105" y="275048"/>
                </a:lnTo>
                <a:lnTo>
                  <a:pt x="58607" y="251968"/>
                </a:lnTo>
                <a:lnTo>
                  <a:pt x="27319" y="222096"/>
                </a:lnTo>
                <a:lnTo>
                  <a:pt x="7147" y="186837"/>
                </a:lnTo>
                <a:lnTo>
                  <a:pt x="0" y="147599"/>
                </a:lnTo>
                <a:lnTo>
                  <a:pt x="7147" y="108362"/>
                </a:lnTo>
                <a:lnTo>
                  <a:pt x="27319" y="73103"/>
                </a:lnTo>
                <a:lnTo>
                  <a:pt x="58607" y="43231"/>
                </a:lnTo>
                <a:lnTo>
                  <a:pt x="99105" y="20151"/>
                </a:lnTo>
                <a:lnTo>
                  <a:pt x="146905" y="5272"/>
                </a:lnTo>
                <a:lnTo>
                  <a:pt x="200099" y="0"/>
                </a:lnTo>
                <a:lnTo>
                  <a:pt x="253294" y="5272"/>
                </a:lnTo>
                <a:lnTo>
                  <a:pt x="301094" y="20151"/>
                </a:lnTo>
                <a:lnTo>
                  <a:pt x="341591" y="43231"/>
                </a:lnTo>
                <a:lnTo>
                  <a:pt x="372880" y="73103"/>
                </a:lnTo>
                <a:lnTo>
                  <a:pt x="393052" y="108362"/>
                </a:lnTo>
                <a:lnTo>
                  <a:pt x="400199" y="147599"/>
                </a:lnTo>
                <a:lnTo>
                  <a:pt x="393052" y="186837"/>
                </a:lnTo>
                <a:lnTo>
                  <a:pt x="372880" y="222096"/>
                </a:lnTo>
                <a:lnTo>
                  <a:pt x="341591" y="251968"/>
                </a:lnTo>
                <a:lnTo>
                  <a:pt x="301094" y="275048"/>
                </a:lnTo>
                <a:lnTo>
                  <a:pt x="253294" y="289927"/>
                </a:lnTo>
                <a:lnTo>
                  <a:pt x="200099" y="295200"/>
                </a:lnTo>
                <a:close/>
              </a:path>
            </a:pathLst>
          </a:custGeom>
          <a:solidFill>
            <a:srgbClr val="009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403405" y="587344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395394" y="582503"/>
            <a:ext cx="400685" cy="295275"/>
          </a:xfrm>
          <a:custGeom>
            <a:avLst/>
            <a:gdLst/>
            <a:ahLst/>
            <a:cxnLst/>
            <a:rect l="l" t="t" r="r" b="b"/>
            <a:pathLst>
              <a:path w="400684" h="295275">
                <a:moveTo>
                  <a:pt x="200099" y="295199"/>
                </a:moveTo>
                <a:lnTo>
                  <a:pt x="146905" y="289927"/>
                </a:lnTo>
                <a:lnTo>
                  <a:pt x="99105" y="275048"/>
                </a:lnTo>
                <a:lnTo>
                  <a:pt x="58607" y="251968"/>
                </a:lnTo>
                <a:lnTo>
                  <a:pt x="27319" y="222096"/>
                </a:lnTo>
                <a:lnTo>
                  <a:pt x="7147" y="186837"/>
                </a:lnTo>
                <a:lnTo>
                  <a:pt x="0" y="147599"/>
                </a:lnTo>
                <a:lnTo>
                  <a:pt x="7147" y="108362"/>
                </a:lnTo>
                <a:lnTo>
                  <a:pt x="27319" y="73103"/>
                </a:lnTo>
                <a:lnTo>
                  <a:pt x="58607" y="43231"/>
                </a:lnTo>
                <a:lnTo>
                  <a:pt x="99105" y="20151"/>
                </a:lnTo>
                <a:lnTo>
                  <a:pt x="146905" y="5272"/>
                </a:lnTo>
                <a:lnTo>
                  <a:pt x="200099" y="0"/>
                </a:lnTo>
                <a:lnTo>
                  <a:pt x="253294" y="5272"/>
                </a:lnTo>
                <a:lnTo>
                  <a:pt x="301094" y="20151"/>
                </a:lnTo>
                <a:lnTo>
                  <a:pt x="341592" y="43231"/>
                </a:lnTo>
                <a:lnTo>
                  <a:pt x="372880" y="73103"/>
                </a:lnTo>
                <a:lnTo>
                  <a:pt x="393052" y="108362"/>
                </a:lnTo>
                <a:lnTo>
                  <a:pt x="400199" y="147599"/>
                </a:lnTo>
                <a:lnTo>
                  <a:pt x="393052" y="186837"/>
                </a:lnTo>
                <a:lnTo>
                  <a:pt x="372880" y="222096"/>
                </a:lnTo>
                <a:lnTo>
                  <a:pt x="341592" y="251968"/>
                </a:lnTo>
                <a:lnTo>
                  <a:pt x="301094" y="275048"/>
                </a:lnTo>
                <a:lnTo>
                  <a:pt x="253294" y="289927"/>
                </a:lnTo>
                <a:lnTo>
                  <a:pt x="200099" y="295199"/>
                </a:lnTo>
                <a:close/>
              </a:path>
            </a:pathLst>
          </a:custGeom>
          <a:solidFill>
            <a:srgbClr val="009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526303" y="587356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21448" y="988249"/>
            <a:ext cx="789305" cy="326390"/>
          </a:xfrm>
          <a:prstGeom prst="rect">
            <a:avLst/>
          </a:prstGeom>
          <a:solidFill>
            <a:srgbClr val="009688"/>
          </a:solidFill>
        </p:spPr>
        <p:txBody>
          <a:bodyPr wrap="square" lIns="0" tIns="2984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35"/>
              </a:spcBef>
            </a:pPr>
            <a:r>
              <a:rPr dirty="0" sz="1600" spc="-10" b="1">
                <a:solidFill>
                  <a:srgbClr val="212121"/>
                </a:solidFill>
                <a:latin typeface="Calibri"/>
                <a:cs typeface="Calibri"/>
              </a:rPr>
              <a:t>INPUTS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67001" y="988249"/>
            <a:ext cx="1411605" cy="326390"/>
          </a:xfrm>
          <a:prstGeom prst="rect">
            <a:avLst/>
          </a:prstGeom>
          <a:solidFill>
            <a:srgbClr val="009688"/>
          </a:solidFill>
        </p:spPr>
        <p:txBody>
          <a:bodyPr wrap="square" lIns="0" tIns="2984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35"/>
              </a:spcBef>
            </a:pPr>
            <a:r>
              <a:rPr dirty="0" sz="1600" spc="-10" b="1">
                <a:solidFill>
                  <a:srgbClr val="212121"/>
                </a:solidFill>
                <a:latin typeface="Calibri"/>
                <a:cs typeface="Calibri"/>
              </a:rPr>
              <a:t>PRODUCTION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02699" y="988249"/>
            <a:ext cx="586105" cy="326390"/>
          </a:xfrm>
          <a:prstGeom prst="rect">
            <a:avLst/>
          </a:prstGeom>
          <a:solidFill>
            <a:srgbClr val="009688"/>
          </a:solidFill>
        </p:spPr>
        <p:txBody>
          <a:bodyPr wrap="square" lIns="0" tIns="2984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35"/>
              </a:spcBef>
            </a:pPr>
            <a:r>
              <a:rPr dirty="0" sz="1600" spc="-20" b="1">
                <a:solidFill>
                  <a:srgbClr val="212121"/>
                </a:solidFill>
                <a:latin typeface="Calibri"/>
                <a:cs typeface="Calibri"/>
              </a:rPr>
              <a:t>USES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005999" y="3254322"/>
            <a:ext cx="276860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Sidebar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endParaRPr sz="1600">
              <a:latin typeface="Calibri"/>
              <a:cs typeface="Calibri"/>
            </a:endParaRPr>
          </a:p>
          <a:p>
            <a:pPr marL="253365" indent="-210820">
              <a:lnSpc>
                <a:spcPct val="100000"/>
              </a:lnSpc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Utilizing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endParaRPr sz="1600">
              <a:latin typeface="Calibri"/>
              <a:cs typeface="Calibri"/>
            </a:endParaRPr>
          </a:p>
          <a:p>
            <a:pPr marL="253365" indent="-210820">
              <a:lnSpc>
                <a:spcPct val="100000"/>
              </a:lnSpc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Generating</a:t>
            </a:r>
            <a:r>
              <a:rPr dirty="0" sz="16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electricity</a:t>
            </a:r>
            <a:endParaRPr sz="1600">
              <a:latin typeface="Calibri"/>
              <a:cs typeface="Calibri"/>
            </a:endParaRPr>
          </a:p>
          <a:p>
            <a:pPr marL="253365" marR="551815" indent="-240665">
              <a:lnSpc>
                <a:spcPct val="100000"/>
              </a:lnSpc>
              <a:buChar char="•"/>
              <a:tabLst>
                <a:tab pos="253365" algn="l"/>
                <a:tab pos="25400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Capturing</a:t>
            </a: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syngas,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wood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vinegar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281437" y="983487"/>
            <a:ext cx="798830" cy="372745"/>
            <a:chOff x="2281437" y="983487"/>
            <a:chExt cx="798830" cy="372745"/>
          </a:xfrm>
        </p:grpSpPr>
        <p:sp>
          <p:nvSpPr>
            <p:cNvPr id="16" name="object 16" descr=""/>
            <p:cNvSpPr/>
            <p:nvPr/>
          </p:nvSpPr>
          <p:spPr>
            <a:xfrm>
              <a:off x="2286199" y="988249"/>
              <a:ext cx="789305" cy="363220"/>
            </a:xfrm>
            <a:custGeom>
              <a:avLst/>
              <a:gdLst/>
              <a:ahLst/>
              <a:cxnLst/>
              <a:rect l="l" t="t" r="r" b="b"/>
              <a:pathLst>
                <a:path w="789305" h="363219">
                  <a:moveTo>
                    <a:pt x="607349" y="362699"/>
                  </a:moveTo>
                  <a:lnTo>
                    <a:pt x="607349" y="272024"/>
                  </a:lnTo>
                  <a:lnTo>
                    <a:pt x="0" y="272024"/>
                  </a:lnTo>
                  <a:lnTo>
                    <a:pt x="0" y="90674"/>
                  </a:lnTo>
                  <a:lnTo>
                    <a:pt x="607349" y="90674"/>
                  </a:lnTo>
                  <a:lnTo>
                    <a:pt x="607349" y="0"/>
                  </a:lnTo>
                  <a:lnTo>
                    <a:pt x="788699" y="181349"/>
                  </a:lnTo>
                  <a:lnTo>
                    <a:pt x="607349" y="362699"/>
                  </a:lnTo>
                  <a:close/>
                </a:path>
              </a:pathLst>
            </a:custGeom>
            <a:solidFill>
              <a:srgbClr val="9FC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286199" y="988249"/>
              <a:ext cx="789305" cy="363220"/>
            </a:xfrm>
            <a:custGeom>
              <a:avLst/>
              <a:gdLst/>
              <a:ahLst/>
              <a:cxnLst/>
              <a:rect l="l" t="t" r="r" b="b"/>
              <a:pathLst>
                <a:path w="789305" h="363219">
                  <a:moveTo>
                    <a:pt x="0" y="90674"/>
                  </a:moveTo>
                  <a:lnTo>
                    <a:pt x="607349" y="90674"/>
                  </a:lnTo>
                  <a:lnTo>
                    <a:pt x="607349" y="0"/>
                  </a:lnTo>
                  <a:lnTo>
                    <a:pt x="788699" y="181349"/>
                  </a:lnTo>
                  <a:lnTo>
                    <a:pt x="607349" y="362699"/>
                  </a:lnTo>
                  <a:lnTo>
                    <a:pt x="607349" y="272024"/>
                  </a:lnTo>
                  <a:lnTo>
                    <a:pt x="0" y="272024"/>
                  </a:lnTo>
                  <a:lnTo>
                    <a:pt x="0" y="90674"/>
                  </a:lnTo>
                  <a:close/>
                </a:path>
              </a:pathLst>
            </a:custGeom>
            <a:ln w="9524">
              <a:solidFill>
                <a:srgbClr val="3030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5841337" y="965187"/>
            <a:ext cx="798830" cy="372745"/>
            <a:chOff x="5841337" y="965187"/>
            <a:chExt cx="798830" cy="372745"/>
          </a:xfrm>
        </p:grpSpPr>
        <p:sp>
          <p:nvSpPr>
            <p:cNvPr id="19" name="object 19" descr=""/>
            <p:cNvSpPr/>
            <p:nvPr/>
          </p:nvSpPr>
          <p:spPr>
            <a:xfrm>
              <a:off x="5846100" y="969950"/>
              <a:ext cx="789305" cy="363220"/>
            </a:xfrm>
            <a:custGeom>
              <a:avLst/>
              <a:gdLst/>
              <a:ahLst/>
              <a:cxnLst/>
              <a:rect l="l" t="t" r="r" b="b"/>
              <a:pathLst>
                <a:path w="789304" h="363219">
                  <a:moveTo>
                    <a:pt x="607349" y="362699"/>
                  </a:moveTo>
                  <a:lnTo>
                    <a:pt x="607349" y="272024"/>
                  </a:lnTo>
                  <a:lnTo>
                    <a:pt x="0" y="272024"/>
                  </a:lnTo>
                  <a:lnTo>
                    <a:pt x="0" y="90674"/>
                  </a:lnTo>
                  <a:lnTo>
                    <a:pt x="607349" y="90674"/>
                  </a:lnTo>
                  <a:lnTo>
                    <a:pt x="607349" y="0"/>
                  </a:lnTo>
                  <a:lnTo>
                    <a:pt x="788699" y="181349"/>
                  </a:lnTo>
                  <a:lnTo>
                    <a:pt x="607349" y="362699"/>
                  </a:lnTo>
                  <a:close/>
                </a:path>
              </a:pathLst>
            </a:custGeom>
            <a:solidFill>
              <a:srgbClr val="9FC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846100" y="969950"/>
              <a:ext cx="789305" cy="363220"/>
            </a:xfrm>
            <a:custGeom>
              <a:avLst/>
              <a:gdLst/>
              <a:ahLst/>
              <a:cxnLst/>
              <a:rect l="l" t="t" r="r" b="b"/>
              <a:pathLst>
                <a:path w="789304" h="363219">
                  <a:moveTo>
                    <a:pt x="0" y="90674"/>
                  </a:moveTo>
                  <a:lnTo>
                    <a:pt x="607349" y="90674"/>
                  </a:lnTo>
                  <a:lnTo>
                    <a:pt x="607349" y="0"/>
                  </a:lnTo>
                  <a:lnTo>
                    <a:pt x="788699" y="181349"/>
                  </a:lnTo>
                  <a:lnTo>
                    <a:pt x="607349" y="362699"/>
                  </a:lnTo>
                  <a:lnTo>
                    <a:pt x="607349" y="272024"/>
                  </a:lnTo>
                  <a:lnTo>
                    <a:pt x="0" y="272024"/>
                  </a:lnTo>
                  <a:lnTo>
                    <a:pt x="0" y="90674"/>
                  </a:lnTo>
                  <a:close/>
                </a:path>
              </a:pathLst>
            </a:custGeom>
            <a:ln w="9524">
              <a:solidFill>
                <a:srgbClr val="3030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199" y="2096274"/>
            <a:ext cx="3557124" cy="28948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2310" y="1314000"/>
              <a:ext cx="5459339" cy="3829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313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79372" cy="497438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0490" y="586196"/>
            <a:ext cx="865998" cy="4082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0490" y="1829941"/>
            <a:ext cx="865998" cy="41458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0490" y="3080066"/>
            <a:ext cx="865998" cy="41458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8667" y="4489645"/>
            <a:ext cx="1120704" cy="21685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10490" y="4311056"/>
            <a:ext cx="865998" cy="420960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6412214" y="4247276"/>
            <a:ext cx="0" cy="740410"/>
          </a:xfrm>
          <a:custGeom>
            <a:avLst/>
            <a:gdLst/>
            <a:ahLst/>
            <a:cxnLst/>
            <a:rect l="l" t="t" r="r" b="b"/>
            <a:pathLst>
              <a:path w="0" h="740410">
                <a:moveTo>
                  <a:pt x="0" y="739869"/>
                </a:moveTo>
                <a:lnTo>
                  <a:pt x="0" y="0"/>
                </a:lnTo>
              </a:path>
            </a:pathLst>
          </a:custGeom>
          <a:ln w="636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628433" y="4247276"/>
            <a:ext cx="0" cy="740410"/>
          </a:xfrm>
          <a:custGeom>
            <a:avLst/>
            <a:gdLst/>
            <a:ahLst/>
            <a:cxnLst/>
            <a:rect l="l" t="t" r="r" b="b"/>
            <a:pathLst>
              <a:path w="0" h="740410">
                <a:moveTo>
                  <a:pt x="0" y="739869"/>
                </a:moveTo>
                <a:lnTo>
                  <a:pt x="0" y="0"/>
                </a:lnTo>
              </a:path>
            </a:pathLst>
          </a:custGeom>
          <a:ln w="509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599778" y="0"/>
            <a:ext cx="57785" cy="484505"/>
          </a:xfrm>
          <a:custGeom>
            <a:avLst/>
            <a:gdLst/>
            <a:ahLst/>
            <a:cxnLst/>
            <a:rect l="l" t="t" r="r" b="b"/>
            <a:pathLst>
              <a:path w="57784" h="484505">
                <a:moveTo>
                  <a:pt x="0" y="0"/>
                </a:moveTo>
                <a:lnTo>
                  <a:pt x="57308" y="0"/>
                </a:lnTo>
                <a:lnTo>
                  <a:pt x="57308" y="484145"/>
                </a:lnTo>
                <a:lnTo>
                  <a:pt x="0" y="4841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9112093" y="0"/>
            <a:ext cx="32384" cy="4987290"/>
          </a:xfrm>
          <a:custGeom>
            <a:avLst/>
            <a:gdLst/>
            <a:ahLst/>
            <a:cxnLst/>
            <a:rect l="l" t="t" r="r" b="b"/>
            <a:pathLst>
              <a:path w="32384" h="4987290">
                <a:moveTo>
                  <a:pt x="0" y="0"/>
                </a:moveTo>
                <a:lnTo>
                  <a:pt x="31906" y="0"/>
                </a:lnTo>
                <a:lnTo>
                  <a:pt x="31906" y="4987146"/>
                </a:lnTo>
                <a:lnTo>
                  <a:pt x="0" y="49871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999439" y="267287"/>
            <a:ext cx="5667375" cy="0"/>
          </a:xfrm>
          <a:custGeom>
            <a:avLst/>
            <a:gdLst/>
            <a:ahLst/>
            <a:cxnLst/>
            <a:rect l="l" t="t" r="r" b="b"/>
            <a:pathLst>
              <a:path w="5667375" h="0">
                <a:moveTo>
                  <a:pt x="0" y="0"/>
                </a:moveTo>
                <a:lnTo>
                  <a:pt x="5667200" y="0"/>
                </a:lnTo>
              </a:path>
            </a:pathLst>
          </a:custGeom>
          <a:ln w="510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999439" y="847702"/>
            <a:ext cx="394970" cy="0"/>
          </a:xfrm>
          <a:custGeom>
            <a:avLst/>
            <a:gdLst/>
            <a:ahLst/>
            <a:cxnLst/>
            <a:rect l="l" t="t" r="r" b="b"/>
            <a:pathLst>
              <a:path w="394969" h="0">
                <a:moveTo>
                  <a:pt x="0" y="0"/>
                </a:moveTo>
                <a:lnTo>
                  <a:pt x="394793" y="0"/>
                </a:lnTo>
              </a:path>
            </a:pathLst>
          </a:custGeom>
          <a:ln w="510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679374" y="1211259"/>
            <a:ext cx="1464945" cy="51435"/>
          </a:xfrm>
          <a:custGeom>
            <a:avLst/>
            <a:gdLst/>
            <a:ahLst/>
            <a:cxnLst/>
            <a:rect l="l" t="t" r="r" b="b"/>
            <a:pathLst>
              <a:path w="1464945" h="51434">
                <a:moveTo>
                  <a:pt x="0" y="0"/>
                </a:moveTo>
                <a:lnTo>
                  <a:pt x="1464625" y="0"/>
                </a:lnTo>
                <a:lnTo>
                  <a:pt x="1464625" y="51025"/>
                </a:lnTo>
                <a:lnTo>
                  <a:pt x="0" y="510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101321" y="1657732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 h="0">
                <a:moveTo>
                  <a:pt x="0" y="0"/>
                </a:moveTo>
                <a:lnTo>
                  <a:pt x="713175" y="0"/>
                </a:lnTo>
              </a:path>
            </a:pathLst>
          </a:custGeom>
          <a:ln w="127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679374" y="2455005"/>
            <a:ext cx="1464945" cy="51435"/>
          </a:xfrm>
          <a:custGeom>
            <a:avLst/>
            <a:gdLst/>
            <a:ahLst/>
            <a:cxnLst/>
            <a:rect l="l" t="t" r="r" b="b"/>
            <a:pathLst>
              <a:path w="1464945" h="51435">
                <a:moveTo>
                  <a:pt x="0" y="0"/>
                </a:moveTo>
                <a:lnTo>
                  <a:pt x="1464625" y="0"/>
                </a:lnTo>
                <a:lnTo>
                  <a:pt x="1464625" y="51025"/>
                </a:lnTo>
                <a:lnTo>
                  <a:pt x="0" y="510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999439" y="2793049"/>
            <a:ext cx="942975" cy="0"/>
          </a:xfrm>
          <a:custGeom>
            <a:avLst/>
            <a:gdLst/>
            <a:ahLst/>
            <a:cxnLst/>
            <a:rect l="l" t="t" r="r" b="b"/>
            <a:pathLst>
              <a:path w="942975" h="0">
                <a:moveTo>
                  <a:pt x="0" y="0"/>
                </a:moveTo>
                <a:lnTo>
                  <a:pt x="942410" y="0"/>
                </a:lnTo>
              </a:path>
            </a:pathLst>
          </a:custGeom>
          <a:ln w="510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679374" y="3705130"/>
            <a:ext cx="1464945" cy="51435"/>
          </a:xfrm>
          <a:custGeom>
            <a:avLst/>
            <a:gdLst/>
            <a:ahLst/>
            <a:cxnLst/>
            <a:rect l="l" t="t" r="r" b="b"/>
            <a:pathLst>
              <a:path w="1464945" h="51435">
                <a:moveTo>
                  <a:pt x="0" y="0"/>
                </a:moveTo>
                <a:lnTo>
                  <a:pt x="1464625" y="0"/>
                </a:lnTo>
                <a:lnTo>
                  <a:pt x="1464625" y="51025"/>
                </a:lnTo>
                <a:lnTo>
                  <a:pt x="0" y="510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234200" y="4945687"/>
            <a:ext cx="3910329" cy="32384"/>
          </a:xfrm>
          <a:custGeom>
            <a:avLst/>
            <a:gdLst/>
            <a:ahLst/>
            <a:cxnLst/>
            <a:rect l="l" t="t" r="r" b="b"/>
            <a:pathLst>
              <a:path w="3910329" h="32385">
                <a:moveTo>
                  <a:pt x="0" y="0"/>
                </a:moveTo>
                <a:lnTo>
                  <a:pt x="3909799" y="0"/>
                </a:lnTo>
                <a:lnTo>
                  <a:pt x="3909799" y="31890"/>
                </a:lnTo>
                <a:lnTo>
                  <a:pt x="0" y="31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987120" y="82376"/>
            <a:ext cx="549719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b="1">
                <a:solidFill>
                  <a:srgbClr val="11674F"/>
                </a:solidFill>
                <a:latin typeface="Arial"/>
                <a:cs typeface="Arial"/>
              </a:rPr>
              <a:t>Cincinnati</a:t>
            </a:r>
            <a:r>
              <a:rPr dirty="0" sz="1000" spc="75" b="1">
                <a:solidFill>
                  <a:srgbClr val="1167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1674F"/>
                </a:solidFill>
                <a:latin typeface="Arial"/>
                <a:cs typeface="Arial"/>
              </a:rPr>
              <a:t>Tree</a:t>
            </a:r>
            <a:r>
              <a:rPr dirty="0" sz="1000" spc="60" b="1">
                <a:solidFill>
                  <a:srgbClr val="1167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1674F"/>
                </a:solidFill>
                <a:latin typeface="Arial"/>
                <a:cs typeface="Arial"/>
              </a:rPr>
              <a:t>Inventory</a:t>
            </a:r>
            <a:r>
              <a:rPr dirty="0" sz="1000" b="1">
                <a:solidFill>
                  <a:srgbClr val="2F7060"/>
                </a:solidFill>
                <a:latin typeface="Arial"/>
                <a:cs typeface="Arial"/>
              </a:rPr>
              <a:t>,</a:t>
            </a:r>
            <a:r>
              <a:rPr dirty="0" sz="1000" spc="55" b="1">
                <a:solidFill>
                  <a:srgbClr val="2F706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1674F"/>
                </a:solidFill>
                <a:latin typeface="Arial"/>
                <a:cs typeface="Arial"/>
              </a:rPr>
              <a:t>Canopy</a:t>
            </a:r>
            <a:r>
              <a:rPr dirty="0" sz="1000" spc="80" b="1">
                <a:solidFill>
                  <a:srgbClr val="1167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1674F"/>
                </a:solidFill>
                <a:latin typeface="Arial"/>
                <a:cs typeface="Arial"/>
              </a:rPr>
              <a:t>Stats</a:t>
            </a:r>
            <a:r>
              <a:rPr dirty="0" sz="1000" b="1">
                <a:solidFill>
                  <a:srgbClr val="2F7060"/>
                </a:solidFill>
                <a:latin typeface="Arial"/>
                <a:cs typeface="Arial"/>
              </a:rPr>
              <a:t>,</a:t>
            </a:r>
            <a:r>
              <a:rPr dirty="0" sz="1000" spc="70" b="1">
                <a:solidFill>
                  <a:srgbClr val="2F706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1674F"/>
                </a:solidFill>
                <a:latin typeface="Arial"/>
                <a:cs typeface="Arial"/>
              </a:rPr>
              <a:t>and</a:t>
            </a:r>
            <a:r>
              <a:rPr dirty="0" sz="1000" spc="310" b="1">
                <a:solidFill>
                  <a:srgbClr val="1167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1674F"/>
                </a:solidFill>
                <a:latin typeface="Arial"/>
                <a:cs typeface="Arial"/>
              </a:rPr>
              <a:t>Reforestation</a:t>
            </a:r>
            <a:r>
              <a:rPr dirty="0" sz="1000" spc="254" b="1">
                <a:solidFill>
                  <a:srgbClr val="1167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1674F"/>
                </a:solidFill>
                <a:latin typeface="Arial"/>
                <a:cs typeface="Arial"/>
              </a:rPr>
              <a:t>Goals</a:t>
            </a:r>
            <a:r>
              <a:rPr dirty="0" sz="1000" spc="-15" b="1">
                <a:solidFill>
                  <a:srgbClr val="1167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1674F"/>
                </a:solidFill>
                <a:latin typeface="Arial"/>
                <a:cs typeface="Arial"/>
              </a:rPr>
              <a:t>Totals</a:t>
            </a:r>
            <a:r>
              <a:rPr dirty="0" sz="1000" spc="30" b="1">
                <a:solidFill>
                  <a:srgbClr val="11674F"/>
                </a:solidFill>
                <a:latin typeface="Arial"/>
                <a:cs typeface="Arial"/>
              </a:rPr>
              <a:t> </a:t>
            </a:r>
            <a:r>
              <a:rPr dirty="0" sz="1000" spc="105" b="1">
                <a:solidFill>
                  <a:srgbClr val="11674F"/>
                </a:solidFill>
                <a:latin typeface="Arial"/>
                <a:cs typeface="Arial"/>
              </a:rPr>
              <a:t>(2020</a:t>
            </a:r>
            <a:r>
              <a:rPr dirty="0" sz="1000" spc="40" b="1">
                <a:solidFill>
                  <a:srgbClr val="11674F"/>
                </a:solidFill>
                <a:latin typeface="Arial"/>
                <a:cs typeface="Arial"/>
              </a:rPr>
              <a:t> </a:t>
            </a:r>
            <a:r>
              <a:rPr dirty="0" sz="1000" spc="70" b="1">
                <a:solidFill>
                  <a:srgbClr val="11674F"/>
                </a:solidFill>
                <a:latin typeface="Arial"/>
                <a:cs typeface="Arial"/>
              </a:rPr>
              <a:t>-</a:t>
            </a:r>
            <a:r>
              <a:rPr dirty="0" sz="1000" spc="110" b="1">
                <a:solidFill>
                  <a:srgbClr val="11674F"/>
                </a:solidFill>
                <a:latin typeface="Arial"/>
                <a:cs typeface="Arial"/>
              </a:rPr>
              <a:t> </a:t>
            </a:r>
            <a:r>
              <a:rPr dirty="0" sz="1000" spc="80" b="1">
                <a:solidFill>
                  <a:srgbClr val="11674F"/>
                </a:solidFill>
                <a:latin typeface="Arial"/>
                <a:cs typeface="Arial"/>
              </a:rPr>
              <a:t>2030)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104094" y="267343"/>
            <a:ext cx="5288915" cy="4978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94200" algn="l"/>
              </a:tabLst>
            </a:pPr>
            <a:r>
              <a:rPr dirty="0" sz="950">
                <a:solidFill>
                  <a:srgbClr val="2F7060"/>
                </a:solidFill>
                <a:latin typeface="Times New Roman"/>
                <a:cs typeface="Times New Roman"/>
              </a:rPr>
              <a:t>Total</a:t>
            </a:r>
            <a:r>
              <a:rPr dirty="0" sz="950" spc="114">
                <a:solidFill>
                  <a:srgbClr val="2F7060"/>
                </a:solidFill>
                <a:latin typeface="Times New Roman"/>
                <a:cs typeface="Times New Roman"/>
              </a:rPr>
              <a:t> </a:t>
            </a:r>
            <a:r>
              <a:rPr dirty="0" sz="950" spc="45">
                <a:solidFill>
                  <a:srgbClr val="11674F"/>
                </a:solidFill>
                <a:latin typeface="Times New Roman"/>
                <a:cs typeface="Times New Roman"/>
              </a:rPr>
              <a:t>E</a:t>
            </a:r>
            <a:r>
              <a:rPr dirty="0" sz="950" spc="45">
                <a:solidFill>
                  <a:srgbClr val="2F7060"/>
                </a:solidFill>
                <a:latin typeface="Times New Roman"/>
                <a:cs typeface="Times New Roman"/>
              </a:rPr>
              <a:t>st</a:t>
            </a:r>
            <a:r>
              <a:rPr dirty="0" sz="950" spc="45">
                <a:solidFill>
                  <a:srgbClr val="11674F"/>
                </a:solidFill>
                <a:latin typeface="Times New Roman"/>
                <a:cs typeface="Times New Roman"/>
              </a:rPr>
              <a:t>i</a:t>
            </a:r>
            <a:r>
              <a:rPr dirty="0" sz="950" spc="45">
                <a:solidFill>
                  <a:srgbClr val="2F7060"/>
                </a:solidFill>
                <a:latin typeface="Times New Roman"/>
                <a:cs typeface="Times New Roman"/>
              </a:rPr>
              <a:t>ma</a:t>
            </a:r>
            <a:r>
              <a:rPr dirty="0" sz="950" spc="45">
                <a:solidFill>
                  <a:srgbClr val="11674F"/>
                </a:solidFill>
                <a:latin typeface="Times New Roman"/>
                <a:cs typeface="Times New Roman"/>
              </a:rPr>
              <a:t>t</a:t>
            </a:r>
            <a:r>
              <a:rPr dirty="0" sz="950" spc="45">
                <a:solidFill>
                  <a:srgbClr val="2F7060"/>
                </a:solidFill>
                <a:latin typeface="Times New Roman"/>
                <a:cs typeface="Times New Roman"/>
              </a:rPr>
              <a:t>ed</a:t>
            </a:r>
            <a:r>
              <a:rPr dirty="0" sz="950" spc="60">
                <a:solidFill>
                  <a:srgbClr val="2F7060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11674F"/>
                </a:solidFill>
                <a:latin typeface="Times New Roman"/>
                <a:cs typeface="Times New Roman"/>
              </a:rPr>
              <a:t>Tree</a:t>
            </a:r>
            <a:r>
              <a:rPr dirty="0" sz="950" spc="-10">
                <a:solidFill>
                  <a:srgbClr val="2F7060"/>
                </a:solidFill>
                <a:latin typeface="Times New Roman"/>
                <a:cs typeface="Times New Roman"/>
              </a:rPr>
              <a:t>s</a:t>
            </a:r>
            <a:r>
              <a:rPr dirty="0" sz="950">
                <a:solidFill>
                  <a:srgbClr val="2F7060"/>
                </a:solidFill>
                <a:latin typeface="Times New Roman"/>
                <a:cs typeface="Times New Roman"/>
              </a:rPr>
              <a:t>	</a:t>
            </a:r>
            <a:r>
              <a:rPr dirty="0" sz="1000" b="1">
                <a:solidFill>
                  <a:srgbClr val="BD601F"/>
                </a:solidFill>
                <a:latin typeface="Arial"/>
                <a:cs typeface="Arial"/>
              </a:rPr>
              <a:t>Planned</a:t>
            </a:r>
            <a:r>
              <a:rPr dirty="0" sz="1000" spc="240" b="1">
                <a:solidFill>
                  <a:srgbClr val="BD601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BD601F"/>
                </a:solidFill>
                <a:latin typeface="Arial"/>
                <a:cs typeface="Arial"/>
              </a:rPr>
              <a:t>Sites</a:t>
            </a:r>
            <a:endParaRPr sz="1000">
              <a:latin typeface="Arial"/>
              <a:cs typeface="Arial"/>
            </a:endParaRPr>
          </a:p>
          <a:p>
            <a:pPr marL="282575">
              <a:lnSpc>
                <a:spcPct val="100000"/>
              </a:lnSpc>
              <a:spcBef>
                <a:spcPts val="110"/>
              </a:spcBef>
            </a:pPr>
            <a:r>
              <a:rPr dirty="0" sz="2000" spc="114" b="1">
                <a:solidFill>
                  <a:srgbClr val="11674F"/>
                </a:solidFill>
                <a:latin typeface="Arial"/>
                <a:cs typeface="Arial"/>
              </a:rPr>
              <a:t>1.6M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652767" y="318369"/>
            <a:ext cx="1007744" cy="4514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715"/>
              </a:lnSpc>
              <a:spcBef>
                <a:spcPts val="100"/>
              </a:spcBef>
            </a:pPr>
            <a:r>
              <a:rPr dirty="0" sz="600">
                <a:solidFill>
                  <a:srgbClr val="428070"/>
                </a:solidFill>
                <a:latin typeface="Times New Roman"/>
                <a:cs typeface="Times New Roman"/>
              </a:rPr>
              <a:t>Tota</a:t>
            </a:r>
            <a:r>
              <a:rPr dirty="0" sz="600">
                <a:solidFill>
                  <a:srgbClr val="64A595"/>
                </a:solidFill>
                <a:latin typeface="Times New Roman"/>
                <a:cs typeface="Times New Roman"/>
              </a:rPr>
              <a:t>l</a:t>
            </a:r>
            <a:r>
              <a:rPr dirty="0" sz="600" spc="200">
                <a:solidFill>
                  <a:srgbClr val="64A595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428070"/>
                </a:solidFill>
                <a:latin typeface="Times New Roman"/>
                <a:cs typeface="Times New Roman"/>
              </a:rPr>
              <a:t>StreetTrees</a:t>
            </a:r>
            <a:r>
              <a:rPr dirty="0" sz="600" spc="145">
                <a:solidFill>
                  <a:srgbClr val="428070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62857E"/>
                </a:solidFill>
                <a:latin typeface="Times New Roman"/>
                <a:cs typeface="Times New Roman"/>
              </a:rPr>
              <a:t>I</a:t>
            </a:r>
            <a:r>
              <a:rPr dirty="0" sz="600" spc="-10">
                <a:solidFill>
                  <a:srgbClr val="11674F"/>
                </a:solidFill>
                <a:latin typeface="Times New Roman"/>
                <a:cs typeface="Times New Roman"/>
              </a:rPr>
              <a:t>n</a:t>
            </a:r>
            <a:r>
              <a:rPr dirty="0" sz="600" spc="-10">
                <a:solidFill>
                  <a:srgbClr val="428070"/>
                </a:solidFill>
                <a:latin typeface="Times New Roman"/>
                <a:cs typeface="Times New Roman"/>
              </a:rPr>
              <a:t>ventoried</a:t>
            </a:r>
            <a:endParaRPr sz="600">
              <a:latin typeface="Times New Roman"/>
              <a:cs typeface="Times New Roman"/>
            </a:endParaRPr>
          </a:p>
          <a:p>
            <a:pPr algn="ctr" marL="16510">
              <a:lnSpc>
                <a:spcPts val="2635"/>
              </a:lnSpc>
            </a:pPr>
            <a:r>
              <a:rPr dirty="0" sz="2200" spc="80" b="1">
                <a:solidFill>
                  <a:srgbClr val="11674F"/>
                </a:solidFill>
                <a:latin typeface="Arial"/>
                <a:cs typeface="Arial"/>
              </a:rPr>
              <a:t>50k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937698" y="107889"/>
            <a:ext cx="901700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>
                <a:solidFill>
                  <a:srgbClr val="218264"/>
                </a:solidFill>
                <a:latin typeface="Arial"/>
                <a:cs typeface="Arial"/>
              </a:rPr>
              <a:t>T</a:t>
            </a:r>
            <a:r>
              <a:rPr dirty="0" sz="950">
                <a:solidFill>
                  <a:srgbClr val="428070"/>
                </a:solidFill>
                <a:latin typeface="Arial"/>
                <a:cs typeface="Arial"/>
              </a:rPr>
              <a:t>ree </a:t>
            </a:r>
            <a:r>
              <a:rPr dirty="0" sz="950" spc="60">
                <a:solidFill>
                  <a:srgbClr val="2F7060"/>
                </a:solidFill>
                <a:latin typeface="Arial"/>
                <a:cs typeface="Arial"/>
              </a:rPr>
              <a:t>Canopy%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44372" y="940879"/>
            <a:ext cx="680085" cy="36385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50"/>
              </a:spcBef>
            </a:pPr>
            <a:r>
              <a:rPr dirty="0" sz="650" spc="-10" b="1">
                <a:solidFill>
                  <a:srgbClr val="333333"/>
                </a:solidFill>
                <a:latin typeface="Arial"/>
                <a:cs typeface="Arial"/>
              </a:rPr>
              <a:t>Priority</a:t>
            </a:r>
            <a:r>
              <a:rPr dirty="0" sz="650" spc="50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650" spc="-10" b="1">
                <a:solidFill>
                  <a:srgbClr val="333333"/>
                </a:solidFill>
                <a:latin typeface="Arial"/>
                <a:cs typeface="Arial"/>
              </a:rPr>
              <a:t>Reforestation</a:t>
            </a:r>
            <a:r>
              <a:rPr dirty="0" sz="650" spc="50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650" spc="-10" b="1">
                <a:solidFill>
                  <a:srgbClr val="1A1A1A"/>
                </a:solidFill>
                <a:latin typeface="Arial"/>
                <a:cs typeface="Arial"/>
              </a:rPr>
              <a:t>Neighborhoods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212760" y="433176"/>
            <a:ext cx="36068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110" algn="l"/>
              </a:tabLst>
            </a:pPr>
            <a:r>
              <a:rPr dirty="0" sz="750" spc="-25">
                <a:solidFill>
                  <a:srgbClr val="464646"/>
                </a:solidFill>
                <a:latin typeface="Times New Roman"/>
                <a:cs typeface="Times New Roman"/>
              </a:rPr>
              <a:t>40</a:t>
            </a:r>
            <a:r>
              <a:rPr dirty="0" sz="750">
                <a:solidFill>
                  <a:srgbClr val="464646"/>
                </a:solidFill>
                <a:latin typeface="Times New Roman"/>
                <a:cs typeface="Times New Roman"/>
              </a:rPr>
              <a:t>	</a:t>
            </a:r>
            <a:r>
              <a:rPr dirty="0" sz="750" spc="-25">
                <a:solidFill>
                  <a:srgbClr val="333333"/>
                </a:solidFill>
                <a:latin typeface="Times New Roman"/>
                <a:cs typeface="Times New Roman"/>
              </a:rPr>
              <a:t>60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676414" y="1102885"/>
            <a:ext cx="85471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75" b="1">
                <a:solidFill>
                  <a:srgbClr val="5D5D5D"/>
                </a:solidFill>
                <a:latin typeface="Arial"/>
                <a:cs typeface="Arial"/>
              </a:rPr>
              <a:t>C.asr</a:t>
            </a:r>
            <a:r>
              <a:rPr dirty="0" sz="500" spc="-55" b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550" b="1" i="1">
                <a:solidFill>
                  <a:srgbClr val="828282"/>
                </a:solidFill>
                <a:latin typeface="Times New Roman"/>
                <a:cs typeface="Times New Roman"/>
              </a:rPr>
              <a:t>updare:</a:t>
            </a:r>
            <a:r>
              <a:rPr dirty="0" sz="550" spc="15" b="1" i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727272"/>
                </a:solidFill>
                <a:latin typeface="Times New Roman"/>
                <a:cs typeface="Times New Roman"/>
              </a:rPr>
              <a:t>39</a:t>
            </a:r>
            <a:r>
              <a:rPr dirty="0" sz="550" spc="85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727272"/>
                </a:solidFill>
                <a:latin typeface="Times New Roman"/>
                <a:cs typeface="Times New Roman"/>
              </a:rPr>
              <a:t>seconds</a:t>
            </a:r>
            <a:r>
              <a:rPr dirty="0" sz="550" spc="-45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spc="-25" b="1" i="1">
                <a:solidFill>
                  <a:srgbClr val="5D5D5D"/>
                </a:solidFill>
                <a:latin typeface="Times New Roman"/>
                <a:cs typeface="Times New Roman"/>
              </a:rPr>
              <a:t>ago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744567" y="1351634"/>
            <a:ext cx="1283335" cy="472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>
                <a:solidFill>
                  <a:srgbClr val="5D5D5D"/>
                </a:solidFill>
                <a:latin typeface="Arial"/>
                <a:cs typeface="Arial"/>
              </a:rPr>
              <a:t>Impervious</a:t>
            </a:r>
            <a:r>
              <a:rPr dirty="0" sz="950" spc="39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5D5D5D"/>
                </a:solidFill>
                <a:latin typeface="Arial"/>
                <a:cs typeface="Arial"/>
              </a:rPr>
              <a:t>Surface%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Arial"/>
              <a:cs typeface="Arial"/>
            </a:endParaRPr>
          </a:p>
          <a:p>
            <a:pPr marL="480695">
              <a:lnSpc>
                <a:spcPct val="100000"/>
              </a:lnSpc>
              <a:tabLst>
                <a:tab pos="713740" algn="l"/>
              </a:tabLst>
            </a:pPr>
            <a:r>
              <a:rPr dirty="0" sz="750" spc="-25">
                <a:solidFill>
                  <a:srgbClr val="464646"/>
                </a:solidFill>
                <a:latin typeface="Times New Roman"/>
                <a:cs typeface="Times New Roman"/>
              </a:rPr>
              <a:t>40</a:t>
            </a:r>
            <a:r>
              <a:rPr dirty="0" sz="750">
                <a:solidFill>
                  <a:srgbClr val="464646"/>
                </a:solidFill>
                <a:latin typeface="Times New Roman"/>
                <a:cs typeface="Times New Roman"/>
              </a:rPr>
              <a:t>	</a:t>
            </a:r>
            <a:r>
              <a:rPr dirty="0" sz="750" spc="-25">
                <a:solidFill>
                  <a:srgbClr val="333333"/>
                </a:solidFill>
                <a:latin typeface="Times New Roman"/>
                <a:cs typeface="Times New Roman"/>
              </a:rPr>
              <a:t>60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044372" y="1849133"/>
            <a:ext cx="847090" cy="527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b="1">
                <a:solidFill>
                  <a:srgbClr val="333333"/>
                </a:solidFill>
                <a:latin typeface="Arial"/>
                <a:cs typeface="Arial"/>
              </a:rPr>
              <a:t>Reforestation</a:t>
            </a:r>
            <a:r>
              <a:rPr dirty="0" sz="650" spc="7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650" spc="45" b="1">
                <a:solidFill>
                  <a:srgbClr val="333333"/>
                </a:solidFill>
                <a:latin typeface="Arial"/>
                <a:cs typeface="Arial"/>
              </a:rPr>
              <a:t>Need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</a:pPr>
            <a:r>
              <a:rPr dirty="0" sz="750">
                <a:solidFill>
                  <a:srgbClr val="5D5D5D"/>
                </a:solidFill>
                <a:latin typeface="Times New Roman"/>
                <a:cs typeface="Times New Roman"/>
              </a:rPr>
              <a:t>T</a:t>
            </a:r>
            <a:r>
              <a:rPr dirty="0" sz="750">
                <a:solidFill>
                  <a:srgbClr val="333333"/>
                </a:solidFill>
                <a:latin typeface="Times New Roman"/>
                <a:cs typeface="Times New Roman"/>
              </a:rPr>
              <a:t>ree</a:t>
            </a:r>
            <a:r>
              <a:rPr dirty="0" sz="750" spc="4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464646"/>
                </a:solidFill>
                <a:latin typeface="Times New Roman"/>
                <a:cs typeface="Times New Roman"/>
              </a:rPr>
              <a:t>P</a:t>
            </a:r>
            <a:r>
              <a:rPr dirty="0" sz="750">
                <a:solidFill>
                  <a:srgbClr val="828282"/>
                </a:solidFill>
                <a:latin typeface="Times New Roman"/>
                <a:cs typeface="Times New Roman"/>
              </a:rPr>
              <a:t>l</a:t>
            </a:r>
            <a:r>
              <a:rPr dirty="0" sz="750">
                <a:solidFill>
                  <a:srgbClr val="464646"/>
                </a:solidFill>
                <a:latin typeface="Times New Roman"/>
                <a:cs typeface="Times New Roman"/>
              </a:rPr>
              <a:t>anting</a:t>
            </a:r>
            <a:r>
              <a:rPr dirty="0" sz="750" spc="35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dirty="0" sz="750" spc="-10">
                <a:solidFill>
                  <a:srgbClr val="5D5D5D"/>
                </a:solidFill>
                <a:latin typeface="Times New Roman"/>
                <a:cs typeface="Times New Roman"/>
              </a:rPr>
              <a:t>o</a:t>
            </a:r>
            <a:r>
              <a:rPr dirty="0" sz="750" spc="-10">
                <a:solidFill>
                  <a:srgbClr val="333333"/>
                </a:solidFill>
                <a:latin typeface="Times New Roman"/>
                <a:cs typeface="Times New Roman"/>
              </a:rPr>
              <a:t>tali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50">
              <a:latin typeface="Times New Roman"/>
              <a:cs typeface="Times New Roman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dirty="0" sz="650">
                <a:solidFill>
                  <a:srgbClr val="727272"/>
                </a:solidFill>
                <a:latin typeface="Times New Roman"/>
                <a:cs typeface="Times New Roman"/>
              </a:rPr>
              <a:t>&gt;</a:t>
            </a:r>
            <a:r>
              <a:rPr dirty="0" sz="65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1</a:t>
            </a:r>
            <a:r>
              <a:rPr dirty="0" sz="650">
                <a:solidFill>
                  <a:srgbClr val="5D5D5D"/>
                </a:solidFill>
                <a:latin typeface="Arial"/>
                <a:cs typeface="Arial"/>
              </a:rPr>
              <a:t>74</a:t>
            </a:r>
            <a:r>
              <a:rPr dirty="0" sz="650">
                <a:solidFill>
                  <a:srgbClr val="AEACAC"/>
                </a:solidFill>
                <a:latin typeface="Arial"/>
                <a:cs typeface="Arial"/>
              </a:rPr>
              <a:t>-</a:t>
            </a:r>
            <a:r>
              <a:rPr dirty="0" sz="650" spc="-25">
                <a:solidFill>
                  <a:srgbClr val="464646"/>
                </a:solidFill>
                <a:latin typeface="Arial"/>
                <a:cs typeface="Arial"/>
              </a:rPr>
              <a:t>285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325955" y="2448682"/>
            <a:ext cx="42545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5D5D5D"/>
                </a:solidFill>
                <a:latin typeface="Arial"/>
                <a:cs typeface="Arial"/>
              </a:rPr>
              <a:t>&gt;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1</a:t>
            </a:r>
            <a:r>
              <a:rPr dirty="0" sz="650">
                <a:solidFill>
                  <a:srgbClr val="5D5D5D"/>
                </a:solidFill>
                <a:latin typeface="Arial"/>
                <a:cs typeface="Arial"/>
              </a:rPr>
              <a:t>00</a:t>
            </a:r>
            <a:r>
              <a:rPr dirty="0" sz="650">
                <a:solidFill>
                  <a:srgbClr val="AEACAC"/>
                </a:solidFill>
                <a:latin typeface="Arial"/>
                <a:cs typeface="Arial"/>
              </a:rPr>
              <a:t>-</a:t>
            </a:r>
            <a:r>
              <a:rPr dirty="0" sz="650" spc="-25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dirty="0" sz="650" spc="-25">
                <a:solidFill>
                  <a:srgbClr val="727272"/>
                </a:solidFill>
                <a:latin typeface="Arial"/>
                <a:cs typeface="Arial"/>
              </a:rPr>
              <a:t>7</a:t>
            </a:r>
            <a:r>
              <a:rPr dirty="0" sz="650" spc="-25">
                <a:solidFill>
                  <a:srgbClr val="333333"/>
                </a:solidFill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325955" y="2646406"/>
            <a:ext cx="38735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55">
                <a:solidFill>
                  <a:srgbClr val="727272"/>
                </a:solidFill>
                <a:latin typeface="Arial"/>
                <a:cs typeface="Arial"/>
              </a:rPr>
              <a:t>&gt;71</a:t>
            </a:r>
            <a:r>
              <a:rPr dirty="0" sz="650" spc="55">
                <a:solidFill>
                  <a:srgbClr val="AEACAC"/>
                </a:solidFill>
                <a:latin typeface="Arial"/>
                <a:cs typeface="Arial"/>
              </a:rPr>
              <a:t>-</a:t>
            </a:r>
            <a:r>
              <a:rPr dirty="0" sz="650" spc="4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dirty="0" sz="650" spc="40">
                <a:solidFill>
                  <a:srgbClr val="5D5D5D"/>
                </a:solidFill>
                <a:latin typeface="Arial"/>
                <a:cs typeface="Arial"/>
              </a:rPr>
              <a:t>00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015749" y="2907911"/>
            <a:ext cx="889635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spc="55">
                <a:solidFill>
                  <a:srgbClr val="A05949"/>
                </a:solidFill>
                <a:latin typeface="Arial"/>
                <a:cs typeface="Arial"/>
              </a:rPr>
              <a:t>Ne</a:t>
            </a:r>
            <a:r>
              <a:rPr dirty="0" sz="950" spc="55">
                <a:solidFill>
                  <a:srgbClr val="854638"/>
                </a:solidFill>
                <a:latin typeface="Arial"/>
                <a:cs typeface="Arial"/>
              </a:rPr>
              <a:t>i</a:t>
            </a:r>
            <a:r>
              <a:rPr dirty="0" sz="950" spc="55">
                <a:solidFill>
                  <a:srgbClr val="A05949"/>
                </a:solidFill>
                <a:latin typeface="Arial"/>
                <a:cs typeface="Arial"/>
              </a:rPr>
              <a:t>ghborhood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027969" y="3341628"/>
            <a:ext cx="918844" cy="267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75">
              <a:lnSpc>
                <a:spcPct val="106000"/>
              </a:lnSpc>
              <a:spcBef>
                <a:spcPts val="100"/>
              </a:spcBef>
            </a:pPr>
            <a:r>
              <a:rPr dirty="0" sz="750">
                <a:solidFill>
                  <a:srgbClr val="5D5D5D"/>
                </a:solidFill>
                <a:latin typeface="Times New Roman"/>
                <a:cs typeface="Times New Roman"/>
              </a:rPr>
              <a:t>Selection</a:t>
            </a:r>
            <a:r>
              <a:rPr dirty="0" sz="750" spc="19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464646"/>
                </a:solidFill>
                <a:latin typeface="Times New Roman"/>
                <a:cs typeface="Times New Roman"/>
              </a:rPr>
              <a:t>requi</a:t>
            </a:r>
            <a:r>
              <a:rPr dirty="0" sz="750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r>
              <a:rPr dirty="0" sz="750">
                <a:solidFill>
                  <a:srgbClr val="464646"/>
                </a:solidFill>
                <a:latin typeface="Times New Roman"/>
                <a:cs typeface="Times New Roman"/>
              </a:rPr>
              <a:t>ed</a:t>
            </a:r>
            <a:r>
              <a:rPr dirty="0" sz="750" spc="15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750" spc="-35">
                <a:solidFill>
                  <a:srgbClr val="5D5D5D"/>
                </a:solidFill>
                <a:latin typeface="Times New Roman"/>
                <a:cs typeface="Times New Roman"/>
              </a:rPr>
              <a:t>on</a:t>
            </a:r>
            <a:r>
              <a:rPr dirty="0" sz="750" spc="5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5D5D5D"/>
                </a:solidFill>
                <a:latin typeface="Times New Roman"/>
                <a:cs typeface="Times New Roman"/>
              </a:rPr>
              <a:t>one</a:t>
            </a:r>
            <a:r>
              <a:rPr dirty="0" sz="750" spc="15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5D5D5D"/>
                </a:solidFill>
                <a:latin typeface="Times New Roman"/>
                <a:cs typeface="Times New Roman"/>
              </a:rPr>
              <a:t>or</a:t>
            </a:r>
            <a:r>
              <a:rPr dirty="0" sz="750" spc="1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5D5D5D"/>
                </a:solidFill>
                <a:latin typeface="Times New Roman"/>
                <a:cs typeface="Times New Roman"/>
              </a:rPr>
              <a:t>more</a:t>
            </a:r>
            <a:r>
              <a:rPr dirty="0" sz="750" spc="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464646"/>
                </a:solidFill>
                <a:latin typeface="Times New Roman"/>
                <a:cs typeface="Times New Roman"/>
              </a:rPr>
              <a:t>e</a:t>
            </a:r>
            <a:r>
              <a:rPr dirty="0" sz="750" spc="-10">
                <a:solidFill>
                  <a:srgbClr val="828282"/>
                </a:solidFill>
                <a:latin typeface="Times New Roman"/>
                <a:cs typeface="Times New Roman"/>
              </a:rPr>
              <a:t>l</a:t>
            </a:r>
            <a:r>
              <a:rPr dirty="0" sz="750" spc="-10">
                <a:solidFill>
                  <a:srgbClr val="464646"/>
                </a:solidFill>
                <a:latin typeface="Times New Roman"/>
                <a:cs typeface="Times New Roman"/>
              </a:rPr>
              <a:t>ements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681701" y="2346632"/>
            <a:ext cx="84963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30" b="1" i="1">
                <a:solidFill>
                  <a:srgbClr val="727272"/>
                </a:solidFill>
                <a:latin typeface="Times New Roman"/>
                <a:cs typeface="Times New Roman"/>
              </a:rPr>
              <a:t>Last</a:t>
            </a:r>
            <a:r>
              <a:rPr dirty="0" sz="550" spc="-55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828282"/>
                </a:solidFill>
                <a:latin typeface="Times New Roman"/>
                <a:cs typeface="Times New Roman"/>
              </a:rPr>
              <a:t>updare:</a:t>
            </a:r>
            <a:r>
              <a:rPr dirty="0" sz="550" spc="5" b="1" i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828282"/>
                </a:solidFill>
                <a:latin typeface="Times New Roman"/>
                <a:cs typeface="Times New Roman"/>
              </a:rPr>
              <a:t>38</a:t>
            </a:r>
            <a:r>
              <a:rPr dirty="0" sz="550" spc="80" b="1" i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727272"/>
                </a:solidFill>
                <a:latin typeface="Times New Roman"/>
                <a:cs typeface="Times New Roman"/>
              </a:rPr>
              <a:t>seconds</a:t>
            </a:r>
            <a:r>
              <a:rPr dirty="0" sz="550" spc="-45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spc="-25" b="1" i="1">
                <a:solidFill>
                  <a:srgbClr val="5D5D5D"/>
                </a:solidFill>
                <a:latin typeface="Times New Roman"/>
                <a:cs typeface="Times New Roman"/>
              </a:rPr>
              <a:t>ago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813447" y="2595381"/>
            <a:ext cx="1153160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>
                <a:solidFill>
                  <a:srgbClr val="A38736"/>
                </a:solidFill>
                <a:latin typeface="Arial"/>
                <a:cs typeface="Arial"/>
              </a:rPr>
              <a:t>Canopy</a:t>
            </a:r>
            <a:r>
              <a:rPr dirty="0" sz="950" spc="260">
                <a:solidFill>
                  <a:srgbClr val="A38736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38736"/>
                </a:solidFill>
                <a:latin typeface="Arial"/>
                <a:cs typeface="Arial"/>
              </a:rPr>
              <a:t>Potential</a:t>
            </a:r>
            <a:r>
              <a:rPr dirty="0" sz="950" spc="114">
                <a:solidFill>
                  <a:srgbClr val="A38736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A38736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212760" y="2933424"/>
            <a:ext cx="36195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110" algn="l"/>
              </a:tabLst>
            </a:pPr>
            <a:r>
              <a:rPr dirty="0" sz="750" spc="-25">
                <a:solidFill>
                  <a:srgbClr val="464646"/>
                </a:solidFill>
                <a:latin typeface="Times New Roman"/>
                <a:cs typeface="Times New Roman"/>
              </a:rPr>
              <a:t>40</a:t>
            </a:r>
            <a:r>
              <a:rPr dirty="0" sz="750">
                <a:solidFill>
                  <a:srgbClr val="464646"/>
                </a:solidFill>
                <a:latin typeface="Times New Roman"/>
                <a:cs typeface="Times New Roman"/>
              </a:rPr>
              <a:t>	</a:t>
            </a:r>
            <a:r>
              <a:rPr dirty="0" sz="750" spc="-25">
                <a:solidFill>
                  <a:srgbClr val="333333"/>
                </a:solidFill>
                <a:latin typeface="Times New Roman"/>
                <a:cs typeface="Times New Roman"/>
              </a:rPr>
              <a:t>60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681701" y="3603134"/>
            <a:ext cx="84963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45" b="1" i="1">
                <a:solidFill>
                  <a:srgbClr val="727272"/>
                </a:solidFill>
                <a:latin typeface="Times New Roman"/>
                <a:cs typeface="Times New Roman"/>
              </a:rPr>
              <a:t>Lasr</a:t>
            </a:r>
            <a:r>
              <a:rPr dirty="0" sz="550" spc="-65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727272"/>
                </a:solidFill>
                <a:latin typeface="Times New Roman"/>
                <a:cs typeface="Times New Roman"/>
              </a:rPr>
              <a:t>updare:</a:t>
            </a:r>
            <a:r>
              <a:rPr dirty="0" sz="550" spc="10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727272"/>
                </a:solidFill>
                <a:latin typeface="Times New Roman"/>
                <a:cs typeface="Times New Roman"/>
              </a:rPr>
              <a:t>38</a:t>
            </a:r>
            <a:r>
              <a:rPr dirty="0" sz="550" spc="80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727272"/>
                </a:solidFill>
                <a:latin typeface="Times New Roman"/>
                <a:cs typeface="Times New Roman"/>
              </a:rPr>
              <a:t>seconds</a:t>
            </a:r>
            <a:r>
              <a:rPr dirty="0" sz="550" spc="-45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spc="-25" b="1" i="1">
                <a:solidFill>
                  <a:srgbClr val="5D5D5D"/>
                </a:solidFill>
                <a:latin typeface="Times New Roman"/>
                <a:cs typeface="Times New Roman"/>
              </a:rPr>
              <a:t>ago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829283" y="3845505"/>
            <a:ext cx="1116965" cy="459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>
                <a:solidFill>
                  <a:srgbClr val="1F245B"/>
                </a:solidFill>
                <a:latin typeface="Arial"/>
                <a:cs typeface="Arial"/>
              </a:rPr>
              <a:t>P</a:t>
            </a:r>
            <a:r>
              <a:rPr dirty="0" sz="950">
                <a:solidFill>
                  <a:srgbClr val="3D4472"/>
                </a:solidFill>
                <a:latin typeface="Arial"/>
                <a:cs typeface="Arial"/>
              </a:rPr>
              <a:t>ervious</a:t>
            </a:r>
            <a:r>
              <a:rPr dirty="0" sz="950" spc="105">
                <a:solidFill>
                  <a:srgbClr val="3D4472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3D4472"/>
                </a:solidFill>
                <a:latin typeface="Arial"/>
                <a:cs typeface="Arial"/>
              </a:rPr>
              <a:t>Surface%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marL="395605">
              <a:lnSpc>
                <a:spcPct val="100000"/>
              </a:lnSpc>
              <a:tabLst>
                <a:tab pos="628650" algn="l"/>
              </a:tabLst>
            </a:pPr>
            <a:r>
              <a:rPr dirty="0" sz="750" spc="-25">
                <a:solidFill>
                  <a:srgbClr val="464646"/>
                </a:solidFill>
                <a:latin typeface="Times New Roman"/>
                <a:cs typeface="Times New Roman"/>
              </a:rPr>
              <a:t>40</a:t>
            </a:r>
            <a:r>
              <a:rPr dirty="0" sz="750">
                <a:solidFill>
                  <a:srgbClr val="464646"/>
                </a:solidFill>
                <a:latin typeface="Times New Roman"/>
                <a:cs typeface="Times New Roman"/>
              </a:rPr>
              <a:t>	</a:t>
            </a:r>
            <a:r>
              <a:rPr dirty="0" sz="750" spc="-25">
                <a:solidFill>
                  <a:srgbClr val="333333"/>
                </a:solidFill>
                <a:latin typeface="Times New Roman"/>
                <a:cs typeface="Times New Roman"/>
              </a:rPr>
              <a:t>60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5342890" y="4460354"/>
            <a:ext cx="949960" cy="256540"/>
          </a:xfrm>
          <a:custGeom>
            <a:avLst/>
            <a:gdLst/>
            <a:ahLst/>
            <a:cxnLst/>
            <a:rect l="l" t="t" r="r" b="b"/>
            <a:pathLst>
              <a:path w="949960" h="256539">
                <a:moveTo>
                  <a:pt x="949604" y="0"/>
                </a:moveTo>
                <a:lnTo>
                  <a:pt x="0" y="0"/>
                </a:lnTo>
                <a:lnTo>
                  <a:pt x="0" y="128803"/>
                </a:lnTo>
                <a:lnTo>
                  <a:pt x="288836" y="128803"/>
                </a:lnTo>
                <a:lnTo>
                  <a:pt x="288836" y="256362"/>
                </a:lnTo>
                <a:lnTo>
                  <a:pt x="658926" y="256362"/>
                </a:lnTo>
                <a:lnTo>
                  <a:pt x="658926" y="128803"/>
                </a:lnTo>
                <a:lnTo>
                  <a:pt x="949604" y="128803"/>
                </a:lnTo>
                <a:lnTo>
                  <a:pt x="949604" y="0"/>
                </a:lnTo>
                <a:close/>
              </a:path>
            </a:pathLst>
          </a:custGeom>
          <a:solidFill>
            <a:srgbClr val="2808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5330195" y="4438676"/>
            <a:ext cx="971550" cy="28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0990" marR="5080" indent="-288925">
              <a:lnSpc>
                <a:spcPct val="111600"/>
              </a:lnSpc>
              <a:spcBef>
                <a:spcPts val="100"/>
              </a:spcBef>
            </a:pPr>
            <a:r>
              <a:rPr dirty="0" sz="750">
                <a:solidFill>
                  <a:srgbClr val="E4CDF4"/>
                </a:solidFill>
                <a:latin typeface="Times New Roman"/>
                <a:cs typeface="Times New Roman"/>
              </a:rPr>
              <a:t>Select</a:t>
            </a:r>
            <a:r>
              <a:rPr dirty="0" sz="750" spc="20">
                <a:solidFill>
                  <a:srgbClr val="E4CDF4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E4CDF4"/>
                </a:solidFill>
                <a:latin typeface="Times New Roman"/>
                <a:cs typeface="Times New Roman"/>
              </a:rPr>
              <a:t>a</a:t>
            </a:r>
            <a:r>
              <a:rPr dirty="0" sz="750" spc="114">
                <a:solidFill>
                  <a:srgbClr val="E4CDF4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E4CDF4"/>
                </a:solidFill>
                <a:latin typeface="Times New Roman"/>
                <a:cs typeface="Times New Roman"/>
              </a:rPr>
              <a:t>Neighborhood</a:t>
            </a:r>
            <a:r>
              <a:rPr dirty="0" sz="750" spc="500">
                <a:solidFill>
                  <a:srgbClr val="E4CDF4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E4CDF4"/>
                </a:solidFill>
                <a:latin typeface="Times New Roman"/>
                <a:cs typeface="Times New Roman"/>
              </a:rPr>
              <a:t>for</a:t>
            </a:r>
            <a:r>
              <a:rPr dirty="0" sz="750" spc="-10">
                <a:solidFill>
                  <a:srgbClr val="E4CDF4"/>
                </a:solidFill>
                <a:latin typeface="Times New Roman"/>
                <a:cs typeface="Times New Roman"/>
              </a:rPr>
              <a:t> Totals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681701" y="4840502"/>
            <a:ext cx="84963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30" b="1" i="1">
                <a:solidFill>
                  <a:srgbClr val="727272"/>
                </a:solidFill>
                <a:latin typeface="Times New Roman"/>
                <a:cs typeface="Times New Roman"/>
              </a:rPr>
              <a:t>Last</a:t>
            </a:r>
            <a:r>
              <a:rPr dirty="0" sz="550" spc="-40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727272"/>
                </a:solidFill>
                <a:latin typeface="Times New Roman"/>
                <a:cs typeface="Times New Roman"/>
              </a:rPr>
              <a:t>update:</a:t>
            </a:r>
            <a:r>
              <a:rPr dirty="0" sz="550" spc="30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727272"/>
                </a:solidFill>
                <a:latin typeface="Times New Roman"/>
                <a:cs typeface="Times New Roman"/>
              </a:rPr>
              <a:t>38</a:t>
            </a:r>
            <a:r>
              <a:rPr dirty="0" sz="550" spc="85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b="1" i="1">
                <a:solidFill>
                  <a:srgbClr val="727272"/>
                </a:solidFill>
                <a:latin typeface="Times New Roman"/>
                <a:cs typeface="Times New Roman"/>
              </a:rPr>
              <a:t>seconds</a:t>
            </a:r>
            <a:r>
              <a:rPr dirty="0" sz="550" spc="-30" b="1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550" spc="-25" b="1" i="1">
                <a:solidFill>
                  <a:srgbClr val="5D5D5D"/>
                </a:solidFill>
                <a:latin typeface="Times New Roman"/>
                <a:cs typeface="Times New Roman"/>
              </a:rPr>
              <a:t>ago</a:t>
            </a:r>
            <a:endParaRPr sz="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7800" y="1545525"/>
            <a:ext cx="980549" cy="9805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7245" y="2185074"/>
            <a:ext cx="1857074" cy="6234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8475" y="82150"/>
            <a:ext cx="2233274" cy="100965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10749" y="82150"/>
            <a:ext cx="1596324" cy="367248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3025" y="4038047"/>
            <a:ext cx="937825" cy="100266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07250" y="2860849"/>
            <a:ext cx="1857074" cy="5222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84725" y="3587874"/>
            <a:ext cx="2831199" cy="5222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6025" y="4225249"/>
            <a:ext cx="1966850" cy="8420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12263" y="4049100"/>
            <a:ext cx="1857086" cy="98054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07250" y="1214949"/>
            <a:ext cx="1857075" cy="87929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8631" y="1669437"/>
            <a:ext cx="3630268" cy="93782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3025" y="124849"/>
            <a:ext cx="4712774" cy="129099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826475" y="4225249"/>
            <a:ext cx="2265649" cy="82892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23475" y="2571750"/>
            <a:ext cx="937824" cy="93785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13027" y="2823574"/>
            <a:ext cx="1650047" cy="1002649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1354174" y="2655749"/>
            <a:ext cx="2726055" cy="2388870"/>
            <a:chOff x="1354174" y="2655749"/>
            <a:chExt cx="2726055" cy="2388870"/>
          </a:xfrm>
        </p:grpSpPr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54174" y="4034549"/>
              <a:ext cx="1009625" cy="100964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70505" y="2655749"/>
              <a:ext cx="2109469" cy="1438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Invitation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 spc="-10"/>
              <a:t>Engagement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2237" y="1212746"/>
            <a:ext cx="8193405" cy="2947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955" marR="5080" indent="-389890">
              <a:lnSpc>
                <a:spcPct val="114999"/>
              </a:lnSpc>
              <a:spcBef>
                <a:spcPts val="100"/>
              </a:spcBef>
              <a:buChar char="●"/>
              <a:tabLst>
                <a:tab pos="401955" algn="l"/>
                <a:tab pos="40259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Looking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integrate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tree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planting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mitigation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happening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dirty="0" sz="21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Root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OKI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2300">
              <a:latin typeface="Arial"/>
              <a:cs typeface="Arial"/>
            </a:endParaRPr>
          </a:p>
          <a:p>
            <a:pPr marL="401955" indent="-389890">
              <a:lnSpc>
                <a:spcPct val="100000"/>
              </a:lnSpc>
              <a:spcBef>
                <a:spcPts val="1830"/>
              </a:spcBef>
              <a:buChar char="●"/>
              <a:tabLst>
                <a:tab pos="401955" algn="l"/>
                <a:tab pos="402590" algn="l"/>
              </a:tabLst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endParaRPr sz="2100">
              <a:latin typeface="Arial"/>
              <a:cs typeface="Arial"/>
            </a:endParaRPr>
          </a:p>
          <a:p>
            <a:pPr lvl="1" marL="859155" indent="-389890">
              <a:lnSpc>
                <a:spcPct val="100000"/>
              </a:lnSpc>
              <a:spcBef>
                <a:spcPts val="380"/>
              </a:spcBef>
              <a:buChar char="○"/>
              <a:tabLst>
                <a:tab pos="859155" algn="l"/>
                <a:tab pos="859790" algn="l"/>
              </a:tabLst>
            </a:pPr>
            <a:r>
              <a:rPr dirty="0" sz="2100" spc="-10">
                <a:solidFill>
                  <a:srgbClr val="00FFFF"/>
                </a:solidFill>
                <a:latin typeface="Arial"/>
                <a:cs typeface="Arial"/>
                <a:hlinkClick r:id="rId2"/>
              </a:rPr>
              <a:t>www.carbonharvestllc.com</a:t>
            </a:r>
            <a:endParaRPr sz="2100">
              <a:latin typeface="Arial"/>
              <a:cs typeface="Arial"/>
            </a:endParaRPr>
          </a:p>
          <a:p>
            <a:pPr lvl="1" marL="859155" indent="-389890">
              <a:lnSpc>
                <a:spcPct val="100000"/>
              </a:lnSpc>
              <a:spcBef>
                <a:spcPts val="375"/>
              </a:spcBef>
              <a:buChar char="○"/>
              <a:tabLst>
                <a:tab pos="859155" algn="l"/>
                <a:tab pos="859790" algn="l"/>
              </a:tabLst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Sign-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sheet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room</a:t>
            </a:r>
            <a:endParaRPr sz="2100">
              <a:latin typeface="Arial"/>
              <a:cs typeface="Arial"/>
            </a:endParaRPr>
          </a:p>
          <a:p>
            <a:pPr marL="401955" indent="-389890">
              <a:lnSpc>
                <a:spcPct val="100000"/>
              </a:lnSpc>
              <a:spcBef>
                <a:spcPts val="1895"/>
              </a:spcBef>
              <a:buClr>
                <a:srgbClr val="ADADAD"/>
              </a:buClr>
              <a:buChar char="●"/>
              <a:tabLst>
                <a:tab pos="401955" algn="l"/>
                <a:tab pos="402590" algn="l"/>
              </a:tabLst>
            </a:pPr>
            <a:r>
              <a:rPr dirty="0" u="heavy" sz="2100" spc="-10">
                <a:solidFill>
                  <a:srgbClr val="4DD0E1"/>
                </a:solidFill>
                <a:uFill>
                  <a:solidFill>
                    <a:srgbClr val="4DD0E1"/>
                  </a:solidFill>
                </a:uFill>
                <a:latin typeface="Arial"/>
                <a:cs typeface="Arial"/>
                <a:hlinkClick r:id="rId3"/>
              </a:rPr>
              <a:t>sam@carbonharvestllc.com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2100" y="189700"/>
            <a:ext cx="3044874" cy="9982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4824" y="4221458"/>
            <a:ext cx="6790690" cy="65659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25"/>
              </a:spcBef>
              <a:buChar char="●"/>
              <a:tabLst>
                <a:tab pos="379095" algn="l"/>
                <a:tab pos="379730" algn="l"/>
              </a:tabLst>
            </a:pP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Tropical</a:t>
            </a:r>
            <a:r>
              <a:rPr dirty="0" sz="1800" spc="-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rainforest</a:t>
            </a:r>
            <a:r>
              <a:rPr dirty="0" sz="18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soils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are</a:t>
            </a:r>
            <a:r>
              <a:rPr dirty="0" sz="18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typically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low</a:t>
            </a:r>
            <a:r>
              <a:rPr dirty="0" sz="18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ADADAD"/>
                </a:solidFill>
                <a:latin typeface="Arial"/>
                <a:cs typeface="Arial"/>
              </a:rPr>
              <a:t>fertility</a:t>
            </a:r>
            <a:endParaRPr sz="180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320"/>
              </a:spcBef>
              <a:buChar char="●"/>
              <a:tabLst>
                <a:tab pos="379095" algn="l"/>
                <a:tab pos="379730" algn="l"/>
              </a:tabLst>
            </a:pPr>
            <a:r>
              <a:rPr dirty="0" sz="1800" spc="-25">
                <a:solidFill>
                  <a:srgbClr val="ADADAD"/>
                </a:solidFill>
                <a:latin typeface="Arial"/>
                <a:cs typeface="Arial"/>
              </a:rPr>
              <a:t>Terra</a:t>
            </a:r>
            <a:r>
              <a:rPr dirty="0" sz="1800" spc="-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preta</a:t>
            </a:r>
            <a:r>
              <a:rPr dirty="0" sz="18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still</a:t>
            </a:r>
            <a:r>
              <a:rPr dirty="0" sz="18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fertile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this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day</a:t>
            </a:r>
            <a:r>
              <a:rPr dirty="0" sz="18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even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mined</a:t>
            </a:r>
            <a:r>
              <a:rPr dirty="0" sz="18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ADADAD"/>
                </a:solidFill>
                <a:latin typeface="Arial"/>
                <a:cs typeface="Arial"/>
              </a:rPr>
              <a:t>export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319650" y="71800"/>
            <a:ext cx="5799455" cy="4162425"/>
            <a:chOff x="1319650" y="71800"/>
            <a:chExt cx="5799455" cy="41624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9650" y="71800"/>
              <a:ext cx="5799023" cy="41621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6800" y="109899"/>
              <a:ext cx="5684724" cy="40478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How</a:t>
            </a:r>
            <a:r>
              <a:rPr dirty="0" spc="-25"/>
              <a:t> </a:t>
            </a:r>
            <a:r>
              <a:rPr dirty="0"/>
              <a:t>Biochar</a:t>
            </a:r>
            <a:r>
              <a:rPr dirty="0" spc="-10"/>
              <a:t> </a:t>
            </a:r>
            <a:r>
              <a:rPr dirty="0"/>
              <a:t>is</a:t>
            </a:r>
            <a:r>
              <a:rPr dirty="0" spc="-10"/>
              <a:t> </a:t>
            </a:r>
            <a:r>
              <a:rPr dirty="0"/>
              <a:t>Made-</a:t>
            </a:r>
            <a:r>
              <a:rPr dirty="0" spc="-10"/>
              <a:t> Pyrolysis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625" y="826175"/>
            <a:ext cx="8639956" cy="2601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900" y="74725"/>
            <a:ext cx="7269413" cy="453604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08525" y="4674656"/>
            <a:ext cx="8344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Featured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by</a:t>
            </a:r>
            <a:r>
              <a:rPr dirty="0" sz="1800" spc="-1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Project</a:t>
            </a:r>
            <a:r>
              <a:rPr dirty="0" sz="1800" spc="-1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Drawdown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as</a:t>
            </a:r>
            <a:r>
              <a:rPr dirty="0" sz="1800" spc="-1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carbon</a:t>
            </a:r>
            <a:r>
              <a:rPr dirty="0" sz="18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removal</a:t>
            </a:r>
            <a:r>
              <a:rPr dirty="0" sz="1800" spc="-1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sequestration</a:t>
            </a:r>
            <a:r>
              <a:rPr dirty="0" sz="1800" spc="-1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ADADAD"/>
                </a:solidFill>
                <a:latin typeface="Arial"/>
                <a:cs typeface="Arial"/>
              </a:rPr>
              <a:t>technology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Effects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160"/>
              <a:t> </a:t>
            </a:r>
            <a:r>
              <a:rPr dirty="0"/>
              <a:t>Adding</a:t>
            </a:r>
            <a:r>
              <a:rPr dirty="0" spc="-25"/>
              <a:t> </a:t>
            </a:r>
            <a:r>
              <a:rPr dirty="0"/>
              <a:t>Biochar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Soil</a:t>
            </a:r>
            <a:r>
              <a:rPr dirty="0" spc="-25"/>
              <a:t> </a:t>
            </a:r>
            <a:r>
              <a:rPr dirty="0"/>
              <a:t>(Generally</a:t>
            </a:r>
            <a:r>
              <a:rPr dirty="0" spc="-25"/>
              <a:t> </a:t>
            </a:r>
            <a:r>
              <a:rPr dirty="0" spc="-10"/>
              <a:t>speaking)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8774" y="1203147"/>
            <a:ext cx="7294245" cy="3088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755" indent="-313690">
              <a:lnSpc>
                <a:spcPts val="2340"/>
              </a:lnSpc>
              <a:spcBef>
                <a:spcPts val="100"/>
              </a:spcBef>
              <a:buChar char="-"/>
              <a:tabLst>
                <a:tab pos="325755" algn="l"/>
                <a:tab pos="32639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Improves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soil</a:t>
            </a:r>
            <a:r>
              <a:rPr dirty="0" sz="2000" spc="-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  <a:p>
            <a:pPr marL="325755" indent="-313690">
              <a:lnSpc>
                <a:spcPts val="2280"/>
              </a:lnSpc>
              <a:buChar char="-"/>
              <a:tabLst>
                <a:tab pos="325755" algn="l"/>
                <a:tab pos="32639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Improves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water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holding</a:t>
            </a:r>
            <a:r>
              <a:rPr dirty="0" sz="20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capacity</a:t>
            </a:r>
            <a:endParaRPr sz="2000">
              <a:latin typeface="Arial"/>
              <a:cs typeface="Arial"/>
            </a:endParaRPr>
          </a:p>
          <a:p>
            <a:pPr marL="325755" indent="-313690">
              <a:lnSpc>
                <a:spcPts val="2280"/>
              </a:lnSpc>
              <a:buChar char="-"/>
              <a:tabLst>
                <a:tab pos="325755" algn="l"/>
                <a:tab pos="32639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Improves</a:t>
            </a:r>
            <a:r>
              <a:rPr dirty="0" sz="2000" spc="-1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nutrient</a:t>
            </a:r>
            <a:r>
              <a:rPr dirty="0" sz="2000" spc="-1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retention</a:t>
            </a:r>
            <a:endParaRPr sz="2000">
              <a:latin typeface="Arial"/>
              <a:cs typeface="Arial"/>
            </a:endParaRPr>
          </a:p>
          <a:p>
            <a:pPr marL="325755" indent="-313690">
              <a:lnSpc>
                <a:spcPts val="2280"/>
              </a:lnSpc>
              <a:buChar char="-"/>
              <a:tabLst>
                <a:tab pos="325755" algn="l"/>
                <a:tab pos="32639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Decreases</a:t>
            </a:r>
            <a:r>
              <a:rPr dirty="0" sz="2000" spc="-3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nutrient</a:t>
            </a:r>
            <a:r>
              <a:rPr dirty="0" sz="2000" spc="-3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leaching</a:t>
            </a:r>
            <a:r>
              <a:rPr dirty="0" sz="2000" spc="-3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runoff</a:t>
            </a:r>
            <a:endParaRPr sz="2000">
              <a:latin typeface="Arial"/>
              <a:cs typeface="Arial"/>
            </a:endParaRPr>
          </a:p>
          <a:p>
            <a:pPr marL="325755" indent="-313690">
              <a:lnSpc>
                <a:spcPts val="2280"/>
              </a:lnSpc>
              <a:buChar char="-"/>
              <a:tabLst>
                <a:tab pos="325755" algn="l"/>
                <a:tab pos="32639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Mitigates</a:t>
            </a:r>
            <a:r>
              <a:rPr dirty="0" sz="2000" spc="-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against</a:t>
            </a:r>
            <a:r>
              <a:rPr dirty="0" sz="2000" spc="-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contamination</a:t>
            </a:r>
            <a:r>
              <a:rPr dirty="0" sz="2000" spc="-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sources</a:t>
            </a:r>
            <a:endParaRPr sz="2000">
              <a:latin typeface="Arial"/>
              <a:cs typeface="Arial"/>
            </a:endParaRPr>
          </a:p>
          <a:p>
            <a:pPr marL="325755" indent="-313690">
              <a:lnSpc>
                <a:spcPts val="2280"/>
              </a:lnSpc>
              <a:buChar char="-"/>
              <a:tabLst>
                <a:tab pos="325755" algn="l"/>
                <a:tab pos="32639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Provides</a:t>
            </a:r>
            <a:r>
              <a:rPr dirty="0" sz="2000" spc="-3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habitat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for</a:t>
            </a:r>
            <a:r>
              <a:rPr dirty="0" sz="2000" spc="-3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beneficial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microbes</a:t>
            </a:r>
            <a:endParaRPr sz="2000">
              <a:latin typeface="Arial"/>
              <a:cs typeface="Arial"/>
            </a:endParaRPr>
          </a:p>
          <a:p>
            <a:pPr marL="325755" marR="87630" indent="-313690">
              <a:lnSpc>
                <a:spcPts val="2280"/>
              </a:lnSpc>
              <a:spcBef>
                <a:spcPts val="114"/>
              </a:spcBef>
              <a:buChar char="-"/>
              <a:tabLst>
                <a:tab pos="325755" algn="l"/>
                <a:tab pos="326390" algn="l"/>
              </a:tabLst>
            </a:pP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Increases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soil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organic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carbon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accumulation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can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induce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ADADAD"/>
                </a:solidFill>
                <a:latin typeface="Arial"/>
                <a:cs typeface="Arial"/>
              </a:rPr>
              <a:t>a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negative</a:t>
            </a:r>
            <a:r>
              <a:rPr dirty="0" sz="2000" spc="-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priming</a:t>
            </a:r>
            <a:r>
              <a:rPr dirty="0" sz="2000" spc="-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effect</a:t>
            </a:r>
            <a:endParaRPr sz="2000">
              <a:latin typeface="Arial"/>
              <a:cs typeface="Arial"/>
            </a:endParaRPr>
          </a:p>
          <a:p>
            <a:pPr marL="325755" marR="5080">
              <a:lnSpc>
                <a:spcPts val="2280"/>
              </a:lnSpc>
              <a:spcBef>
                <a:spcPts val="1200"/>
              </a:spcBef>
              <a:tabLst>
                <a:tab pos="720090" algn="l"/>
              </a:tabLst>
            </a:pPr>
            <a:r>
              <a:rPr dirty="0" sz="2000" spc="-50">
                <a:solidFill>
                  <a:srgbClr val="ADADAD"/>
                </a:solidFill>
                <a:latin typeface="Arial"/>
                <a:cs typeface="Arial"/>
              </a:rPr>
              <a:t>→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Healthier,</a:t>
            </a:r>
            <a:r>
              <a:rPr dirty="0" sz="2000" spc="-3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more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resilient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plants</a:t>
            </a:r>
            <a:r>
              <a:rPr dirty="0" sz="2000" spc="-3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landscapes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that</a:t>
            </a:r>
            <a:r>
              <a:rPr dirty="0" sz="20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further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enhance</a:t>
            </a:r>
            <a:r>
              <a:rPr dirty="0" sz="2000" spc="-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DADAD"/>
                </a:solidFill>
                <a:latin typeface="Arial"/>
                <a:cs typeface="Arial"/>
              </a:rPr>
              <a:t>climate</a:t>
            </a:r>
            <a:r>
              <a:rPr dirty="0" sz="20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ADADAD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60223"/>
            <a:ext cx="3776345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Stockholm</a:t>
            </a:r>
            <a:r>
              <a:rPr dirty="0" spc="-35"/>
              <a:t> </a:t>
            </a:r>
            <a:r>
              <a:rPr dirty="0"/>
              <a:t>Biochar</a:t>
            </a:r>
            <a:r>
              <a:rPr dirty="0" spc="-35"/>
              <a:t> </a:t>
            </a:r>
            <a:r>
              <a:rPr dirty="0" spc="-10"/>
              <a:t>Project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2137"/>
            <a:ext cx="9143999" cy="45713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Specific</a:t>
            </a:r>
            <a:r>
              <a:rPr dirty="0" spc="-30"/>
              <a:t> </a:t>
            </a:r>
            <a:r>
              <a:rPr dirty="0"/>
              <a:t>Uses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Biochar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 spc="-10"/>
              <a:t>Stockholm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1583" y="1155650"/>
            <a:ext cx="6167120" cy="221615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432434" indent="-420370">
              <a:lnSpc>
                <a:spcPct val="100000"/>
              </a:lnSpc>
              <a:spcBef>
                <a:spcPts val="550"/>
              </a:spcBef>
              <a:buChar char="●"/>
              <a:tabLst>
                <a:tab pos="432434" algn="l"/>
                <a:tab pos="433070" algn="l"/>
              </a:tabLst>
            </a:pP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Tree</a:t>
            </a:r>
            <a:r>
              <a:rPr dirty="0" sz="2500" spc="-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cells</a:t>
            </a:r>
            <a:r>
              <a:rPr dirty="0" sz="2500" spc="-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in</a:t>
            </a:r>
            <a:r>
              <a:rPr dirty="0" sz="2500" spc="-3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tight</a:t>
            </a:r>
            <a:r>
              <a:rPr dirty="0" sz="2500" spc="-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urban</a:t>
            </a:r>
            <a:r>
              <a:rPr dirty="0" sz="2500" spc="-3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ADADAD"/>
                </a:solidFill>
                <a:latin typeface="Arial"/>
                <a:cs typeface="Arial"/>
              </a:rPr>
              <a:t>sites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450"/>
              </a:spcBef>
              <a:buChar char="●"/>
              <a:tabLst>
                <a:tab pos="432434" algn="l"/>
                <a:tab pos="433070" algn="l"/>
              </a:tabLst>
            </a:pP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Tree</a:t>
            </a:r>
            <a:r>
              <a:rPr dirty="0" sz="2500" spc="-5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planting</a:t>
            </a:r>
            <a:r>
              <a:rPr dirty="0" sz="2500" spc="-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in</a:t>
            </a:r>
            <a:r>
              <a:rPr dirty="0" sz="2500" spc="-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field/open</a:t>
            </a:r>
            <a:r>
              <a:rPr dirty="0" sz="2500" spc="-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soil</a:t>
            </a:r>
            <a:r>
              <a:rPr dirty="0" sz="2500" spc="-4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ADADAD"/>
                </a:solidFill>
                <a:latin typeface="Arial"/>
                <a:cs typeface="Arial"/>
              </a:rPr>
              <a:t>conditions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450"/>
              </a:spcBef>
              <a:buChar char="●"/>
              <a:tabLst>
                <a:tab pos="432434" algn="l"/>
                <a:tab pos="433070" algn="l"/>
              </a:tabLst>
            </a:pP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Amending</a:t>
            </a:r>
            <a:r>
              <a:rPr dirty="0" sz="25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planting</a:t>
            </a:r>
            <a:r>
              <a:rPr dirty="0" sz="25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ADADAD"/>
                </a:solidFill>
                <a:latin typeface="Arial"/>
                <a:cs typeface="Arial"/>
              </a:rPr>
              <a:t>beds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450"/>
              </a:spcBef>
              <a:buChar char="●"/>
              <a:tabLst>
                <a:tab pos="432434" algn="l"/>
                <a:tab pos="433070" algn="l"/>
              </a:tabLst>
            </a:pP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Stormwater</a:t>
            </a:r>
            <a:r>
              <a:rPr dirty="0" sz="2500" spc="-5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ADADAD"/>
                </a:solidFill>
                <a:latin typeface="Arial"/>
                <a:cs typeface="Arial"/>
              </a:rPr>
              <a:t>infiltration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450"/>
              </a:spcBef>
              <a:buChar char="●"/>
              <a:tabLst>
                <a:tab pos="432434" algn="l"/>
                <a:tab pos="433070" algn="l"/>
              </a:tabLst>
            </a:pPr>
            <a:r>
              <a:rPr dirty="0" sz="2500">
                <a:solidFill>
                  <a:srgbClr val="ADADAD"/>
                </a:solidFill>
                <a:latin typeface="Arial"/>
                <a:cs typeface="Arial"/>
              </a:rPr>
              <a:t>Urban</a:t>
            </a:r>
            <a:r>
              <a:rPr dirty="0" sz="25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ADADAD"/>
                </a:solidFill>
                <a:latin typeface="Arial"/>
                <a:cs typeface="Arial"/>
              </a:rPr>
              <a:t>gardens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Replicating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Stockholm</a:t>
            </a:r>
            <a:r>
              <a:rPr dirty="0" spc="-25"/>
              <a:t> </a:t>
            </a:r>
            <a:r>
              <a:rPr dirty="0"/>
              <a:t>Project</a:t>
            </a:r>
            <a:r>
              <a:rPr dirty="0" spc="-25"/>
              <a:t> </a:t>
            </a:r>
            <a:r>
              <a:rPr dirty="0" spc="-20"/>
              <a:t>Here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7515" marR="783590" indent="-389890">
              <a:lnSpc>
                <a:spcPct val="114999"/>
              </a:lnSpc>
              <a:spcBef>
                <a:spcPts val="100"/>
              </a:spcBef>
              <a:buChar char="●"/>
              <a:tabLst>
                <a:tab pos="437515" algn="l"/>
                <a:tab pos="438150" algn="l"/>
              </a:tabLst>
            </a:pPr>
            <a:r>
              <a:rPr dirty="0"/>
              <a:t>Bloomberg</a:t>
            </a:r>
            <a:r>
              <a:rPr dirty="0" spc="-35"/>
              <a:t> </a:t>
            </a:r>
            <a:r>
              <a:rPr dirty="0"/>
              <a:t>Philanthropies</a:t>
            </a:r>
            <a:r>
              <a:rPr dirty="0" spc="-25"/>
              <a:t> </a:t>
            </a:r>
            <a:r>
              <a:rPr dirty="0"/>
              <a:t>was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supporter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Stockholm </a:t>
            </a:r>
            <a:r>
              <a:rPr dirty="0"/>
              <a:t>Biochar</a:t>
            </a:r>
            <a:r>
              <a:rPr dirty="0" spc="-35"/>
              <a:t> </a:t>
            </a:r>
            <a:r>
              <a:rPr dirty="0" spc="-10"/>
              <a:t>Project</a:t>
            </a:r>
          </a:p>
          <a:p>
            <a:pPr marL="437515" indent="-389890">
              <a:lnSpc>
                <a:spcPct val="100000"/>
              </a:lnSpc>
              <a:spcBef>
                <a:spcPts val="375"/>
              </a:spcBef>
              <a:buChar char="●"/>
              <a:tabLst>
                <a:tab pos="437515" algn="l"/>
                <a:tab pos="438150" algn="l"/>
              </a:tabLst>
            </a:pPr>
            <a:r>
              <a:rPr dirty="0"/>
              <a:t>They</a:t>
            </a:r>
            <a:r>
              <a:rPr dirty="0" spc="-20"/>
              <a:t> </a:t>
            </a:r>
            <a:r>
              <a:rPr dirty="0"/>
              <a:t>want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/>
              <a:t>see</a:t>
            </a:r>
            <a:r>
              <a:rPr dirty="0" spc="-10"/>
              <a:t> </a:t>
            </a:r>
            <a:r>
              <a:rPr dirty="0"/>
              <a:t>it</a:t>
            </a:r>
            <a:r>
              <a:rPr dirty="0" spc="-10"/>
              <a:t> </a:t>
            </a:r>
            <a:r>
              <a:rPr dirty="0"/>
              <a:t>replicated</a:t>
            </a:r>
            <a:r>
              <a:rPr dirty="0" spc="-10"/>
              <a:t> </a:t>
            </a:r>
            <a:r>
              <a:rPr dirty="0"/>
              <a:t>→</a:t>
            </a:r>
            <a:r>
              <a:rPr dirty="0" spc="-10"/>
              <a:t> </a:t>
            </a:r>
            <a:r>
              <a:rPr dirty="0"/>
              <a:t>RFP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10"/>
              <a:t> city-</a:t>
            </a:r>
            <a:r>
              <a:rPr dirty="0"/>
              <a:t>wide</a:t>
            </a:r>
            <a:r>
              <a:rPr dirty="0" spc="-10"/>
              <a:t> </a:t>
            </a:r>
            <a:r>
              <a:rPr dirty="0"/>
              <a:t>biochar</a:t>
            </a:r>
            <a:r>
              <a:rPr dirty="0" spc="-10"/>
              <a:t> projects</a:t>
            </a:r>
          </a:p>
          <a:p>
            <a:pPr marL="437515" indent="-389890">
              <a:lnSpc>
                <a:spcPct val="100000"/>
              </a:lnSpc>
              <a:spcBef>
                <a:spcPts val="380"/>
              </a:spcBef>
              <a:buChar char="●"/>
              <a:tabLst>
                <a:tab pos="437515" algn="l"/>
                <a:tab pos="438150" algn="l"/>
              </a:tabLst>
            </a:pPr>
            <a:r>
              <a:rPr dirty="0"/>
              <a:t>Cincinnati</a:t>
            </a:r>
            <a:r>
              <a:rPr dirty="0" spc="-30"/>
              <a:t> </a:t>
            </a:r>
            <a:r>
              <a:rPr dirty="0"/>
              <a:t>selected</a:t>
            </a:r>
            <a:r>
              <a:rPr dirty="0" spc="-15"/>
              <a:t> </a:t>
            </a:r>
            <a:r>
              <a:rPr dirty="0"/>
              <a:t>as</a:t>
            </a:r>
            <a:r>
              <a:rPr dirty="0" spc="-15"/>
              <a:t> </a:t>
            </a:r>
            <a:r>
              <a:rPr dirty="0"/>
              <a:t>1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10</a:t>
            </a:r>
            <a:r>
              <a:rPr dirty="0" spc="-15"/>
              <a:t> </a:t>
            </a:r>
            <a:r>
              <a:rPr dirty="0"/>
              <a:t>cities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world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 spc="-10"/>
              <a:t>participate</a:t>
            </a:r>
          </a:p>
          <a:p>
            <a:pPr lvl="1" marL="894715" indent="-359410">
              <a:lnSpc>
                <a:spcPct val="100000"/>
              </a:lnSpc>
              <a:spcBef>
                <a:spcPts val="395"/>
              </a:spcBef>
              <a:buChar char="○"/>
              <a:tabLst>
                <a:tab pos="894715" algn="l"/>
                <a:tab pos="895350" algn="l"/>
              </a:tabLst>
            </a:pPr>
            <a:r>
              <a:rPr dirty="0" sz="1700" spc="-20">
                <a:solidFill>
                  <a:srgbClr val="ADADAD"/>
                </a:solidFill>
                <a:latin typeface="Arial"/>
                <a:cs typeface="Arial"/>
              </a:rPr>
              <a:t>Technical</a:t>
            </a:r>
            <a:r>
              <a:rPr dirty="0" sz="1700" spc="-5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ADADAD"/>
                </a:solidFill>
                <a:latin typeface="Arial"/>
                <a:cs typeface="Arial"/>
              </a:rPr>
              <a:t>assistance</a:t>
            </a:r>
            <a:endParaRPr sz="1700">
              <a:latin typeface="Arial"/>
              <a:cs typeface="Arial"/>
            </a:endParaRPr>
          </a:p>
          <a:p>
            <a:pPr lvl="1" marL="894715" indent="-359410">
              <a:lnSpc>
                <a:spcPct val="100000"/>
              </a:lnSpc>
              <a:spcBef>
                <a:spcPts val="305"/>
              </a:spcBef>
              <a:buChar char="○"/>
              <a:tabLst>
                <a:tab pos="894715" algn="l"/>
                <a:tab pos="895350" algn="l"/>
              </a:tabLst>
            </a:pP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Qualified</a:t>
            </a:r>
            <a:r>
              <a:rPr dirty="0" sz="1700" spc="-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to</a:t>
            </a:r>
            <a:r>
              <a:rPr dirty="0" sz="17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apply</a:t>
            </a:r>
            <a:r>
              <a:rPr dirty="0" sz="17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for</a:t>
            </a:r>
            <a:r>
              <a:rPr dirty="0" sz="17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matching</a:t>
            </a:r>
            <a:r>
              <a:rPr dirty="0" sz="17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financial</a:t>
            </a:r>
            <a:r>
              <a:rPr dirty="0" sz="17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support</a:t>
            </a:r>
            <a:r>
              <a:rPr dirty="0" sz="17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from</a:t>
            </a:r>
            <a:r>
              <a:rPr dirty="0" sz="1700" spc="-20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ADADAD"/>
                </a:solidFill>
                <a:latin typeface="Arial"/>
                <a:cs typeface="Arial"/>
              </a:rPr>
              <a:t>Bloomberg</a:t>
            </a:r>
            <a:endParaRPr sz="1700">
              <a:latin typeface="Arial"/>
              <a:cs typeface="Arial"/>
            </a:endParaRPr>
          </a:p>
          <a:p>
            <a:pPr lvl="1" marL="894715" indent="-359410">
              <a:lnSpc>
                <a:spcPct val="100000"/>
              </a:lnSpc>
              <a:spcBef>
                <a:spcPts val="305"/>
              </a:spcBef>
              <a:buChar char="○"/>
              <a:tabLst>
                <a:tab pos="894715" algn="l"/>
                <a:tab pos="895350" algn="l"/>
              </a:tabLst>
            </a:pP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Raised</a:t>
            </a:r>
            <a:r>
              <a:rPr dirty="0" sz="1700" spc="-3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funds</a:t>
            </a:r>
            <a:r>
              <a:rPr dirty="0" sz="17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from</a:t>
            </a:r>
            <a:r>
              <a:rPr dirty="0" sz="17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Cincinnati</a:t>
            </a:r>
            <a:r>
              <a:rPr dirty="0" sz="17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Park</a:t>
            </a:r>
            <a:r>
              <a:rPr dirty="0" sz="17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Board</a:t>
            </a:r>
            <a:r>
              <a:rPr dirty="0" sz="1700" spc="-25">
                <a:solidFill>
                  <a:srgbClr val="ADADA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ADADAD"/>
                </a:solidFill>
                <a:latin typeface="Arial"/>
                <a:cs typeface="Arial"/>
              </a:rPr>
              <a:t>and</a:t>
            </a:r>
            <a:r>
              <a:rPr dirty="0" sz="1700" spc="-25">
                <a:solidFill>
                  <a:srgbClr val="ADADAD"/>
                </a:solidFill>
                <a:latin typeface="Arial"/>
                <a:cs typeface="Arial"/>
              </a:rPr>
              <a:t> MSD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50" y="101450"/>
            <a:ext cx="8967375" cy="4911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Bluegrass Green Source Pres</dc:title>
  <dcterms:created xsi:type="dcterms:W3CDTF">2023-03-07T15:55:06Z</dcterms:created>
  <dcterms:modified xsi:type="dcterms:W3CDTF">2023-03-07T15:55:06Z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