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1" r:id="rId4"/>
    <p:sldId id="272" r:id="rId5"/>
    <p:sldId id="279" r:id="rId6"/>
    <p:sldId id="280" r:id="rId7"/>
    <p:sldId id="298" r:id="rId8"/>
    <p:sldId id="300" r:id="rId9"/>
    <p:sldId id="263" r:id="rId10"/>
    <p:sldId id="267" r:id="rId11"/>
    <p:sldId id="302" r:id="rId12"/>
    <p:sldId id="30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9A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94F0C0-6A0D-498F-B083-5CD6E1E67ED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455076-4F77-463A-9772-29F09570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742900-A3AF-492B-852E-BA2048FE15D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DFCAE4-921D-4787-A653-DB8D1876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CAE4-921D-4787-A653-DB8D18766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CAE4-921D-4787-A653-DB8D187661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1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CAE4-921D-4787-A653-DB8D187661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2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CAE4-921D-4787-A653-DB8D187661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6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3455-CBA7-BC4A-F514-B29C9308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629CB-6965-AD7A-1479-7CDA2D5D6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31E5F-E306-B586-9E1A-2BED8EAEF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78C60-4B63-A556-5B80-7F633403E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CAE4-921D-4787-A653-DB8D187661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4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Home compost pilot proposal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148752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 &amp;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29D5-F620-44EE-A74E-FEF96D35A5D8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Web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60" y="5034952"/>
            <a:ext cx="3996081" cy="10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141-88F6-4FD3-88BB-FFEEA919DF28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676400" y="304428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Picture 5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12" y="5715000"/>
            <a:ext cx="2073977" cy="5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F1D-013E-4CCB-90E9-F5FC5E2AAF5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</p:spTree>
    <p:extLst>
      <p:ext uri="{BB962C8B-B14F-4D97-AF65-F5344CB8AC3E}">
        <p14:creationId xmlns:p14="http://schemas.microsoft.com/office/powerpoint/2010/main" val="17605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4B1-3B59-4F13-83B0-9E037FA74BBA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200" y="1524000"/>
            <a:ext cx="8229600" cy="381000"/>
          </a:xfrm>
        </p:spPr>
        <p:txBody>
          <a:bodyPr anchor="b">
            <a:noAutofit/>
          </a:bodyPr>
          <a:lstStyle>
            <a:lvl1pPr marL="0" indent="0">
              <a:buNone/>
              <a:defRPr sz="2400" b="0" i="1">
                <a:solidFill>
                  <a:schemeClr val="bg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</p:spTree>
    <p:extLst>
      <p:ext uri="{BB962C8B-B14F-4D97-AF65-F5344CB8AC3E}">
        <p14:creationId xmlns:p14="http://schemas.microsoft.com/office/powerpoint/2010/main" val="23027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53BE-4B54-40AC-A08F-F24B6BE17B2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200" y="1524000"/>
            <a:ext cx="8229600" cy="381000"/>
          </a:xfrm>
        </p:spPr>
        <p:txBody>
          <a:bodyPr anchor="b">
            <a:noAutofit/>
          </a:bodyPr>
          <a:lstStyle>
            <a:lvl1pPr marL="0" indent="0">
              <a:buNone/>
              <a:defRPr sz="2400" b="0" i="1">
                <a:solidFill>
                  <a:schemeClr val="bg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99FA-F9CE-495F-9E8E-7E0D6D0C27C9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</p:spTree>
    <p:extLst>
      <p:ext uri="{BB962C8B-B14F-4D97-AF65-F5344CB8AC3E}">
        <p14:creationId xmlns:p14="http://schemas.microsoft.com/office/powerpoint/2010/main" val="54009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 with Colum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1" y="913006"/>
            <a:ext cx="6096000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D69D-9BD3-493A-B535-284AC9E532E1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00200"/>
            <a:ext cx="4040188" cy="457200"/>
          </a:xfrm>
        </p:spPr>
        <p:txBody>
          <a:bodyPr anchor="b">
            <a:noAutofit/>
          </a:bodyPr>
          <a:lstStyle>
            <a:lvl1pPr marL="0" indent="0">
              <a:buNone/>
              <a:defRPr sz="2400" b="0" i="1">
                <a:solidFill>
                  <a:schemeClr val="bg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48200" y="16002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>
                <a:solidFill>
                  <a:schemeClr val="bg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</p:spTree>
    <p:extLst>
      <p:ext uri="{BB962C8B-B14F-4D97-AF65-F5344CB8AC3E}">
        <p14:creationId xmlns:p14="http://schemas.microsoft.com/office/powerpoint/2010/main" val="293486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59549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4068763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graphic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9F4B-0E32-4DD9-B8AF-9B8C833CAB5C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200" y="1600200"/>
            <a:ext cx="8229600" cy="457200"/>
          </a:xfrm>
        </p:spPr>
        <p:txBody>
          <a:bodyPr anchor="b">
            <a:noAutofit/>
          </a:bodyPr>
          <a:lstStyle>
            <a:lvl1pPr marL="0" indent="0">
              <a:buNone/>
              <a:defRPr sz="2400" b="0" i="1">
                <a:solidFill>
                  <a:schemeClr val="bg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Home Compost Report</a:t>
            </a:r>
          </a:p>
        </p:txBody>
      </p:sp>
    </p:spTree>
    <p:extLst>
      <p:ext uri="{BB962C8B-B14F-4D97-AF65-F5344CB8AC3E}">
        <p14:creationId xmlns:p14="http://schemas.microsoft.com/office/powerpoint/2010/main" val="348909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4F3F-5097-457E-88CD-E0516900793E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75260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rgbClr val="0959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8D85-5390-4CB7-A5FA-4FCAB612DFB0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 Logo Files_Print_Lockup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073977" cy="539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88058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096000" cy="38683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75000"/>
                  </a:schemeClr>
                </a:solidFill>
                <a:latin typeface="Calisto MT" panose="02040603050505030304" pitchFamily="18" charset="0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2037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41F3-5757-4A39-8FAC-C3CC5EAD2BB4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E55B-61F2-4A0C-9806-92A7DA10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3" r:id="rId5"/>
    <p:sldLayoutId id="2147483664" r:id="rId6"/>
    <p:sldLayoutId id="2147483668" r:id="rId7"/>
    <p:sldLayoutId id="2147483655" r:id="rId8"/>
    <p:sldLayoutId id="2147483666" r:id="rId9"/>
    <p:sldLayoutId id="2147483665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/>
              <a:t>Lexington’s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148752"/>
          </a:xfrm>
        </p:spPr>
        <p:txBody>
          <a:bodyPr/>
          <a:lstStyle/>
          <a:p>
            <a:r>
              <a:rPr lang="en-US" dirty="0"/>
              <a:t>Bluegrass </a:t>
            </a:r>
            <a:r>
              <a:rPr lang="en-US" dirty="0" err="1"/>
              <a:t>Greensource</a:t>
            </a:r>
            <a:r>
              <a:rPr lang="en-US" dirty="0"/>
              <a:t> Sustainability Summit</a:t>
            </a:r>
          </a:p>
          <a:p>
            <a:r>
              <a:rPr lang="en-US" dirty="0"/>
              <a:t>Jada Walker Griggs, </a:t>
            </a:r>
            <a:r>
              <a:rPr lang="en-US"/>
              <a:t>Sustainability Program Manager Senior</a:t>
            </a:r>
            <a:endParaRPr lang="en-US" dirty="0"/>
          </a:p>
          <a:p>
            <a:r>
              <a:rPr lang="en-US" dirty="0"/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9654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pPr algn="l"/>
            <a:r>
              <a:rPr lang="en-US" sz="2800" dirty="0"/>
              <a:t>Implementation Measures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Priority Climate Action Plan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D34A02-7239-FFDC-7B47-8E00CA11ED8F}"/>
              </a:ext>
            </a:extLst>
          </p:cNvPr>
          <p:cNvSpPr txBox="1">
            <a:spLocks/>
          </p:cNvSpPr>
          <p:nvPr/>
        </p:nvSpPr>
        <p:spPr>
          <a:xfrm>
            <a:off x="423908" y="1760946"/>
            <a:ext cx="8415291" cy="46709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Tree Canopy</a:t>
            </a:r>
          </a:p>
          <a:p>
            <a:pPr marL="0" indent="0">
              <a:buNone/>
            </a:pPr>
            <a:r>
              <a:rPr lang="en-US" sz="2000" dirty="0"/>
              <a:t>       Increase tree canopy in our MSA</a:t>
            </a:r>
          </a:p>
          <a:p>
            <a:r>
              <a:rPr lang="en-US" sz="2400" dirty="0"/>
              <a:t>Solarize Lexington Program</a:t>
            </a:r>
          </a:p>
          <a:p>
            <a:pPr marL="0" indent="0">
              <a:buNone/>
            </a:pPr>
            <a:r>
              <a:rPr lang="en-US" altLang="en-US" sz="2000" dirty="0"/>
              <a:t>       Extend the program to h</a:t>
            </a:r>
            <a:r>
              <a:rPr lang="en-US" sz="2000" dirty="0"/>
              <a:t>omeowners in other counties in </a:t>
            </a:r>
            <a:r>
              <a:rPr lang="en-US" altLang="en-US" sz="2000" dirty="0"/>
              <a:t>our MSA</a:t>
            </a:r>
            <a:endParaRPr lang="en-US" sz="2000" dirty="0"/>
          </a:p>
          <a:p>
            <a:r>
              <a:rPr lang="en-US" sz="2400" dirty="0"/>
              <a:t>Weatherization Program</a:t>
            </a:r>
          </a:p>
          <a:p>
            <a:pPr marL="0" indent="0">
              <a:buNone/>
            </a:pPr>
            <a:r>
              <a:rPr lang="en-US" sz="2000" dirty="0"/>
              <a:t>       Homeowners and renters with low- to moderate- income</a:t>
            </a:r>
          </a:p>
          <a:p>
            <a:r>
              <a:rPr lang="en-US" sz="2400" dirty="0" err="1"/>
              <a:t>Lextran</a:t>
            </a:r>
            <a:r>
              <a:rPr lang="en-US" sz="2400" dirty="0"/>
              <a:t> Electric Bus Charging Canopy Project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Provide cover/weather protection for electric fleet, charging infrastructure for each parking stall and generator backup for recharging during power outages</a:t>
            </a:r>
          </a:p>
          <a:p>
            <a:r>
              <a:rPr lang="en-US" sz="2400" dirty="0"/>
              <a:t>Regional Electric Vehicle Charging Study</a:t>
            </a:r>
          </a:p>
          <a:p>
            <a:pPr marL="0" indent="0">
              <a:buNone/>
            </a:pPr>
            <a:r>
              <a:rPr lang="en-US" sz="2000" dirty="0"/>
              <a:t>     Identify demand for future public electric vehicle recharging stations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FC7D-6546-1E6D-44BF-C0A31BFA0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4613-6B04-F832-454F-77C7769A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Climate Action Plan (CCAP)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D8D15-C8F1-AA4C-F17D-1D826934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pPr lvl="1"/>
            <a:r>
              <a:rPr lang="en-US" dirty="0"/>
              <a:t>Build on the simplified emissions inventory conducted for the PCAP to complete a comprehensive GHG Inventory for the CCAP</a:t>
            </a:r>
          </a:p>
          <a:p>
            <a:pPr lvl="1"/>
            <a:r>
              <a:rPr lang="en-US" dirty="0"/>
              <a:t>Quantify Comprehensive GHG Reductions Targets by Sector</a:t>
            </a:r>
          </a:p>
          <a:p>
            <a:pPr lvl="1"/>
            <a:r>
              <a:rPr lang="en-US" dirty="0"/>
              <a:t>Benefits Analysis</a:t>
            </a:r>
          </a:p>
          <a:p>
            <a:pPr lvl="1"/>
            <a:r>
              <a:rPr lang="en-US" dirty="0"/>
              <a:t>Low Income/Disadvantaged Communities Benefits Analysis</a:t>
            </a:r>
          </a:p>
          <a:p>
            <a:pPr lvl="1"/>
            <a:r>
              <a:rPr lang="en-US" dirty="0"/>
              <a:t>Stakeholder Engagement</a:t>
            </a:r>
          </a:p>
          <a:p>
            <a:pPr lvl="1"/>
            <a:r>
              <a:rPr lang="en-US" dirty="0"/>
              <a:t>Review of Authority to Implement</a:t>
            </a:r>
          </a:p>
          <a:p>
            <a:pPr lvl="1"/>
            <a:r>
              <a:rPr lang="en-US" dirty="0"/>
              <a:t>Intersection with other funding opportunities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BD00C-8E13-1CEF-CF0C-E7F30288E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50012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96A4-0AC0-C511-CAC6-1971E7F2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9350"/>
            <a:ext cx="8229600" cy="20193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jgriggs@lexingtonky.gov 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www.lexingtonky.gov/sustainability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68878-8423-1C89-7AEF-B66A30129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B3B5D8-4C0B-F6AD-EA50-61D6DAA6B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602257"/>
            <a:ext cx="3703604" cy="12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820" y="913006"/>
            <a:ext cx="8227979" cy="763394"/>
          </a:xfrm>
        </p:spPr>
        <p:txBody>
          <a:bodyPr/>
          <a:lstStyle/>
          <a:p>
            <a:r>
              <a:rPr lang="en-US" altLang="en-US" dirty="0"/>
              <a:t>Empower Lexington:  A Plan for a Resilient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Stakeholders developed over a 3 year period (2009- 2012) – </a:t>
            </a:r>
            <a:r>
              <a:rPr lang="en-US" altLang="en-US" dirty="0">
                <a:solidFill>
                  <a:schemeClr val="accent5">
                    <a:lumMod val="25000"/>
                  </a:schemeClr>
                </a:solidFill>
              </a:rPr>
              <a:t>facilitated by </a:t>
            </a:r>
            <a:r>
              <a:rPr lang="en-US" altLang="en-US" dirty="0" err="1">
                <a:solidFill>
                  <a:schemeClr val="accent5">
                    <a:lumMod val="25000"/>
                  </a:schemeClr>
                </a:solidFill>
              </a:rPr>
              <a:t>LFUCG</a:t>
            </a:r>
            <a:r>
              <a:rPr lang="en-US" altLang="en-US" dirty="0">
                <a:solidFill>
                  <a:schemeClr val="accent5">
                    <a:lumMod val="25000"/>
                  </a:schemeClr>
                </a:solidFill>
              </a:rPr>
              <a:t>; s</a:t>
            </a:r>
            <a:r>
              <a:rPr lang="en-US" dirty="0"/>
              <a:t>upported by Council in 2012</a:t>
            </a:r>
          </a:p>
          <a:p>
            <a:r>
              <a:rPr lang="en-US" altLang="en-US" dirty="0"/>
              <a:t>Focus was on energy efficiency in 5 sectors:</a:t>
            </a:r>
          </a:p>
          <a:p>
            <a:pPr marL="400050" lvl="1" indent="0">
              <a:buNone/>
            </a:pPr>
            <a:r>
              <a:rPr lang="en-US" altLang="en-US" i="1" dirty="0"/>
              <a:t>1) Residential</a:t>
            </a:r>
          </a:p>
          <a:p>
            <a:pPr marL="400050" lvl="1" indent="0">
              <a:buNone/>
            </a:pPr>
            <a:r>
              <a:rPr lang="en-US" altLang="en-US" i="1" dirty="0"/>
              <a:t>2) Industrial, Commercial, Institutional</a:t>
            </a:r>
          </a:p>
          <a:p>
            <a:pPr marL="400050" lvl="1" indent="0">
              <a:buNone/>
            </a:pPr>
            <a:r>
              <a:rPr lang="en-US" altLang="en-US" i="1" dirty="0"/>
              <a:t>3) Land Use, Food, and Agriculture</a:t>
            </a:r>
          </a:p>
          <a:p>
            <a:pPr marL="400050" lvl="1" indent="0">
              <a:buNone/>
            </a:pPr>
            <a:r>
              <a:rPr lang="en-US" altLang="en-US" i="1" dirty="0"/>
              <a:t>4) Transportation</a:t>
            </a:r>
          </a:p>
          <a:p>
            <a:pPr marL="400050" lvl="1" indent="0">
              <a:buNone/>
            </a:pPr>
            <a:r>
              <a:rPr lang="en-US" altLang="en-US" i="1" dirty="0"/>
              <a:t>5) Waste</a:t>
            </a:r>
          </a:p>
          <a:p>
            <a:r>
              <a:rPr lang="en-US" altLang="en-US" dirty="0"/>
              <a:t>Plan was flexible / voluntary, with goal to reduce energy use by at least 1% year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52362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Empower Lexington Plan Update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Sectors:  Over 50 members; aligns with LEED for Cities Certification. Work to increase sustainability and climate resiliency.</a:t>
            </a:r>
          </a:p>
          <a:p>
            <a:r>
              <a:rPr lang="en-US" altLang="en-US" dirty="0"/>
              <a:t>Core Team (members from previous plan efforts)</a:t>
            </a:r>
            <a:endParaRPr lang="en-US" dirty="0"/>
          </a:p>
          <a:p>
            <a:r>
              <a:rPr lang="en-US" altLang="en-US" dirty="0"/>
              <a:t>Sectors: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Natural Systems and Ecology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Transportation and Land Use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Water Efficiency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Energy and Greenhouse Gas Emissions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Materials and Resources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altLang="en-US" i="1" dirty="0"/>
              <a:t>Quality of Life (Justice, Equity, Diversity and Inclusion)</a:t>
            </a:r>
          </a:p>
          <a:p>
            <a:r>
              <a:rPr lang="en-US" dirty="0"/>
              <a:t>Engagement (public input) opportunities July-August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6096000" cy="386834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5527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D16A-4C1A-C656-3647-CCB46650D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B3CC-EF30-304C-1CED-9F9E99CD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LEED for Cities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8B61-CAB1-6898-9DDC-4D7CEBA7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Lexington was selected as 1 of 13 cities to participate in the Leadership Cohort Program sponsored by the U.S. Green Building Council (USGBC) 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Colorado Springs, CO; Des Moines, IA; Grand Junction, CO; Lantana, FL; Largo, FL; Lawrence, KS; North Miami, FL; Palm Coast, FL; Plano, TX; San Diego, CA; Scottsdale, AZ; South Bend, IN)</a:t>
            </a:r>
          </a:p>
          <a:p>
            <a:pPr>
              <a:defRPr/>
            </a:pPr>
            <a:endParaRPr lang="en-US" sz="1100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USGBC is</a:t>
            </a:r>
            <a:r>
              <a:rPr lang="en-US" dirty="0"/>
              <a:t> the global leader in green building. Vision is that buildings and communities will regenerate and sustain the health and vitality of all life.</a:t>
            </a:r>
          </a:p>
          <a:p>
            <a:endParaRPr lang="en-US" sz="1200" dirty="0">
              <a:solidFill>
                <a:srgbClr val="444444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Program Objective: Obtain LEED* for Cities Certification</a:t>
            </a:r>
          </a:p>
          <a:p>
            <a:endParaRPr lang="en-US" sz="1200" dirty="0">
              <a:solidFill>
                <a:srgbClr val="444444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Program provides peer-to-peer networking opportunities, technical assistance, and access to educational resources; and covers fees for USGBC membership, registration, and certification review.</a:t>
            </a:r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2000" dirty="0"/>
              <a:t>*LEED = Leadership in Energy and Environmental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BDA18F-C4F8-4908-22BE-C8BB69CA9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6096000" cy="386834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67229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Greenhouse Gas Emissions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Reactivate our community-wide greenhouse gas (</a:t>
            </a:r>
            <a:r>
              <a:rPr lang="en-US" dirty="0" err="1"/>
              <a:t>GHG</a:t>
            </a:r>
            <a:r>
              <a:rPr lang="en-US" dirty="0"/>
              <a:t>) emissions inventory</a:t>
            </a:r>
          </a:p>
          <a:p>
            <a:pPr>
              <a:defRPr/>
            </a:pPr>
            <a:r>
              <a:rPr lang="en-US" dirty="0"/>
              <a:t>Track community-wide &amp; </a:t>
            </a:r>
            <a:r>
              <a:rPr lang="en-US" dirty="0" err="1"/>
              <a:t>LFUCG</a:t>
            </a:r>
            <a:r>
              <a:rPr lang="en-US" dirty="0"/>
              <a:t> </a:t>
            </a:r>
            <a:r>
              <a:rPr lang="en-US" dirty="0" err="1"/>
              <a:t>GHG</a:t>
            </a:r>
            <a:r>
              <a:rPr lang="en-US" dirty="0"/>
              <a:t> emissions</a:t>
            </a:r>
          </a:p>
          <a:p>
            <a:pPr lvl="1">
              <a:buFontTx/>
              <a:buChar char="-"/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RFP &amp; Consultant selection completed in May</a:t>
            </a:r>
          </a:p>
          <a:p>
            <a:pPr lvl="1">
              <a:buFontTx/>
              <a:buChar char="-"/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Establish baseline using 2021 emissions</a:t>
            </a:r>
          </a:p>
          <a:p>
            <a:pPr lvl="1">
              <a:buFontTx/>
              <a:buChar char="-"/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Recommend 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</a:rPr>
              <a:t>GHG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reduction targets</a:t>
            </a:r>
          </a:p>
          <a:p>
            <a:r>
              <a:rPr lang="en-US" dirty="0"/>
              <a:t>Set </a:t>
            </a:r>
            <a:r>
              <a:rPr lang="en-US" dirty="0" err="1"/>
              <a:t>GHG</a:t>
            </a:r>
            <a:r>
              <a:rPr lang="en-US" dirty="0"/>
              <a:t> emissions reduction targets</a:t>
            </a:r>
          </a:p>
          <a:p>
            <a:pPr lvl="1">
              <a:buFontTx/>
              <a:buChar char="-"/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Programs, policies, projects, and initiatives to help us reach our targets</a:t>
            </a:r>
            <a:endParaRPr lang="en-US" dirty="0"/>
          </a:p>
          <a:p>
            <a:r>
              <a:rPr lang="en-US" dirty="0"/>
              <a:t>Re-calculate </a:t>
            </a:r>
            <a:r>
              <a:rPr lang="en-US" dirty="0" err="1"/>
              <a:t>GHG</a:t>
            </a:r>
            <a:r>
              <a:rPr lang="en-US" dirty="0"/>
              <a:t> emissions every 2 years going forward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6096000" cy="386834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11861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Solarize Lexington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Partnered with KY Solar Energy Society for a second year to provide a vetted process for residents</a:t>
            </a:r>
          </a:p>
          <a:p>
            <a:r>
              <a:rPr lang="en-US" altLang="en-US" dirty="0"/>
              <a:t>Group buying program designed to promote and encourage the use of solar </a:t>
            </a:r>
          </a:p>
          <a:p>
            <a:r>
              <a:rPr lang="en-US" altLang="en-US" dirty="0"/>
              <a:t>Open only to Lexington-Fayette County residents, small businesses, non-profits, and places of worship</a:t>
            </a:r>
          </a:p>
          <a:p>
            <a:r>
              <a:rPr lang="en-US" altLang="en-US" dirty="0"/>
              <a:t>Council approved $1 Million for grants to low-to moderate-income homeowners &lt; 80%  </a:t>
            </a:r>
            <a:r>
              <a:rPr lang="en-US" dirty="0"/>
              <a:t>Area Median Income.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Launched on March 12; Enrollment ends Aug. 9</a:t>
            </a:r>
            <a:r>
              <a:rPr lang="en-US" altLang="en-US" baseline="30000" dirty="0"/>
              <a:t>th</a:t>
            </a:r>
            <a:r>
              <a:rPr lang="en-US" altLang="en-US" dirty="0"/>
              <a:t>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6096000" cy="386834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634" y="4876800"/>
            <a:ext cx="2003165" cy="2005528"/>
          </a:xfrm>
          <a:prstGeom prst="rect">
            <a:avLst/>
          </a:prstGeom>
        </p:spPr>
      </p:pic>
      <p:pic>
        <p:nvPicPr>
          <p:cNvPr id="4" name="Picture 3" descr="A map of kentucky with several states">
            <a:extLst>
              <a:ext uri="{FF2B5EF4-FFF2-40B4-BE49-F238E27FC236}">
                <a16:creationId xmlns:a16="http://schemas.microsoft.com/office/drawing/2014/main" id="{7F3C54CA-46A9-41C2-A42C-9C092BAC0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2350" r="62981" b="85044"/>
          <a:stretch/>
        </p:blipFill>
        <p:spPr bwMode="auto">
          <a:xfrm>
            <a:off x="461639" y="6119812"/>
            <a:ext cx="2114550" cy="561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60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2023</a:t>
            </a:r>
          </a:p>
          <a:p>
            <a:pPr marL="0" indent="0">
              <a:buNone/>
              <a:defRPr/>
            </a:pPr>
            <a:r>
              <a:rPr lang="en-US" altLang="en-US" dirty="0"/>
              <a:t>     - 634 Interest Forms Submitted</a:t>
            </a:r>
          </a:p>
          <a:p>
            <a:pPr marL="0" indent="0">
              <a:buNone/>
              <a:defRPr/>
            </a:pPr>
            <a:r>
              <a:rPr lang="en-US" altLang="en-US" dirty="0"/>
              <a:t>     - 76 Signed Contracts </a:t>
            </a:r>
          </a:p>
          <a:p>
            <a:pPr marL="0" indent="0">
              <a:buNone/>
              <a:defRPr/>
            </a:pPr>
            <a:r>
              <a:rPr lang="en-US" altLang="en-US" dirty="0"/>
              <a:t>            (42 grant-34 non-grants)</a:t>
            </a:r>
          </a:p>
          <a:p>
            <a:pPr marL="0" indent="0">
              <a:buNone/>
              <a:defRPr/>
            </a:pPr>
            <a:r>
              <a:rPr lang="en-US" altLang="en-US" dirty="0"/>
              <a:t>     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560kW installed leading to an energy savings </a:t>
            </a:r>
          </a:p>
          <a:p>
            <a:pPr marL="0" indent="0">
              <a:buNone/>
              <a:defRPr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for the year of 672,000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kWHrs</a:t>
            </a:r>
            <a:endParaRPr lang="en-US" altLang="en-US" dirty="0"/>
          </a:p>
          <a:p>
            <a:r>
              <a:rPr lang="en-US" altLang="en-US" dirty="0"/>
              <a:t>42 grant-approved contracts signed (average cost per home =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en-US" dirty="0"/>
              <a:t>$21,545)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6096000" cy="386834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Solarize Lexington Program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38599" y="5129386"/>
            <a:ext cx="4648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“THANK YOU - THANK YOU - THANK YOU. My system is up and running. Wow it is really fantastic. What a wonderful over all experience from beginning to end.”  - Solarize Lexington Grant Recipient</a:t>
            </a:r>
          </a:p>
        </p:txBody>
      </p:sp>
    </p:spTree>
    <p:extLst>
      <p:ext uri="{BB962C8B-B14F-4D97-AF65-F5344CB8AC3E}">
        <p14:creationId xmlns:p14="http://schemas.microsoft.com/office/powerpoint/2010/main" val="278916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Pollution Reduction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05400" cy="4670926"/>
          </a:xfrm>
        </p:spPr>
        <p:txBody>
          <a:bodyPr>
            <a:normAutofit/>
          </a:bodyPr>
          <a:lstStyle/>
          <a:p>
            <a:r>
              <a:rPr lang="en-US" dirty="0"/>
              <a:t>Lexington-Fayette County Metropolitan Statistical Area (MSA) received just under $1 million dollar for a planning grant from U.S. Environmental Protection Agency to develop a Priority and Comprehensive Climate Action Plan</a:t>
            </a:r>
          </a:p>
          <a:p>
            <a:r>
              <a:rPr lang="en-US" dirty="0"/>
              <a:t>Planning for reducing GHG emissions and other harmful air pollution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00F192B4-DDDC-2534-A0D1-06504D15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5562600" y="1981200"/>
            <a:ext cx="3429000" cy="333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806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Climate Action Plan (PCAP)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2B80-F498-9337-9ED7-D3B646DE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pPr lvl="1"/>
            <a:r>
              <a:rPr lang="en-US" dirty="0"/>
              <a:t>Simplified GHG Inventory for </a:t>
            </a:r>
            <a:r>
              <a:rPr lang="en-US" dirty="0" err="1"/>
              <a:t>MSA</a:t>
            </a:r>
            <a:endParaRPr lang="en-US" dirty="0"/>
          </a:p>
          <a:p>
            <a:pPr lvl="1"/>
            <a:r>
              <a:rPr lang="en-US" dirty="0"/>
              <a:t>List of “Implementation Ready” Measures</a:t>
            </a:r>
          </a:p>
          <a:p>
            <a:pPr lvl="1"/>
            <a:r>
              <a:rPr lang="en-US" dirty="0"/>
              <a:t>Quantified GHG Reductions</a:t>
            </a:r>
          </a:p>
          <a:p>
            <a:pPr lvl="1"/>
            <a:r>
              <a:rPr lang="en-US" dirty="0"/>
              <a:t>Review of Authority to Implement</a:t>
            </a:r>
          </a:p>
          <a:p>
            <a:pPr lvl="1"/>
            <a:r>
              <a:rPr lang="en-US" dirty="0"/>
              <a:t>Low Income/Disadvantaged Communities Benefits Analysis</a:t>
            </a:r>
          </a:p>
          <a:p>
            <a:pPr lvl="1"/>
            <a:r>
              <a:rPr lang="en-US" dirty="0"/>
              <a:t>Stakeholder Engagement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68F64-A8AE-B8C2-7AD5-0691767D48F7}"/>
              </a:ext>
            </a:extLst>
          </p:cNvPr>
          <p:cNvSpPr txBox="1"/>
          <p:nvPr/>
        </p:nvSpPr>
        <p:spPr>
          <a:xfrm>
            <a:off x="549676" y="4953000"/>
            <a:ext cx="7467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funds for greenhouse gas (GHG) reduction measures that will significantly reduce cumulative GHG emissions by 2030 and beyond,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accelerate decarbonization across one or more major sectors responsible for GHG emissions.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D281FB-394B-F9C5-429A-B60C4B3F089E}"/>
              </a:ext>
            </a:extLst>
          </p:cNvPr>
          <p:cNvSpPr txBox="1">
            <a:spLocks/>
          </p:cNvSpPr>
          <p:nvPr/>
        </p:nvSpPr>
        <p:spPr>
          <a:xfrm>
            <a:off x="572610" y="4228730"/>
            <a:ext cx="8227979" cy="595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Implementation Grant</a:t>
            </a:r>
          </a:p>
        </p:txBody>
      </p:sp>
    </p:spTree>
    <p:extLst>
      <p:ext uri="{BB962C8B-B14F-4D97-AF65-F5344CB8AC3E}">
        <p14:creationId xmlns:p14="http://schemas.microsoft.com/office/powerpoint/2010/main" val="254439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xington">
      <a:dk1>
        <a:srgbClr val="444444"/>
      </a:dk1>
      <a:lt1>
        <a:sysClr val="window" lastClr="FFFFFF"/>
      </a:lt1>
      <a:dk2>
        <a:srgbClr val="0959A7"/>
      </a:dk2>
      <a:lt2>
        <a:srgbClr val="7B7B7B"/>
      </a:lt2>
      <a:accent1>
        <a:srgbClr val="3498DB"/>
      </a:accent1>
      <a:accent2>
        <a:srgbClr val="E74C3C"/>
      </a:accent2>
      <a:accent3>
        <a:srgbClr val="2ECC71"/>
      </a:accent3>
      <a:accent4>
        <a:srgbClr val="0959A7"/>
      </a:accent4>
      <a:accent5>
        <a:srgbClr val="1ABC9C"/>
      </a:accent5>
      <a:accent6>
        <a:srgbClr val="E67E22"/>
      </a:accent6>
      <a:hlink>
        <a:srgbClr val="2C3E5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LFUCG Presentation Template (PowerPoint 2007+)</Template>
  <TotalTime>10775</TotalTime>
  <Words>866</Words>
  <Application>Microsoft Office PowerPoint</Application>
  <PresentationFormat>On-screen Show (4:3)</PresentationFormat>
  <Paragraphs>109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Calisto MT</vt:lpstr>
      <vt:lpstr>Courier New</vt:lpstr>
      <vt:lpstr>Wingdings</vt:lpstr>
      <vt:lpstr>Office Theme</vt:lpstr>
      <vt:lpstr>Lexington’s sustainability</vt:lpstr>
      <vt:lpstr>Empower Lexington:  A Plan for a Resilient Community</vt:lpstr>
      <vt:lpstr>Empower Lexington Plan Update 2023</vt:lpstr>
      <vt:lpstr>LEED for Cities</vt:lpstr>
      <vt:lpstr>Greenhouse Gas Emissions Inventory</vt:lpstr>
      <vt:lpstr>Solarize Lexington Program</vt:lpstr>
      <vt:lpstr>Solarize Lexington Program</vt:lpstr>
      <vt:lpstr>Climate Pollution Reduction Planning</vt:lpstr>
      <vt:lpstr>Priority Climate Action Plan (PCAP)</vt:lpstr>
      <vt:lpstr>Implementation Measures</vt:lpstr>
      <vt:lpstr>Comprehensive Climate Action Plan (CCAP)</vt:lpstr>
      <vt:lpstr>  Questions?   jgriggs@lexingtonky.gov  www.lexingtonky.gov/sustainability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Parry Barrows</dc:creator>
  <cp:lastModifiedBy>Jada Griggs</cp:lastModifiedBy>
  <cp:revision>109</cp:revision>
  <cp:lastPrinted>2024-04-03T18:18:46Z</cp:lastPrinted>
  <dcterms:created xsi:type="dcterms:W3CDTF">2018-05-22T12:58:11Z</dcterms:created>
  <dcterms:modified xsi:type="dcterms:W3CDTF">2024-04-08T21:03:32Z</dcterms:modified>
</cp:coreProperties>
</file>