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6" name="Google Shape;18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30.jpg"/><Relationship Id="rId5" Type="http://schemas.openxmlformats.org/officeDocument/2006/relationships/image" Target="../media/image35.png"/><Relationship Id="rId6" Type="http://schemas.openxmlformats.org/officeDocument/2006/relationships/image" Target="../media/image41.png"/><Relationship Id="rId7" Type="http://schemas.openxmlformats.org/officeDocument/2006/relationships/image" Target="../media/image4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51.jpg"/><Relationship Id="rId5" Type="http://schemas.openxmlformats.org/officeDocument/2006/relationships/image" Target="../media/image49.jpg"/><Relationship Id="rId6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5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4.png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image" Target="../media/image67.jpg"/><Relationship Id="rId22" Type="http://schemas.openxmlformats.org/officeDocument/2006/relationships/image" Target="../media/image68.jpg"/><Relationship Id="rId21" Type="http://schemas.openxmlformats.org/officeDocument/2006/relationships/image" Target="../media/image56.jpg"/><Relationship Id="rId24" Type="http://schemas.openxmlformats.org/officeDocument/2006/relationships/image" Target="../media/image76.jpg"/><Relationship Id="rId23" Type="http://schemas.openxmlformats.org/officeDocument/2006/relationships/image" Target="../media/image8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84.jpg"/><Relationship Id="rId9" Type="http://schemas.openxmlformats.org/officeDocument/2006/relationships/image" Target="../media/image52.jpg"/><Relationship Id="rId26" Type="http://schemas.openxmlformats.org/officeDocument/2006/relationships/image" Target="../media/image73.jpg"/><Relationship Id="rId25" Type="http://schemas.openxmlformats.org/officeDocument/2006/relationships/image" Target="../media/image61.jpg"/><Relationship Id="rId28" Type="http://schemas.openxmlformats.org/officeDocument/2006/relationships/image" Target="../media/image63.jpg"/><Relationship Id="rId27" Type="http://schemas.openxmlformats.org/officeDocument/2006/relationships/image" Target="../media/image69.jpg"/><Relationship Id="rId5" Type="http://schemas.openxmlformats.org/officeDocument/2006/relationships/image" Target="../media/image83.jpg"/><Relationship Id="rId6" Type="http://schemas.openxmlformats.org/officeDocument/2006/relationships/image" Target="../media/image62.jpg"/><Relationship Id="rId29" Type="http://schemas.openxmlformats.org/officeDocument/2006/relationships/image" Target="../media/image59.jpg"/><Relationship Id="rId7" Type="http://schemas.openxmlformats.org/officeDocument/2006/relationships/image" Target="../media/image55.png"/><Relationship Id="rId8" Type="http://schemas.openxmlformats.org/officeDocument/2006/relationships/image" Target="../media/image39.jpg"/><Relationship Id="rId31" Type="http://schemas.openxmlformats.org/officeDocument/2006/relationships/image" Target="../media/image60.jpg"/><Relationship Id="rId30" Type="http://schemas.openxmlformats.org/officeDocument/2006/relationships/image" Target="../media/image64.jpg"/><Relationship Id="rId11" Type="http://schemas.openxmlformats.org/officeDocument/2006/relationships/image" Target="../media/image45.png"/><Relationship Id="rId33" Type="http://schemas.openxmlformats.org/officeDocument/2006/relationships/image" Target="../media/image77.jpg"/><Relationship Id="rId10" Type="http://schemas.openxmlformats.org/officeDocument/2006/relationships/image" Target="../media/image54.png"/><Relationship Id="rId32" Type="http://schemas.openxmlformats.org/officeDocument/2006/relationships/image" Target="../media/image66.jpg"/><Relationship Id="rId13" Type="http://schemas.openxmlformats.org/officeDocument/2006/relationships/image" Target="../media/image47.jpg"/><Relationship Id="rId35" Type="http://schemas.openxmlformats.org/officeDocument/2006/relationships/image" Target="../media/image78.jpg"/><Relationship Id="rId12" Type="http://schemas.openxmlformats.org/officeDocument/2006/relationships/image" Target="../media/image85.jpg"/><Relationship Id="rId34" Type="http://schemas.openxmlformats.org/officeDocument/2006/relationships/image" Target="../media/image79.png"/><Relationship Id="rId15" Type="http://schemas.openxmlformats.org/officeDocument/2006/relationships/image" Target="../media/image58.jpg"/><Relationship Id="rId14" Type="http://schemas.openxmlformats.org/officeDocument/2006/relationships/image" Target="../media/image86.png"/><Relationship Id="rId17" Type="http://schemas.openxmlformats.org/officeDocument/2006/relationships/image" Target="../media/image57.jpg"/><Relationship Id="rId16" Type="http://schemas.openxmlformats.org/officeDocument/2006/relationships/image" Target="../media/image53.jpg"/><Relationship Id="rId19" Type="http://schemas.openxmlformats.org/officeDocument/2006/relationships/image" Target="../media/image71.jpg"/><Relationship Id="rId18" Type="http://schemas.openxmlformats.org/officeDocument/2006/relationships/image" Target="../media/image7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2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2.png"/><Relationship Id="rId4" Type="http://schemas.openxmlformats.org/officeDocument/2006/relationships/image" Target="../media/image81.png"/><Relationship Id="rId5" Type="http://schemas.openxmlformats.org/officeDocument/2006/relationships/image" Target="../media/image44.png"/><Relationship Id="rId6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7.jpg"/><Relationship Id="rId10" Type="http://schemas.openxmlformats.org/officeDocument/2006/relationships/image" Target="../media/image3.png"/><Relationship Id="rId9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9.jpg"/><Relationship Id="rId8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43.png"/><Relationship Id="rId11" Type="http://schemas.openxmlformats.org/officeDocument/2006/relationships/image" Target="../media/image15.jpg"/><Relationship Id="rId10" Type="http://schemas.openxmlformats.org/officeDocument/2006/relationships/image" Target="../media/image22.png"/><Relationship Id="rId9" Type="http://schemas.openxmlformats.org/officeDocument/2006/relationships/image" Target="../media/image14.png"/><Relationship Id="rId5" Type="http://schemas.openxmlformats.org/officeDocument/2006/relationships/image" Target="../media/image29.png"/><Relationship Id="rId6" Type="http://schemas.openxmlformats.org/officeDocument/2006/relationships/image" Target="../media/image34.png"/><Relationship Id="rId7" Type="http://schemas.openxmlformats.org/officeDocument/2006/relationships/image" Target="../media/image23.png"/><Relationship Id="rId8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7.jpg"/><Relationship Id="rId11" Type="http://schemas.openxmlformats.org/officeDocument/2006/relationships/image" Target="../media/image18.png"/><Relationship Id="rId10" Type="http://schemas.openxmlformats.org/officeDocument/2006/relationships/image" Target="../media/image27.jpg"/><Relationship Id="rId9" Type="http://schemas.openxmlformats.org/officeDocument/2006/relationships/image" Target="../media/image20.jpg"/><Relationship Id="rId5" Type="http://schemas.openxmlformats.org/officeDocument/2006/relationships/image" Target="../media/image32.jpg"/><Relationship Id="rId6" Type="http://schemas.openxmlformats.org/officeDocument/2006/relationships/image" Target="../media/image16.jpg"/><Relationship Id="rId7" Type="http://schemas.openxmlformats.org/officeDocument/2006/relationships/image" Target="../media/image24.jpg"/><Relationship Id="rId8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5.jpg"/><Relationship Id="rId5" Type="http://schemas.openxmlformats.org/officeDocument/2006/relationships/image" Target="../media/image31.jpg"/><Relationship Id="rId6" Type="http://schemas.openxmlformats.org/officeDocument/2006/relationships/image" Target="../media/image4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1761" y="5432352"/>
            <a:ext cx="6848475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1278728" y="6359379"/>
            <a:ext cx="96345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Oliver Kroner  |  </a:t>
            </a:r>
            <a:r>
              <a:rPr b="0" i="0" lang="en-US" sz="1800" u="none" cap="none" strike="noStrike">
                <a:solidFill>
                  <a:srgbClr val="767A45"/>
                </a:solidFill>
                <a:latin typeface="Arial"/>
                <a:ea typeface="Arial"/>
                <a:cs typeface="Arial"/>
                <a:sym typeface="Arial"/>
              </a:rPr>
              <a:t>Director, City of Cincinnati Office of Environment &amp; Sustainability</a:t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4727" y="0"/>
            <a:ext cx="5202539" cy="5383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/>
          <p:nvPr>
            <p:ph type="title"/>
          </p:nvPr>
        </p:nvSpPr>
        <p:spPr>
          <a:xfrm>
            <a:off x="1970714" y="365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882D"/>
              </a:buClr>
              <a:buSzPts val="4400"/>
              <a:buFont typeface="Arial"/>
              <a:buNone/>
            </a:pPr>
            <a:r>
              <a:rPr b="1" lang="en-US">
                <a:solidFill>
                  <a:srgbClr val="C5882D"/>
                </a:solidFill>
                <a:latin typeface="Arial"/>
                <a:ea typeface="Arial"/>
                <a:cs typeface="Arial"/>
                <a:sym typeface="Arial"/>
              </a:rPr>
              <a:t>Connected Communities</a:t>
            </a:r>
            <a:endParaRPr/>
          </a:p>
        </p:txBody>
      </p:sp>
      <p:sp>
        <p:nvSpPr>
          <p:cNvPr id="206" name="Google Shape;206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Walkability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Bikability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Density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Focus on transit corridors</a:t>
            </a:r>
            <a:endParaRPr/>
          </a:p>
        </p:txBody>
      </p:sp>
      <p:pic>
        <p:nvPicPr>
          <p:cNvPr id="207" name="Google Shape;20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999" y="523010"/>
            <a:ext cx="981212" cy="10097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- Go Metro" id="208" name="Google Shape;20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00999" y="4479516"/>
            <a:ext cx="3565721" cy="237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61514" y="4373804"/>
            <a:ext cx="2397625" cy="2655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ncinnati Hires Dedicated In-House Crew To Build Pedestrian Infrastructure  – Streetsblog USA" id="210" name="Google Shape;21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09219" y="4453878"/>
            <a:ext cx="3077963" cy="24290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People Standing Near Bikes Stock Photo" id="211" name="Google Shape;211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50843" y="4479516"/>
            <a:ext cx="3647272" cy="2429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/>
          <p:nvPr>
            <p:ph type="title"/>
          </p:nvPr>
        </p:nvSpPr>
        <p:spPr>
          <a:xfrm>
            <a:off x="1963024" y="769683"/>
            <a:ext cx="8758106" cy="51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A45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767A45"/>
                </a:solidFill>
                <a:latin typeface="Arial"/>
                <a:ea typeface="Arial"/>
                <a:cs typeface="Arial"/>
                <a:sym typeface="Arial"/>
              </a:rPr>
              <a:t>Green Infrastructure &amp; Resilience</a:t>
            </a:r>
            <a:endParaRPr/>
          </a:p>
        </p:txBody>
      </p:sp>
      <p:sp>
        <p:nvSpPr>
          <p:cNvPr id="217" name="Google Shape;217;p23"/>
          <p:cNvSpPr txBox="1"/>
          <p:nvPr>
            <p:ph idx="1" type="body"/>
          </p:nvPr>
        </p:nvSpPr>
        <p:spPr>
          <a:xfrm>
            <a:off x="813032" y="1983652"/>
            <a:ext cx="1072182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Expand use of greenspace to soak up stormwater and reduce heat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Improve urban tree canopy, specifically in residential communities &lt;30%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Protect landslide-prone hillsides and overland flood risk zones through land development policies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999" y="523010"/>
            <a:ext cx="981212" cy="10097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ject Groundwork" id="219" name="Google Shape;21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78632" y="4186106"/>
            <a:ext cx="3513368" cy="2671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y city leaders want to plant hundreds of trees in the hottest  neighborhoods" id="220" name="Google Shape;22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186106"/>
            <a:ext cx="4750034" cy="2671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0034" y="4186106"/>
            <a:ext cx="3915352" cy="267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1888" y="2093743"/>
            <a:ext cx="5966204" cy="408478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4"/>
          <p:cNvSpPr txBox="1"/>
          <p:nvPr>
            <p:ph type="title"/>
          </p:nvPr>
        </p:nvSpPr>
        <p:spPr>
          <a:xfrm>
            <a:off x="7571232" y="10437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Tree Canopy</a:t>
            </a:r>
            <a:endParaRPr/>
          </a:p>
        </p:txBody>
      </p:sp>
      <p:sp>
        <p:nvSpPr>
          <p:cNvPr id="228" name="Google Shape;228;p24"/>
          <p:cNvSpPr txBox="1"/>
          <p:nvPr/>
        </p:nvSpPr>
        <p:spPr>
          <a:xfrm>
            <a:off x="1281068" y="1013877"/>
            <a:ext cx="307147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 Map</a:t>
            </a:r>
            <a:endParaRPr/>
          </a:p>
        </p:txBody>
      </p:sp>
      <p:sp>
        <p:nvSpPr>
          <p:cNvPr id="229" name="Google Shape;229;p24"/>
          <p:cNvSpPr txBox="1"/>
          <p:nvPr/>
        </p:nvSpPr>
        <p:spPr>
          <a:xfrm>
            <a:off x="475488" y="182880"/>
            <a:ext cx="75590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Tree Canopy</a:t>
            </a:r>
            <a:endParaRPr/>
          </a:p>
        </p:txBody>
      </p:sp>
      <p:pic>
        <p:nvPicPr>
          <p:cNvPr id="230" name="Google Shape;23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22933" y="88055"/>
            <a:ext cx="2823749" cy="102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396" y="2093742"/>
            <a:ext cx="5826492" cy="4084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Graphical user interface, application&#10;&#10;Description automatically generated" id="237" name="Google Shape;237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022" y="120037"/>
            <a:ext cx="12271022" cy="6372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letters&#10;&#10;Description automatically generated" id="242" name="Google Shape;2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0050" y="394083"/>
            <a:ext cx="1156376" cy="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022" y="1644577"/>
            <a:ext cx="1092133" cy="414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red logo with a red arrow&#10;&#10;Description automatically generated" id="244" name="Google Shape;24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9242" y="1274443"/>
            <a:ext cx="751645" cy="436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245" name="Google Shape;24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36963" y="1602379"/>
            <a:ext cx="1536967" cy="324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blue text on a black background&#10;&#10;Description automatically generated" id="246" name="Google Shape;246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23698" y="741153"/>
            <a:ext cx="1342682" cy="2456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green text&#10;&#10;Description automatically generated" id="247" name="Google Shape;247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93971" y="3300965"/>
            <a:ext cx="1766682" cy="425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white logo&#10;&#10;Description automatically generated" id="248" name="Google Shape;248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05476" y="1178338"/>
            <a:ext cx="905826" cy="407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blue text on a black background&#10;&#10;Description automatically generated" id="249" name="Google Shape;249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06614" y="2236292"/>
            <a:ext cx="1326621" cy="630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tree in a circle&#10;&#10;Description automatically generated" id="250" name="Google Shape;250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197244" y="5100668"/>
            <a:ext cx="1071982" cy="8590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for a company&#10;&#10;Description automatically generated" id="251" name="Google Shape;251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563225" y="2316946"/>
            <a:ext cx="892979" cy="892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text on a white background&#10;&#10;Description automatically generated" id="252" name="Google Shape;252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33376" y="590324"/>
            <a:ext cx="1578514" cy="47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105150" y="386186"/>
            <a:ext cx="1149952" cy="403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grey logo&#10;&#10;Description automatically generated" id="254" name="Google Shape;254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593788" y="5370128"/>
            <a:ext cx="654500" cy="565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blue logo&#10;&#10;Description automatically generated" id="255" name="Google Shape;255;p2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28638" y="2436009"/>
            <a:ext cx="1092133" cy="892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text on it&#10;&#10;Description automatically generated" id="256" name="Google Shape;256;p2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540542" y="4207821"/>
            <a:ext cx="925100" cy="828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logo&#10;&#10;Description automatically generated" id="257" name="Google Shape;257;p2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2388" y="3645157"/>
            <a:ext cx="1329830" cy="5267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rhinoceros and a tree&#10;&#10;Description automatically generated" id="258" name="Google Shape;258;p2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729098" y="3186934"/>
            <a:ext cx="829287" cy="6644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59" name="Google Shape;259;p2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855168" y="4544144"/>
            <a:ext cx="1068743" cy="4637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rectangle with white text&#10;&#10;Description automatically generated" id="260" name="Google Shape;260;p2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10361" y="4292394"/>
            <a:ext cx="1595117" cy="503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for a company&#10;&#10;Description automatically generated" id="261" name="Google Shape;261;p2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683275" y="4207821"/>
            <a:ext cx="880130" cy="655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for a district&#10;&#10;Description automatically generated" id="262" name="Google Shape;262;p2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497621" y="2390267"/>
            <a:ext cx="886554" cy="6809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for a company&#10;&#10;Description automatically generated" id="263" name="Google Shape;263;p2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0782022" y="5117137"/>
            <a:ext cx="809462" cy="815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black text&#10;&#10;Description automatically generated" id="264" name="Google Shape;264;p2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9786938" y="4153751"/>
            <a:ext cx="1394075" cy="475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text on it&#10;&#10;Description automatically generated" id="265" name="Google Shape;265;p2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710594" y="5242412"/>
            <a:ext cx="1392661" cy="565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text overlay&#10;&#10;Description automatically generated" id="266" name="Google Shape;266;p2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279096" y="4864629"/>
            <a:ext cx="1265588" cy="636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f a food policy council&#10;&#10;Description automatically generated" id="267" name="Google Shape;267;p2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003054" y="1424446"/>
            <a:ext cx="749384" cy="715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for a community&#10;&#10;Description automatically generated" id="268" name="Google Shape;268;p26"/>
          <p:cNvPicPr preferRelativeResize="0"/>
          <p:nvPr/>
        </p:nvPicPr>
        <p:blipFill rotWithShape="1">
          <a:blip r:embed="rId29">
            <a:alphaModFix/>
          </a:blip>
          <a:srcRect b="0" l="0" r="3932" t="0"/>
          <a:stretch/>
        </p:blipFill>
        <p:spPr>
          <a:xfrm>
            <a:off x="9786937" y="228303"/>
            <a:ext cx="1433927" cy="10494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69" name="Google Shape;269;p2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0416652" y="3453775"/>
            <a:ext cx="1349103" cy="456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text on it&#10;&#10;Description automatically generated" id="270" name="Google Shape;270;p26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312455" y="5217889"/>
            <a:ext cx="698709" cy="614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recycle bin with a recycle symbol&#10;&#10;Description automatically generated" id="271" name="Google Shape;271;p26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770364" y="5277745"/>
            <a:ext cx="912911" cy="655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272" name="Google Shape;272;p26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4788149" y="500763"/>
            <a:ext cx="867282" cy="770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4076716" y="1602380"/>
            <a:ext cx="3420882" cy="330933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6"/>
          <p:cNvSpPr txBox="1"/>
          <p:nvPr/>
        </p:nvSpPr>
        <p:spPr>
          <a:xfrm>
            <a:off x="2656683" y="6267628"/>
            <a:ext cx="60945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GreenCincinnatiPlan.org</a:t>
            </a:r>
            <a:endParaRPr/>
          </a:p>
        </p:txBody>
      </p:sp>
      <p:pic>
        <p:nvPicPr>
          <p:cNvPr descr="Image preview" id="275" name="Google Shape;275;p26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5565561" y="5386660"/>
            <a:ext cx="1628775" cy="327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 txBox="1"/>
          <p:nvPr>
            <p:ph type="title"/>
          </p:nvPr>
        </p:nvSpPr>
        <p:spPr>
          <a:xfrm>
            <a:off x="1674303" y="3120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8FAA"/>
              </a:buClr>
              <a:buSzPts val="4400"/>
              <a:buFont typeface="Arial"/>
              <a:buNone/>
            </a:pPr>
            <a:r>
              <a:rPr b="1" lang="en-US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It’s working!</a:t>
            </a:r>
            <a:endParaRPr/>
          </a:p>
        </p:txBody>
      </p:sp>
      <p:sp>
        <p:nvSpPr>
          <p:cNvPr id="281" name="Google Shape;281;p27"/>
          <p:cNvSpPr txBox="1"/>
          <p:nvPr>
            <p:ph idx="1" type="body"/>
          </p:nvPr>
        </p:nvSpPr>
        <p:spPr>
          <a:xfrm>
            <a:off x="9555061" y="760223"/>
            <a:ext cx="210913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8FAA"/>
              </a:buClr>
              <a:buSzPts val="3600"/>
              <a:buNone/>
            </a:pPr>
            <a:r>
              <a:rPr b="1" lang="en-US" sz="36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-38.6%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Reduction in Cincinnati emissions since 2006</a:t>
            </a:r>
            <a:endParaRPr/>
          </a:p>
        </p:txBody>
      </p:sp>
      <p:pic>
        <p:nvPicPr>
          <p:cNvPr id="282" name="Google Shape;28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421" y="1475311"/>
            <a:ext cx="8283796" cy="501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807" y="465520"/>
            <a:ext cx="981212" cy="1009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Total Cincinnati MSA Application: $180M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Low-income energy efficiency: $23M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Renewable energy on public and non-profit buildings: $48M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Transit improvements and incentives: $67M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Industrial Decarbonization: $25M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Food and Organic waste diversion: $15M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Tree planting: $2.5M</a:t>
            </a:r>
            <a:endParaRPr/>
          </a:p>
        </p:txBody>
      </p:sp>
      <p:pic>
        <p:nvPicPr>
          <p:cNvPr descr="Climate Pollution Reduction Grants logo" id="289" name="Google Shape;28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108" y="366713"/>
            <a:ext cx="3048000" cy="13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/>
          <p:nvPr>
            <p:ph type="title"/>
          </p:nvPr>
        </p:nvSpPr>
        <p:spPr>
          <a:xfrm>
            <a:off x="1981200" y="367665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Need your help:</a:t>
            </a:r>
            <a:endParaRPr/>
          </a:p>
        </p:txBody>
      </p:sp>
      <p:sp>
        <p:nvSpPr>
          <p:cNvPr id="295" name="Google Shape;295;p29"/>
          <p:cNvSpPr txBox="1"/>
          <p:nvPr>
            <p:ph idx="1" type="body"/>
          </p:nvPr>
        </p:nvSpPr>
        <p:spPr>
          <a:xfrm>
            <a:off x="1163471" y="5248275"/>
            <a:ext cx="9865057" cy="432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400"/>
              <a:buNone/>
            </a:pPr>
            <a:r>
              <a:rPr lang="en-US" sz="44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GreenCincinnatiPlan.org</a:t>
            </a:r>
            <a:endParaRPr sz="44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8A63D"/>
              </a:buClr>
              <a:buSzPts val="2400"/>
              <a:buNone/>
            </a:pPr>
            <a:r>
              <a:rPr lang="en-US" sz="2400">
                <a:solidFill>
                  <a:srgbClr val="A8A63D"/>
                </a:solidFill>
                <a:latin typeface="Arial"/>
                <a:ea typeface="Arial"/>
                <a:cs typeface="Arial"/>
                <a:sym typeface="Arial"/>
              </a:rPr>
              <a:t>oliver.kroner@cincinnati-oh.gov</a:t>
            </a:r>
            <a:endParaRPr sz="2400">
              <a:solidFill>
                <a:srgbClr val="A8A6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20800"/>
            <a:ext cx="121920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9"/>
          <p:cNvPicPr preferRelativeResize="0"/>
          <p:nvPr/>
        </p:nvPicPr>
        <p:blipFill rotWithShape="1">
          <a:blip r:embed="rId4">
            <a:alphaModFix/>
          </a:blip>
          <a:srcRect b="0" l="0" r="54995" t="0"/>
          <a:stretch/>
        </p:blipFill>
        <p:spPr>
          <a:xfrm>
            <a:off x="2133991" y="307975"/>
            <a:ext cx="2709219" cy="11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1908" y="203317"/>
            <a:ext cx="2823749" cy="102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3178" y="203317"/>
            <a:ext cx="981212" cy="1009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6.googleusercontent.com/PdARgGQyaHTQrVlZpDiBZRAzvcS61w4HdWnyFr_-5nZ-yDhxTjEfrSJ25gfqlnEhCHo4_CPVHA6fUMA6N4dy4c6Jk82RDa5bFw8Gq5Wjh5Y4HKcBP5WrCMOsQdLmbs2u2lYOggaA"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166" y="1716982"/>
            <a:ext cx="2732233" cy="1885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EUch0K1wMgpvFjaYNfYkO9aI3TcLl0PJmGgiFPUudORXQo2ormNN5es1tidjeyeWsy3lXD34RltLQMvvc3-jRGxafSuu_0daH-K_ahwY0BYyRJubsd_HK8-3tBYDFOKaOrRRnqeJ" id="96" name="Google Shape;9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166" y="4462420"/>
            <a:ext cx="2732233" cy="1987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NAvL6nxuJ4tOyH9XFDrDOO9GzWeoFBfmaG1iXzj121cm6COK61sn4WUkW4zaw4gk7_cQ-Sj6F2m1CPqsiBeuw8YL9uNWF-vBtor-xSXyYsYz0FliYex2VDEy_OFzyEXgFUBuEnHv" id="97" name="Google Shape;9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43174" y="1716982"/>
            <a:ext cx="2770495" cy="1885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8K8AOYWaQUIpgwIbVuGCamS-4g-14-rfa5lFj-4RYqwBp6O0VbwqoS1bjhZj81P8EB0mxnZQY9lCJUNEJt4GKaRvaK5qbNH4iYzxK6LTCD5bQ946E8nd1YKIX2x63ugU9gf9Xzyb" id="98" name="Google Shape;9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81207" y="1716981"/>
            <a:ext cx="2860084" cy="18857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447902" y="404167"/>
            <a:ext cx="9292998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67A45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767A45"/>
                </a:solidFill>
                <a:latin typeface="Arial"/>
                <a:ea typeface="Arial"/>
                <a:cs typeface="Arial"/>
                <a:sym typeface="Arial"/>
              </a:rPr>
              <a:t>CLIMATE CHANGE IN CINCINNATI</a:t>
            </a:r>
            <a:endParaRPr sz="3600">
              <a:solidFill>
                <a:srgbClr val="767A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509985" y="1296537"/>
            <a:ext cx="2459072" cy="382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8FAA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HEAT</a:t>
            </a:r>
            <a:endParaRPr sz="1800">
              <a:solidFill>
                <a:srgbClr val="438F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4476466" y="1296537"/>
            <a:ext cx="2459072" cy="382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8FAA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PESTS</a:t>
            </a:r>
            <a:endParaRPr sz="1800">
              <a:solidFill>
                <a:srgbClr val="438F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8407296" y="1296537"/>
            <a:ext cx="2459072" cy="382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8FAA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sz="1800">
              <a:solidFill>
                <a:srgbClr val="438F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509985" y="4010188"/>
            <a:ext cx="2459072" cy="382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8FAA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STORMS</a:t>
            </a:r>
            <a:endParaRPr sz="1800">
              <a:solidFill>
                <a:srgbClr val="438F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4458640" y="4007935"/>
            <a:ext cx="2459072" cy="382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8FAA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LANDSLIDES</a:t>
            </a:r>
            <a:endParaRPr sz="1800">
              <a:solidFill>
                <a:srgbClr val="438F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8407296" y="4007935"/>
            <a:ext cx="2459072" cy="382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8FAA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SEWER BACKUPS</a:t>
            </a:r>
            <a:endParaRPr sz="1800">
              <a:solidFill>
                <a:srgbClr val="438F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p14"/>
          <p:cNvCxnSpPr/>
          <p:nvPr/>
        </p:nvCxnSpPr>
        <p:spPr>
          <a:xfrm>
            <a:off x="310550" y="404167"/>
            <a:ext cx="0" cy="724619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Image result for cincinnati flash flood" id="107" name="Google Shape;107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9166" y="4462420"/>
            <a:ext cx="2732233" cy="1987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ediaassets.wcpo.com/photo/2017/04/17/WCPO_flooding_1492424482783_58399419_ver1.0_640_480.jpg" id="108" name="Google Shape;108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9166" y="4462420"/>
            <a:ext cx="2732234" cy="198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43174" y="4462421"/>
            <a:ext cx="2775089" cy="198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81207" y="4525911"/>
            <a:ext cx="2860084" cy="1923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98179" y="-178676"/>
            <a:ext cx="13765705" cy="716859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>
            <p:ph type="title"/>
          </p:nvPr>
        </p:nvSpPr>
        <p:spPr>
          <a:xfrm>
            <a:off x="1321674" y="0"/>
            <a:ext cx="709711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Cincinnati Carbon Profile</a:t>
            </a: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8778422" y="109537"/>
            <a:ext cx="60960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5.9M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metric tons of carbon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emitted in Cincinnati in 2021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909" y="78469"/>
            <a:ext cx="2939184" cy="220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4">
            <a:alphaModFix/>
          </a:blip>
          <a:srcRect b="26859" l="0" r="2653" t="14468"/>
          <a:stretch/>
        </p:blipFill>
        <p:spPr>
          <a:xfrm>
            <a:off x="3145383" y="2384457"/>
            <a:ext cx="2743097" cy="220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5">
            <a:alphaModFix/>
          </a:blip>
          <a:srcRect b="0" l="0" r="-180" t="4330"/>
          <a:stretch/>
        </p:blipFill>
        <p:spPr>
          <a:xfrm>
            <a:off x="106909" y="4676688"/>
            <a:ext cx="2939184" cy="210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69880" y="4690445"/>
            <a:ext cx="2941963" cy="210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980" y="2384458"/>
            <a:ext cx="2939184" cy="220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69880" y="2396053"/>
            <a:ext cx="2939185" cy="219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 rotWithShape="1">
          <a:blip r:embed="rId9">
            <a:alphaModFix/>
          </a:blip>
          <a:srcRect b="0" l="0" r="18416" t="25000"/>
          <a:stretch/>
        </p:blipFill>
        <p:spPr>
          <a:xfrm>
            <a:off x="5985341" y="78604"/>
            <a:ext cx="2923723" cy="221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45383" y="4690445"/>
            <a:ext cx="2743097" cy="210511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 txBox="1"/>
          <p:nvPr/>
        </p:nvSpPr>
        <p:spPr>
          <a:xfrm>
            <a:off x="9201297" y="5217"/>
            <a:ext cx="2883794" cy="7336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meetings/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engagements </a:t>
            </a:r>
            <a:b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1,680+ </a:t>
            </a:r>
            <a:b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 session attendees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175+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Priority community members compensated for their engagement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3,000+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Recommendations Received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1,000+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 Responses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600+</a:t>
            </a:r>
            <a:b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Comments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11">
            <a:alphaModFix/>
          </a:blip>
          <a:srcRect b="1289" l="-39452" r="164" t="-1020"/>
          <a:stretch/>
        </p:blipFill>
        <p:spPr>
          <a:xfrm>
            <a:off x="2079002" y="76200"/>
            <a:ext cx="3809477" cy="2220415"/>
          </a:xfrm>
          <a:custGeom>
            <a:rect b="b" l="l" r="r" t="t"/>
            <a:pathLst>
              <a:path extrusionOk="0" h="3401568" w="4810310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&#10;&#10;Description automatically generated" id="137" name="Google Shape;137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68" l="0" r="0" t="-144"/>
          <a:stretch/>
        </p:blipFill>
        <p:spPr>
          <a:xfrm>
            <a:off x="5498755" y="0"/>
            <a:ext cx="6054811" cy="745424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/>
          <p:nvPr/>
        </p:nvSpPr>
        <p:spPr>
          <a:xfrm>
            <a:off x="1000897" y="1622818"/>
            <a:ext cx="4277497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6-week workshops with citizens who are paid to offer their community expertise on climate change impacts in their neighborhood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relationships and trust and a better understanding of how to work together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Empower community to take advantage of government and community programs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Inspire and train climate advocates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Climate Safe Neighborhoods</a:t>
            </a:r>
            <a:br>
              <a:rPr lang="en-US"/>
            </a:br>
            <a:r>
              <a:rPr lang="en-US" sz="3200"/>
              <a:t>Equitable Community Engagement</a:t>
            </a:r>
            <a:endParaRPr/>
          </a:p>
        </p:txBody>
      </p:sp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434" y="5740709"/>
            <a:ext cx="44196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idx="1" type="body"/>
          </p:nvPr>
        </p:nvSpPr>
        <p:spPr>
          <a:xfrm>
            <a:off x="247672" y="5268610"/>
            <a:ext cx="11658600" cy="120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50%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carbon emissions reduction by </a:t>
            </a: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2030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100% carbon neutral by 2050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400">
                <a:solidFill>
                  <a:srgbClr val="767A45"/>
                </a:solidFill>
                <a:latin typeface="Arial"/>
                <a:ea typeface="Arial"/>
                <a:cs typeface="Arial"/>
                <a:sym typeface="Arial"/>
              </a:rPr>
              <a:t>Sustainability.</a:t>
            </a:r>
            <a:r>
              <a:rPr lang="en-US" sz="4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Equity.</a:t>
            </a:r>
            <a:r>
              <a:rPr lang="en-US" sz="4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>
                <a:solidFill>
                  <a:srgbClr val="A8A63D"/>
                </a:solidFill>
                <a:latin typeface="Arial"/>
                <a:ea typeface="Arial"/>
                <a:cs typeface="Arial"/>
                <a:sym typeface="Arial"/>
              </a:rPr>
              <a:t>Resilience.</a:t>
            </a:r>
            <a:endParaRPr>
              <a:solidFill>
                <a:srgbClr val="A8A6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378624" y="2806621"/>
            <a:ext cx="3318274" cy="4182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BUILDINGS &amp; ENERGY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crane cincinnati" id="147" name="Google Shape;14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700" y="1664274"/>
            <a:ext cx="2536770" cy="1123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18"/>
          <p:cNvCxnSpPr/>
          <p:nvPr/>
        </p:nvCxnSpPr>
        <p:spPr>
          <a:xfrm>
            <a:off x="358223" y="2914364"/>
            <a:ext cx="0" cy="228659"/>
          </a:xfrm>
          <a:prstGeom prst="straightConnector1">
            <a:avLst/>
          </a:prstGeom>
          <a:noFill/>
          <a:ln cap="flat" cmpd="sng" w="19050">
            <a:solidFill>
              <a:srgbClr val="767A4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9" name="Google Shape;149;p18"/>
          <p:cNvSpPr txBox="1"/>
          <p:nvPr/>
        </p:nvSpPr>
        <p:spPr>
          <a:xfrm>
            <a:off x="8981230" y="2925938"/>
            <a:ext cx="2158375" cy="249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FOOD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cincinnati findlay market" id="150" name="Google Shape;15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28924" y="1716844"/>
            <a:ext cx="2450276" cy="1078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18"/>
          <p:cNvCxnSpPr/>
          <p:nvPr/>
        </p:nvCxnSpPr>
        <p:spPr>
          <a:xfrm>
            <a:off x="8928924" y="2974656"/>
            <a:ext cx="0" cy="184076"/>
          </a:xfrm>
          <a:prstGeom prst="straightConnector1">
            <a:avLst/>
          </a:prstGeom>
          <a:noFill/>
          <a:ln cap="flat" cmpd="sng" w="19050">
            <a:solidFill>
              <a:srgbClr val="767A4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2" name="Google Shape;152;p18"/>
          <p:cNvSpPr txBox="1"/>
          <p:nvPr>
            <p:ph type="title"/>
          </p:nvPr>
        </p:nvSpPr>
        <p:spPr>
          <a:xfrm>
            <a:off x="419811" y="4704020"/>
            <a:ext cx="2357905" cy="2972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NATURAL SYSTEMS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cincinnati canoeing" id="153" name="Google Shape;15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700" y="3440691"/>
            <a:ext cx="2536770" cy="11070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18"/>
          <p:cNvCxnSpPr/>
          <p:nvPr/>
        </p:nvCxnSpPr>
        <p:spPr>
          <a:xfrm>
            <a:off x="358223" y="4771394"/>
            <a:ext cx="0" cy="162481"/>
          </a:xfrm>
          <a:prstGeom prst="straightConnector1">
            <a:avLst/>
          </a:prstGeom>
          <a:noFill/>
          <a:ln cap="flat" cmpd="sng" w="19050">
            <a:solidFill>
              <a:srgbClr val="767A45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55" name="Google Shape;155;p18"/>
          <p:cNvGrpSpPr/>
          <p:nvPr/>
        </p:nvGrpSpPr>
        <p:grpSpPr>
          <a:xfrm>
            <a:off x="5894104" y="1696299"/>
            <a:ext cx="4106552" cy="3334619"/>
            <a:chOff x="3069925" y="1687451"/>
            <a:chExt cx="4106552" cy="3334619"/>
          </a:xfrm>
        </p:grpSpPr>
        <p:sp>
          <p:nvSpPr>
            <p:cNvPr id="156" name="Google Shape;156;p18"/>
            <p:cNvSpPr txBox="1"/>
            <p:nvPr/>
          </p:nvSpPr>
          <p:spPr>
            <a:xfrm>
              <a:off x="3097203" y="2864799"/>
              <a:ext cx="2979769" cy="337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COMMUNITY ACTIVATION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rothenberg green roof" id="157" name="Google Shape;157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69925" y="1687451"/>
              <a:ext cx="2827667" cy="111507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8" name="Google Shape;158;p18"/>
            <p:cNvCxnSpPr/>
            <p:nvPr/>
          </p:nvCxnSpPr>
          <p:spPr>
            <a:xfrm>
              <a:off x="3075815" y="2941334"/>
              <a:ext cx="0" cy="184076"/>
            </a:xfrm>
            <a:prstGeom prst="straightConnector1">
              <a:avLst/>
            </a:prstGeom>
            <a:noFill/>
            <a:ln cap="flat" cmpd="sng" w="19050">
              <a:solidFill>
                <a:srgbClr val="767A4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9" name="Google Shape;159;p18"/>
            <p:cNvSpPr txBox="1"/>
            <p:nvPr/>
          </p:nvSpPr>
          <p:spPr>
            <a:xfrm>
              <a:off x="3198775" y="4683704"/>
              <a:ext cx="3977702" cy="3383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RESILIENCE &amp; ADAPTATION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cincinnati firefighter flooding" id="160" name="Google Shape;160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069925" y="3440691"/>
              <a:ext cx="2827667" cy="11342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1" name="Google Shape;161;p18"/>
            <p:cNvCxnSpPr/>
            <p:nvPr/>
          </p:nvCxnSpPr>
          <p:spPr>
            <a:xfrm>
              <a:off x="3069925" y="4760150"/>
              <a:ext cx="0" cy="184967"/>
            </a:xfrm>
            <a:prstGeom prst="straightConnector1">
              <a:avLst/>
            </a:prstGeom>
            <a:noFill/>
            <a:ln cap="flat" cmpd="sng" w="19050">
              <a:solidFill>
                <a:srgbClr val="767A4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62" name="Google Shape;162;p18"/>
          <p:cNvGrpSpPr/>
          <p:nvPr/>
        </p:nvGrpSpPr>
        <p:grpSpPr>
          <a:xfrm>
            <a:off x="3069447" y="1704144"/>
            <a:ext cx="2620632" cy="3310996"/>
            <a:chOff x="6092047" y="1716844"/>
            <a:chExt cx="2620632" cy="3310996"/>
          </a:xfrm>
        </p:grpSpPr>
        <p:sp>
          <p:nvSpPr>
            <p:cNvPr id="163" name="Google Shape;163;p18"/>
            <p:cNvSpPr txBox="1"/>
            <p:nvPr/>
          </p:nvSpPr>
          <p:spPr>
            <a:xfrm>
              <a:off x="6170464" y="2868746"/>
              <a:ext cx="2262335" cy="3292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CITY OPERATIONS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4" name="Google Shape;164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092047" y="1716844"/>
              <a:ext cx="2620632" cy="108567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5" name="Google Shape;165;p18"/>
            <p:cNvCxnSpPr/>
            <p:nvPr/>
          </p:nvCxnSpPr>
          <p:spPr>
            <a:xfrm>
              <a:off x="6092047" y="2927064"/>
              <a:ext cx="0" cy="179985"/>
            </a:xfrm>
            <a:prstGeom prst="straightConnector1">
              <a:avLst/>
            </a:prstGeom>
            <a:noFill/>
            <a:ln cap="flat" cmpd="sng" w="19050">
              <a:solidFill>
                <a:srgbClr val="767A4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66" name="Google Shape;166;p18"/>
            <p:cNvSpPr txBox="1"/>
            <p:nvPr/>
          </p:nvSpPr>
          <p:spPr>
            <a:xfrm>
              <a:off x="6170464" y="4712951"/>
              <a:ext cx="2497992" cy="3148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MOBILITY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cincinnati transportation" id="167" name="Google Shape;167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126241" y="3440691"/>
              <a:ext cx="2586438" cy="11342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8" name="Google Shape;168;p18"/>
            <p:cNvCxnSpPr/>
            <p:nvPr/>
          </p:nvCxnSpPr>
          <p:spPr>
            <a:xfrm flipH="1">
              <a:off x="6147225" y="4775993"/>
              <a:ext cx="1" cy="169124"/>
            </a:xfrm>
            <a:prstGeom prst="straightConnector1">
              <a:avLst/>
            </a:prstGeom>
            <a:noFill/>
            <a:ln cap="flat" cmpd="sng" w="19050">
              <a:solidFill>
                <a:srgbClr val="767A4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9" name="Google Shape;169;p18"/>
          <p:cNvSpPr txBox="1"/>
          <p:nvPr/>
        </p:nvSpPr>
        <p:spPr>
          <a:xfrm>
            <a:off x="9054489" y="4695258"/>
            <a:ext cx="2355151" cy="296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ZERO WASTE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cincinnati recycling" id="170" name="Google Shape;170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28924" y="3440691"/>
            <a:ext cx="2439838" cy="11383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18"/>
          <p:cNvCxnSpPr/>
          <p:nvPr/>
        </p:nvCxnSpPr>
        <p:spPr>
          <a:xfrm>
            <a:off x="8928924" y="4750324"/>
            <a:ext cx="0" cy="184967"/>
          </a:xfrm>
          <a:prstGeom prst="straightConnector1">
            <a:avLst/>
          </a:prstGeom>
          <a:noFill/>
          <a:ln cap="flat" cmpd="sng" w="19050">
            <a:solidFill>
              <a:srgbClr val="767A4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2" name="Google Shape;172;p18"/>
          <p:cNvSpPr txBox="1"/>
          <p:nvPr/>
        </p:nvSpPr>
        <p:spPr>
          <a:xfrm>
            <a:off x="1752600" y="438795"/>
            <a:ext cx="104394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67A45"/>
              </a:buClr>
              <a:buSzPts val="4800"/>
              <a:buFont typeface="Arial"/>
              <a:buNone/>
            </a:pPr>
            <a:r>
              <a:rPr lang="en-US" sz="4800">
                <a:solidFill>
                  <a:srgbClr val="767A45"/>
                </a:solidFill>
                <a:latin typeface="Arial"/>
                <a:ea typeface="Arial"/>
                <a:cs typeface="Arial"/>
                <a:sym typeface="Arial"/>
              </a:rPr>
              <a:t>GREEN CINCINNATI PLAN</a:t>
            </a:r>
            <a:endParaRPr sz="1800">
              <a:solidFill>
                <a:srgbClr val="767A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62471" y="319748"/>
            <a:ext cx="981212" cy="1009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/>
          <p:nvPr>
            <p:ph type="title"/>
          </p:nvPr>
        </p:nvSpPr>
        <p:spPr>
          <a:xfrm>
            <a:off x="6096000" y="365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8FAA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100% Clean Energy + </a:t>
            </a:r>
            <a:br>
              <a:rPr b="1" lang="en-US" sz="40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4000">
                <a:solidFill>
                  <a:srgbClr val="438FAA"/>
                </a:solidFill>
                <a:latin typeface="Arial"/>
                <a:ea typeface="Arial"/>
                <a:cs typeface="Arial"/>
                <a:sym typeface="Arial"/>
              </a:rPr>
              <a:t>Electrification</a:t>
            </a:r>
            <a:endParaRPr/>
          </a:p>
        </p:txBody>
      </p:sp>
      <p:sp>
        <p:nvSpPr>
          <p:cNvPr id="179" name="Google Shape;179;p19"/>
          <p:cNvSpPr txBox="1"/>
          <p:nvPr>
            <p:ph idx="1" type="body"/>
          </p:nvPr>
        </p:nvSpPr>
        <p:spPr>
          <a:xfrm>
            <a:off x="6164268" y="201470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Utility scale renewable energy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Electric Vehicles &amp; 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latin typeface="Arial"/>
                <a:ea typeface="Arial"/>
                <a:cs typeface="Arial"/>
                <a:sym typeface="Arial"/>
              </a:rPr>
              <a:t>Charging Infrastructure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Electrified buildings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Heat pumps (&amp; Building Envelope!)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Electric &amp; Induction cooktops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Hot water heaters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2347" y="446098"/>
            <a:ext cx="981212" cy="10097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th New Array, Cincinnati Is Placing Big Bets On Solar - Cincinnati  Magazine" id="181" name="Google Shape;18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218" y="0"/>
            <a:ext cx="2924588" cy="2412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ectric Vehicles" id="182" name="Google Shape;18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218" y="2459724"/>
            <a:ext cx="2924588" cy="2415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ir source heat pumps buyer's guide" id="183" name="Google Shape;183;p19"/>
          <p:cNvPicPr preferRelativeResize="0"/>
          <p:nvPr/>
        </p:nvPicPr>
        <p:blipFill rotWithShape="1">
          <a:blip r:embed="rId6">
            <a:alphaModFix/>
          </a:blip>
          <a:srcRect b="0" l="0" r="14839" t="0"/>
          <a:stretch/>
        </p:blipFill>
        <p:spPr>
          <a:xfrm>
            <a:off x="880218" y="4922378"/>
            <a:ext cx="2924588" cy="193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0"/>
          <p:cNvSpPr txBox="1"/>
          <p:nvPr>
            <p:ph type="title"/>
          </p:nvPr>
        </p:nvSpPr>
        <p:spPr>
          <a:xfrm>
            <a:off x="1478280" y="1004538"/>
            <a:ext cx="4485861" cy="10881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100% Green Energy </a:t>
            </a:r>
            <a:br>
              <a:rPr lang="en-US" sz="3400"/>
            </a:br>
            <a:r>
              <a:rPr lang="en-US" sz="3400"/>
              <a:t>for the City</a:t>
            </a:r>
            <a:endParaRPr/>
          </a:p>
        </p:txBody>
      </p:sp>
      <p:sp>
        <p:nvSpPr>
          <p:cNvPr id="190" name="Google Shape;190;p20"/>
          <p:cNvSpPr/>
          <p:nvPr/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0"/>
          <p:cNvSpPr/>
          <p:nvPr/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0"/>
          <p:cNvSpPr txBox="1"/>
          <p:nvPr>
            <p:ph idx="1" type="body"/>
          </p:nvPr>
        </p:nvSpPr>
        <p:spPr>
          <a:xfrm>
            <a:off x="411479" y="2688336"/>
            <a:ext cx="4498848" cy="3584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100 Megawatt solar farm under construction (Power Purchase Agreement)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Energy Aggregation Program - Green energy delivered to ~80,000 homes and biz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/>
              <a:t>~10% savings from conventional utility rate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/>
              <a:t>Workforce development program to grow solar sector employment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descr="With New Array, Cincinnati Is Placing Big Bets On Solar - Cincinnati  Magazine" id="193" name="Google Shape;193;p20"/>
          <p:cNvPicPr preferRelativeResize="0"/>
          <p:nvPr/>
        </p:nvPicPr>
        <p:blipFill rotWithShape="1">
          <a:blip r:embed="rId3">
            <a:alphaModFix/>
          </a:blip>
          <a:srcRect b="1" l="2302" r="14885" t="0"/>
          <a:stretch/>
        </p:blipFill>
        <p:spPr>
          <a:xfrm>
            <a:off x="5308052" y="10"/>
            <a:ext cx="6883948" cy="6857990"/>
          </a:xfrm>
          <a:custGeom>
            <a:rect b="b" l="l" r="r" t="t"/>
            <a:pathLst>
              <a:path extrusionOk="0" h="6858000" w="6883948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r" dir="10800000" dist="38100">
              <a:srgbClr val="D8D8D8">
                <a:alpha val="29803"/>
              </a:srgbClr>
            </a:outerShdw>
          </a:effectLst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479" y="1082883"/>
            <a:ext cx="981212" cy="1009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00" name="Google Shape;200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9286" y="0"/>
            <a:ext cx="123488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