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19"/>
  </p:notesMasterIdLst>
  <p:sldIdLst>
    <p:sldId id="3105" r:id="rId2"/>
    <p:sldId id="3125" r:id="rId3"/>
    <p:sldId id="3110" r:id="rId4"/>
    <p:sldId id="3144" r:id="rId5"/>
    <p:sldId id="3145" r:id="rId6"/>
    <p:sldId id="3146" r:id="rId7"/>
    <p:sldId id="3127" r:id="rId8"/>
    <p:sldId id="3147" r:id="rId9"/>
    <p:sldId id="3148" r:id="rId10"/>
    <p:sldId id="3149" r:id="rId11"/>
    <p:sldId id="3140" r:id="rId12"/>
    <p:sldId id="342" r:id="rId13"/>
    <p:sldId id="3114" r:id="rId14"/>
    <p:sldId id="3116" r:id="rId15"/>
    <p:sldId id="3150" r:id="rId16"/>
    <p:sldId id="3152" r:id="rId17"/>
    <p:sldId id="3091" r:id="rId1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C8ADE6-8F5C-427D-957E-7B2F986EA95B}">
          <p14:sldIdLst>
            <p14:sldId id="3105"/>
          </p14:sldIdLst>
        </p14:section>
        <p14:section name="Untitled Section" id="{9A46B50E-C456-4656-A762-63AC46D19501}">
          <p14:sldIdLst>
            <p14:sldId id="3125"/>
            <p14:sldId id="3110"/>
            <p14:sldId id="3144"/>
            <p14:sldId id="3145"/>
            <p14:sldId id="3146"/>
            <p14:sldId id="3127"/>
            <p14:sldId id="3147"/>
            <p14:sldId id="3148"/>
            <p14:sldId id="3149"/>
            <p14:sldId id="3140"/>
            <p14:sldId id="342"/>
            <p14:sldId id="3114"/>
            <p14:sldId id="3116"/>
            <p14:sldId id="3150"/>
            <p14:sldId id="3152"/>
            <p14:sldId id="30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zina, Natalie K." initials="VNK" lastIdx="6" clrIdx="0"/>
  <p:cmAuthor id="2" name="Donna, Julie M." initials="DJM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4A0"/>
    <a:srgbClr val="002060"/>
    <a:srgbClr val="73B642"/>
    <a:srgbClr val="E3C339"/>
    <a:srgbClr val="CC0000"/>
    <a:srgbClr val="950101"/>
    <a:srgbClr val="FFFFCC"/>
    <a:srgbClr val="3086A7"/>
    <a:srgbClr val="264478"/>
    <a:srgbClr val="2B3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36" autoAdjust="0"/>
    <p:restoredTop sz="89929" autoAdjust="0"/>
  </p:normalViewPr>
  <p:slideViewPr>
    <p:cSldViewPr snapToGrid="0">
      <p:cViewPr varScale="1">
        <p:scale>
          <a:sx n="64" d="100"/>
          <a:sy n="64" d="100"/>
        </p:scale>
        <p:origin x="65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98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413722265396699"/>
          <c:y val="0.15024588638103401"/>
          <c:w val="0.49187729301838001"/>
          <c:h val="0.826215554877661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80-4618-8EF0-033FD55E8754}"/>
              </c:ext>
            </c:extLst>
          </c:dPt>
          <c:dPt>
            <c:idx val="1"/>
            <c:bubble3D val="0"/>
            <c:spPr>
              <a:solidFill>
                <a:schemeClr val="accent4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80-4618-8EF0-033FD55E8754}"/>
              </c:ext>
            </c:extLst>
          </c:dPt>
          <c:dPt>
            <c:idx val="2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80-4618-8EF0-033FD55E8754}"/>
              </c:ext>
            </c:extLst>
          </c:dPt>
          <c:dPt>
            <c:idx val="3"/>
            <c:bubble3D val="0"/>
            <c:spPr>
              <a:solidFill>
                <a:schemeClr val="accent4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80-4618-8EF0-033FD55E8754}"/>
              </c:ext>
            </c:extLst>
          </c:dPt>
          <c:dPt>
            <c:idx val="4"/>
            <c:bubble3D val="0"/>
            <c:spPr>
              <a:solidFill>
                <a:schemeClr val="accent4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80-4618-8EF0-033FD55E8754}"/>
              </c:ext>
            </c:extLst>
          </c:dPt>
          <c:dPt>
            <c:idx val="5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F80-4618-8EF0-033FD55E8754}"/>
              </c:ext>
            </c:extLst>
          </c:dPt>
          <c:dPt>
            <c:idx val="6"/>
            <c:bubble3D val="0"/>
            <c:spPr>
              <a:solidFill>
                <a:schemeClr val="accent4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F80-4618-8EF0-033FD55E8754}"/>
              </c:ext>
            </c:extLst>
          </c:dPt>
          <c:dPt>
            <c:idx val="7"/>
            <c:bubble3D val="0"/>
            <c:spPr>
              <a:solidFill>
                <a:schemeClr val="accent4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F80-4618-8EF0-033FD55E8754}"/>
              </c:ext>
            </c:extLst>
          </c:dPt>
          <c:dLbls>
            <c:dLbl>
              <c:idx val="0"/>
              <c:layout>
                <c:manualLayout>
                  <c:x val="-1.3820215809790501E-2"/>
                  <c:y val="6.23605441953076E-2"/>
                </c:manualLayout>
              </c:layout>
              <c:tx>
                <c:rich>
                  <a:bodyPr/>
                  <a:lstStyle/>
                  <a:p>
                    <a:fld id="{2F6F5914-9348-4E72-83F1-63227959A53A}" type="CATEGORYNAME">
                      <a:rPr lang="en-US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071A8E66-7FAB-4234-93B5-B143EA95AC66}" type="VALUE">
                      <a:rPr lang="en-US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091806037801"/>
                      <c:h val="0.200848150488470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F80-4618-8EF0-033FD55E8754}"/>
                </c:ext>
              </c:extLst>
            </c:dLbl>
            <c:dLbl>
              <c:idx val="1"/>
              <c:layout>
                <c:manualLayout>
                  <c:x val="-3.4248584256480835E-4"/>
                  <c:y val="-2.5268780661712974E-2"/>
                </c:manualLayout>
              </c:layout>
              <c:tx>
                <c:rich>
                  <a:bodyPr/>
                  <a:lstStyle/>
                  <a:p>
                    <a:fld id="{0D633124-F294-422B-A44E-E506690EEF7E}" type="CATEGORYNAME">
                      <a:rPr lang="en-US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6D8F6D24-BBB7-4DBA-BC6F-FD8DFF07AD17}" type="VALUE">
                      <a:rPr lang="en-US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9125513310296417"/>
                      <c:h val="0.171975316655073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F80-4618-8EF0-033FD55E8754}"/>
                </c:ext>
              </c:extLst>
            </c:dLbl>
            <c:dLbl>
              <c:idx val="2"/>
              <c:layout>
                <c:manualLayout>
                  <c:x val="5.2350461147328197E-3"/>
                  <c:y val="-3.6462269931334099E-2"/>
                </c:manualLayout>
              </c:layout>
              <c:tx>
                <c:rich>
                  <a:bodyPr/>
                  <a:lstStyle/>
                  <a:p>
                    <a:fld id="{86DF6435-2E15-4256-B7FC-35FFB8895088}" type="CATEGORYNAME">
                      <a:rPr lang="en-US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E6409323-82D9-4093-BA7A-D07AED19C95E}" type="VALUE">
                      <a:rPr lang="en-US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503672439877997"/>
                      <c:h val="0.1850394062300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F80-4618-8EF0-033FD55E8754}"/>
                </c:ext>
              </c:extLst>
            </c:dLbl>
            <c:dLbl>
              <c:idx val="3"/>
              <c:layout>
                <c:manualLayout>
                  <c:x val="1.1414806056973505E-2"/>
                  <c:y val="2.8557102816818031E-2"/>
                </c:manualLayout>
              </c:layout>
              <c:tx>
                <c:rich>
                  <a:bodyPr/>
                  <a:lstStyle/>
                  <a:p>
                    <a:fld id="{E0BDD9F7-651D-43E0-95DE-C1420A0A5509}" type="CATEGORYNAME">
                      <a:rPr lang="en-US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ACF1C5EE-403B-4227-8BE3-5A714316B4EB}" type="VALUE">
                      <a:rPr lang="en-US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011159413436859"/>
                      <c:h val="0.170916259927488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F80-4618-8EF0-033FD55E8754}"/>
                </c:ext>
              </c:extLst>
            </c:dLbl>
            <c:dLbl>
              <c:idx val="4"/>
              <c:layout>
                <c:manualLayout>
                  <c:x val="-0.20832275401396699"/>
                  <c:y val="2.87239891535973E-2"/>
                </c:manualLayout>
              </c:layout>
              <c:tx>
                <c:rich>
                  <a:bodyPr/>
                  <a:lstStyle/>
                  <a:p>
                    <a:fld id="{809E0EB3-41B3-4B36-8F03-97917959000C}" type="CATEGORYNAME">
                      <a:rPr lang="en-US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F52BF8D7-F38C-4209-8A66-F94D7ACB66E0}" type="VALUE">
                      <a:rPr lang="en-US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635810989117099"/>
                      <c:h val="0.1699931819322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F80-4618-8EF0-033FD55E8754}"/>
                </c:ext>
              </c:extLst>
            </c:dLbl>
            <c:dLbl>
              <c:idx val="5"/>
              <c:layout>
                <c:manualLayout>
                  <c:x val="-6.1775750202082397E-2"/>
                  <c:y val="-6.1568221388994199E-3"/>
                </c:manualLayout>
              </c:layout>
              <c:tx>
                <c:rich>
                  <a:bodyPr/>
                  <a:lstStyle/>
                  <a:p>
                    <a:fld id="{E032BC70-AA4F-47BD-9BC5-2DE6EDBD548B}" type="CATEGORYNAME">
                      <a:rPr lang="en-US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67455372-B129-4843-B389-2EE1B76B6881}" type="VALUE">
                      <a:rPr lang="en-US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690975647531203"/>
                      <c:h val="0.131456523912749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F80-4618-8EF0-033FD55E8754}"/>
                </c:ext>
              </c:extLst>
            </c:dLbl>
            <c:dLbl>
              <c:idx val="6"/>
              <c:layout>
                <c:manualLayout>
                  <c:x val="5.8749967368101903E-2"/>
                  <c:y val="-6.7544493275676007E-2"/>
                </c:manualLayout>
              </c:layout>
              <c:tx>
                <c:rich>
                  <a:bodyPr/>
                  <a:lstStyle/>
                  <a:p>
                    <a:fld id="{68238FBB-B1B4-4B9D-A7C8-2EF3A810B9C3}" type="CATEGORYNAME">
                      <a:rPr lang="en-US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D4CC70EF-22DD-41FE-BFDC-8334C58DBA7A}" type="VALUE">
                      <a:rPr lang="en-US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F80-4618-8EF0-033FD55E8754}"/>
                </c:ext>
              </c:extLst>
            </c:dLbl>
            <c:dLbl>
              <c:idx val="7"/>
              <c:layout>
                <c:manualLayout>
                  <c:x val="0.16887695366893901"/>
                  <c:y val="6.6793472896757196E-3"/>
                </c:manualLayout>
              </c:layout>
              <c:tx>
                <c:rich>
                  <a:bodyPr/>
                  <a:lstStyle/>
                  <a:p>
                    <a:fld id="{B45CBD3D-7D4B-4850-986E-BE5E79B2BE00}" type="CATEGORYNAME">
                      <a:rPr lang="en-US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
</a:t>
                    </a:r>
                    <a:fld id="{521556C0-6B60-4F32-8DD4-B584BE44AC6D}" type="VALUE">
                      <a:rPr lang="en-US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944346151586701"/>
                      <c:h val="0.159030852285982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F80-4618-8EF0-033FD55E8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InDesign!$A$3:$A$10</c:f>
              <c:strCache>
                <c:ptCount val="8"/>
                <c:pt idx="0">
                  <c:v>Residential Buildings</c:v>
                </c:pt>
                <c:pt idx="1">
                  <c:v>Commercial / Institutional Buildings</c:v>
                </c:pt>
                <c:pt idx="2">
                  <c:v>Manufacturing Industries, and Construction</c:v>
                </c:pt>
                <c:pt idx="3">
                  <c:v>On-Road Transportation</c:v>
                </c:pt>
                <c:pt idx="4">
                  <c:v>Energy Industries</c:v>
                </c:pt>
                <c:pt idx="5">
                  <c:v>Off-Road Transportation</c:v>
                </c:pt>
                <c:pt idx="6">
                  <c:v>Waste</c:v>
                </c:pt>
                <c:pt idx="7">
                  <c:v>Other</c:v>
                </c:pt>
              </c:strCache>
            </c:strRef>
          </c:cat>
          <c:val>
            <c:numRef>
              <c:f>InDesign!$B$3:$B$10</c:f>
              <c:numCache>
                <c:formatCode>0.0%</c:formatCode>
                <c:ptCount val="8"/>
                <c:pt idx="0">
                  <c:v>0.27435841916354298</c:v>
                </c:pt>
                <c:pt idx="1">
                  <c:v>0.268210736796758</c:v>
                </c:pt>
                <c:pt idx="2">
                  <c:v>0.20751749760498001</c:v>
                </c:pt>
                <c:pt idx="3">
                  <c:v>0.17185468266224299</c:v>
                </c:pt>
                <c:pt idx="4">
                  <c:v>4.8875126434832397E-2</c:v>
                </c:pt>
                <c:pt idx="5">
                  <c:v>1.54448445972146E-2</c:v>
                </c:pt>
                <c:pt idx="6">
                  <c:v>7.7160046983741201E-3</c:v>
                </c:pt>
                <c:pt idx="7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F80-4618-8EF0-033FD55E875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0EFF74-C3C9-4A5C-ADC0-610A2432538A}" type="datetimeFigureOut">
              <a:rPr lang="en-US" smtClean="0"/>
              <a:pPr/>
              <a:t>4/9/2024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4E0492-3D61-4025-B44D-9B181F340E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mate.gov/news-features/blogs/beyond-data/2021-us-billion-dollar-weather-and-climate-disasters-historica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limatewise.org/wp-content/uploads/projects/louisville/louisville-vulnerability-assessment-final.pdf" TargetMode="External"/><Relationship Id="rId4" Type="http://schemas.openxmlformats.org/officeDocument/2006/relationships/hyperlink" Target="https://www2.deloitte.com/us/en/pages/about-deloitte/articles/press-releases/deloitte-report-inaction-on-climate-change-could-cost-the-us-economy-trillions-by-2070.html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4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28992C27-06F6-4C52-AB7B-5BE2E8A6E3C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8507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57840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36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17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8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28992C27-06F6-4C52-AB7B-5BE2E8A6E3C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8507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7569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60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4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89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Climate related disasters in 2021 alone costed the United States $145 billion (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3"/>
              </a:rPr>
              <a:t>NOAA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) and is expected to cost taxpayers another $14.5 trillion in the next 50 years (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4"/>
              </a:rPr>
              <a:t>Deloitte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). The south, central, and southeast U.S., which include Kentucky, have suffered the highest cumulative cost of damages, with Kentucky spending over 1% of its GSP, or over $1 billion on disasters in 2021. Louisville’s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5"/>
              </a:rPr>
              <a:t>Climate Change Vulnerability Assessment report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identifies flooding as the most expensive climate disaster, with large storms expected to continue to increase. The report estimates that reduced emissions could save $4 billion in flood damages at the national level. </a:t>
            </a:r>
          </a:p>
          <a:p>
            <a:pPr marL="177845" indent="-177845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10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72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02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E0492-3D61-4025-B44D-9B181F340E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1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0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2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10826751" cy="4829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48936" y="6454019"/>
            <a:ext cx="303936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/>
              <a:t>NREL</a:t>
            </a:r>
            <a:r>
              <a:rPr lang="en-US" sz="1067" baseline="0"/>
              <a:t>    </a:t>
            </a:r>
            <a:r>
              <a:rPr lang="en-US" sz="1067"/>
              <a:t>|    </a:t>
            </a:r>
            <a:fld id="{BFD71CF8-5198-8441-A7C0-DC22FD64CBE4}" type="slidenum">
              <a:rPr lang="en-US" sz="1067"/>
              <a:pPr marL="0" marR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67"/>
          </a:p>
        </p:txBody>
      </p:sp>
    </p:spTree>
    <p:extLst>
      <p:ext uri="{BB962C8B-B14F-4D97-AF65-F5344CB8AC3E}">
        <p14:creationId xmlns:p14="http://schemas.microsoft.com/office/powerpoint/2010/main" val="305413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7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1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1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2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3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EBF-95B2-4E59-A090-2EA869D7AD9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4C417-D4CA-4983-BBB2-97E6947F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3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EBEBF-95B2-4E59-A090-2EA869D7AD94}" type="datetimeFigureOut">
              <a:rPr lang="en-US" smtClean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4C417-D4CA-4983-BBB2-97E6947FE3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3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umedha.rao@louisvilleky.gov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914310-F09F-4792-8B49-840E7EC64A80}"/>
              </a:ext>
            </a:extLst>
          </p:cNvPr>
          <p:cNvSpPr/>
          <p:nvPr/>
        </p:nvSpPr>
        <p:spPr>
          <a:xfrm>
            <a:off x="1" y="-55366"/>
            <a:ext cx="12192000" cy="5211983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27C05B-6736-4162-8415-4D4B8D09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37" y="599607"/>
            <a:ext cx="8939392" cy="38412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Louisville Metro Government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br>
              <a:rPr lang="en-US" sz="30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latin typeface="+mn-lt"/>
              </a:rPr>
              <a:t>Mayor’s Office of Sustainability</a:t>
            </a: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br>
              <a:rPr lang="en-US" sz="4800" dirty="0">
                <a:solidFill>
                  <a:schemeClr val="bg1"/>
                </a:solidFill>
                <a:latin typeface="+mn-lt"/>
              </a:rPr>
            </a:br>
            <a:r>
              <a:rPr lang="en-US" sz="4900" b="1" dirty="0">
                <a:solidFill>
                  <a:srgbClr val="EAF4A0"/>
                </a:solidFill>
              </a:rPr>
              <a:t>Sustainability</a:t>
            </a:r>
            <a:r>
              <a:rPr lang="en-US" sz="4900" b="1" dirty="0">
                <a:solidFill>
                  <a:schemeClr val="bg1"/>
                </a:solidFill>
              </a:rPr>
              <a:t> </a:t>
            </a:r>
            <a:r>
              <a:rPr lang="en-US" sz="4900" dirty="0">
                <a:solidFill>
                  <a:schemeClr val="bg1"/>
                </a:solidFill>
              </a:rPr>
              <a:t>Overview 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DBA84C6-9489-4096-95D3-C3C6654F0B84}"/>
              </a:ext>
            </a:extLst>
          </p:cNvPr>
          <p:cNvSpPr txBox="1">
            <a:spLocks/>
          </p:cNvSpPr>
          <p:nvPr/>
        </p:nvSpPr>
        <p:spPr>
          <a:xfrm>
            <a:off x="8114677" y="5553652"/>
            <a:ext cx="3857693" cy="84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264478"/>
                </a:solidFill>
                <a:latin typeface="Arial" panose="020B0604020202020204" pitchFamily="34" charset="0"/>
              </a:rPr>
              <a:t>Sumedha Rao, </a:t>
            </a:r>
            <a:r>
              <a:rPr lang="en-US" sz="1400" dirty="0">
                <a:solidFill>
                  <a:srgbClr val="264478"/>
                </a:solidFill>
                <a:latin typeface="Arial" panose="020B0604020202020204" pitchFamily="34" charset="0"/>
              </a:rPr>
              <a:t>LEED AP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264478"/>
                </a:solidFill>
                <a:latin typeface="Arial" panose="020B0604020202020204" pitchFamily="34" charset="0"/>
              </a:rPr>
              <a:t>Executive Director</a:t>
            </a:r>
          </a:p>
          <a:p>
            <a:pPr algn="ctr"/>
            <a:endParaRPr 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11DFF-549D-431D-B74E-C35C7FE36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" y="5605822"/>
            <a:ext cx="3317788" cy="79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41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285284-C81D-4905-B540-9E75102A5876}"/>
              </a:ext>
            </a:extLst>
          </p:cNvPr>
          <p:cNvSpPr/>
          <p:nvPr/>
        </p:nvSpPr>
        <p:spPr>
          <a:xfrm>
            <a:off x="0" y="0"/>
            <a:ext cx="3866147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Louisville’s Guiding Sustainability </a:t>
            </a:r>
            <a:r>
              <a:rPr lang="en-US" sz="3600" b="1" dirty="0">
                <a:solidFill>
                  <a:srgbClr val="EAF4A0"/>
                </a:solidFill>
              </a:rPr>
              <a:t>Policies</a:t>
            </a:r>
          </a:p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7C9FD-0906-4E9A-8448-20A0B9434042}"/>
              </a:ext>
            </a:extLst>
          </p:cNvPr>
          <p:cNvSpPr txBox="1"/>
          <p:nvPr/>
        </p:nvSpPr>
        <p:spPr>
          <a:xfrm>
            <a:off x="4432385" y="1543868"/>
            <a:ext cx="726231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R-102-19: Resolution for 100% Clean Energy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100% clean electricity for LMG operations by 2030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100% clean energy for LMG operations by 2035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100% clean energy community-wide by 2040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R-157-22: Resolution Establishing a Science-based Greenhouse Gas Emissions Reduction Target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 emissions by half by 2030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Net zero emissions by 2040</a:t>
            </a:r>
          </a:p>
        </p:txBody>
      </p:sp>
    </p:spTree>
    <p:extLst>
      <p:ext uri="{BB962C8B-B14F-4D97-AF65-F5344CB8AC3E}">
        <p14:creationId xmlns:p14="http://schemas.microsoft.com/office/powerpoint/2010/main" val="65294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23FE7A1-26A0-4AFE-8C2E-F8A27C04A593}"/>
              </a:ext>
            </a:extLst>
          </p:cNvPr>
          <p:cNvSpPr/>
          <p:nvPr/>
        </p:nvSpPr>
        <p:spPr>
          <a:xfrm>
            <a:off x="5091362" y="3180295"/>
            <a:ext cx="2578573" cy="33515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Supply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ABCC1B-0633-43E3-A74F-D4C37E274D94}"/>
              </a:ext>
            </a:extLst>
          </p:cNvPr>
          <p:cNvSpPr/>
          <p:nvPr/>
        </p:nvSpPr>
        <p:spPr>
          <a:xfrm>
            <a:off x="801721" y="3194281"/>
            <a:ext cx="2578573" cy="3351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Demand</a:t>
            </a:r>
          </a:p>
        </p:txBody>
      </p:sp>
      <p:pic>
        <p:nvPicPr>
          <p:cNvPr id="37" name="Graphic 36" descr="City">
            <a:extLst>
              <a:ext uri="{FF2B5EF4-FFF2-40B4-BE49-F238E27FC236}">
                <a16:creationId xmlns:a16="http://schemas.microsoft.com/office/drawing/2014/main" id="{4B81B9FE-8A42-464F-A2E6-84594DEEF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584" y="2213980"/>
            <a:ext cx="1108364" cy="110836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1850D17-4EAB-414B-8380-91DC45D7F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0066" y="2467474"/>
            <a:ext cx="731433" cy="731433"/>
          </a:xfrm>
          <a:prstGeom prst="rect">
            <a:avLst/>
          </a:prstGeom>
        </p:spPr>
      </p:pic>
      <p:pic>
        <p:nvPicPr>
          <p:cNvPr id="5" name="Graphic 4" descr="Power Plant with solid fill">
            <a:extLst>
              <a:ext uri="{FF2B5EF4-FFF2-40B4-BE49-F238E27FC236}">
                <a16:creationId xmlns:a16="http://schemas.microsoft.com/office/drawing/2014/main" id="{639ED0CA-0ACB-47E7-B7CE-66F1603C9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7216" y="2340385"/>
            <a:ext cx="833783" cy="833783"/>
          </a:xfrm>
          <a:prstGeom prst="rect">
            <a:avLst/>
          </a:prstGeom>
        </p:spPr>
      </p:pic>
      <p:pic>
        <p:nvPicPr>
          <p:cNvPr id="7" name="Graphic 6" descr="Fluorescent Light Blub with solid fill">
            <a:extLst>
              <a:ext uri="{FF2B5EF4-FFF2-40B4-BE49-F238E27FC236}">
                <a16:creationId xmlns:a16="http://schemas.microsoft.com/office/drawing/2014/main" id="{4B44DD63-B6E9-4ADA-8983-3946BBDF8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1763" y="2394829"/>
            <a:ext cx="831273" cy="831273"/>
          </a:xfrm>
          <a:prstGeom prst="rect">
            <a:avLst/>
          </a:prstGeom>
        </p:spPr>
      </p:pic>
      <p:pic>
        <p:nvPicPr>
          <p:cNvPr id="43" name="Graphic 42" descr="High voltage with solid fill">
            <a:extLst>
              <a:ext uri="{FF2B5EF4-FFF2-40B4-BE49-F238E27FC236}">
                <a16:creationId xmlns:a16="http://schemas.microsoft.com/office/drawing/2014/main" id="{98F172BB-F91D-460E-B83C-B261AB70FF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59760" y="3604752"/>
            <a:ext cx="1369884" cy="136988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2703EE-CEF8-41F1-AB18-EBD78A5C53C1}"/>
              </a:ext>
            </a:extLst>
          </p:cNvPr>
          <p:cNvSpPr/>
          <p:nvPr/>
        </p:nvSpPr>
        <p:spPr>
          <a:xfrm>
            <a:off x="801721" y="3520554"/>
            <a:ext cx="6879771" cy="2416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7CBD31-ECA2-4650-9922-CF4828D6B4ED}"/>
              </a:ext>
            </a:extLst>
          </p:cNvPr>
          <p:cNvSpPr txBox="1"/>
          <p:nvPr/>
        </p:nvSpPr>
        <p:spPr>
          <a:xfrm>
            <a:off x="1003525" y="1510892"/>
            <a:ext cx="255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reduce demand for energy?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008F30-EEC6-4307-825A-722F164F55D3}"/>
              </a:ext>
            </a:extLst>
          </p:cNvPr>
          <p:cNvSpPr txBox="1"/>
          <p:nvPr/>
        </p:nvSpPr>
        <p:spPr>
          <a:xfrm>
            <a:off x="5091362" y="1539663"/>
            <a:ext cx="259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clean up the energy supply?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F46B0F9-90E0-4A9E-9A46-00E09C8312DD}"/>
              </a:ext>
            </a:extLst>
          </p:cNvPr>
          <p:cNvSpPr txBox="1">
            <a:spLocks/>
          </p:cNvSpPr>
          <p:nvPr/>
        </p:nvSpPr>
        <p:spPr>
          <a:xfrm>
            <a:off x="8374640" y="0"/>
            <a:ext cx="3817360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How Do We Achieve </a:t>
            </a:r>
            <a:r>
              <a:rPr lang="en-US" sz="3600" b="1" dirty="0">
                <a:solidFill>
                  <a:srgbClr val="EAF4A0"/>
                </a:solidFill>
                <a:latin typeface="+mj-lt"/>
                <a:ea typeface="+mj-lt"/>
                <a:cs typeface="Arial" panose="020B0604020202020204" pitchFamily="34" charset="0"/>
              </a:rPr>
              <a:t>100% Clean Energy 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and </a:t>
            </a:r>
          </a:p>
          <a:p>
            <a:pPr algn="ctr"/>
            <a:r>
              <a:rPr lang="en-US" sz="3600" b="1" dirty="0">
                <a:solidFill>
                  <a:srgbClr val="EAF4A0"/>
                </a:solidFill>
                <a:latin typeface="+mj-lt"/>
                <a:ea typeface="+mj-lt"/>
                <a:cs typeface="Arial" panose="020B0604020202020204" pitchFamily="34" charset="0"/>
              </a:rPr>
              <a:t>Net Zero Emissions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+mj-l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DD3740-30CD-4585-BF2B-44853F75E0DD}"/>
              </a:ext>
            </a:extLst>
          </p:cNvPr>
          <p:cNvSpPr txBox="1"/>
          <p:nvPr/>
        </p:nvSpPr>
        <p:spPr>
          <a:xfrm>
            <a:off x="1731450" y="6457590"/>
            <a:ext cx="5170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Image: National Renewable Energy Laboratory (NREL)</a:t>
            </a:r>
          </a:p>
        </p:txBody>
      </p:sp>
    </p:spTree>
    <p:extLst>
      <p:ext uri="{BB962C8B-B14F-4D97-AF65-F5344CB8AC3E}">
        <p14:creationId xmlns:p14="http://schemas.microsoft.com/office/powerpoint/2010/main" val="2992496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26F7BA-3C48-408A-81CA-C202EFAE4C9F}"/>
              </a:ext>
            </a:extLst>
          </p:cNvPr>
          <p:cNvSpPr txBox="1"/>
          <p:nvPr/>
        </p:nvSpPr>
        <p:spPr>
          <a:xfrm>
            <a:off x="2735476" y="1087567"/>
            <a:ext cx="54663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64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Management at LMG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Saving Louisville approximately $1 million per year through energy efficiency measures</a:t>
            </a:r>
          </a:p>
          <a:p>
            <a:endParaRPr lang="en-US" dirty="0">
              <a:solidFill>
                <a:srgbClr val="2644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2644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264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 Roof Incentive Program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$1 per square foot incentive for Cool Roofs, with a majority of funds dedicated to high heat districts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264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Project Assessment District (EPAD)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offered in partnership with Energize Kentucky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264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 Local Energy Action Program </a:t>
            </a:r>
            <a:r>
              <a:rPr lang="en-US" dirty="0"/>
              <a:t>pilot – developing energy efficiency standards and best practices for affordable housing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DFFAA2-B530-45D5-B2CB-472B8BBB5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3833985"/>
            <a:ext cx="1937633" cy="5259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7436A0-5746-475C-8037-566A2534487A}"/>
              </a:ext>
            </a:extLst>
          </p:cNvPr>
          <p:cNvSpPr txBox="1">
            <a:spLocks/>
          </p:cNvSpPr>
          <p:nvPr/>
        </p:nvSpPr>
        <p:spPr>
          <a:xfrm>
            <a:off x="8374640" y="0"/>
            <a:ext cx="3817360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Reducing Energy </a:t>
            </a:r>
          </a:p>
          <a:p>
            <a:pPr algn="ctr"/>
            <a:r>
              <a:rPr lang="en-US" sz="3600" b="1" dirty="0">
                <a:solidFill>
                  <a:srgbClr val="EAF4A0"/>
                </a:solidFill>
                <a:latin typeface="+mj-lt"/>
                <a:ea typeface="+mj-lt"/>
                <a:cs typeface="Arial" panose="020B0604020202020204" pitchFamily="34" charset="0"/>
              </a:rPr>
              <a:t>Demand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+mj-lt"/>
              <a:cs typeface="Calibri Light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58E6D2-83E2-4294-ACC5-8EEA20253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0" y="4971705"/>
            <a:ext cx="2236742" cy="845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99A1A9-2463-4475-94ED-3AC954B8D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2468230"/>
            <a:ext cx="1937633" cy="639822"/>
          </a:xfrm>
          <a:prstGeom prst="rect">
            <a:avLst/>
          </a:prstGeom>
        </p:spPr>
      </p:pic>
      <p:pic>
        <p:nvPicPr>
          <p:cNvPr id="2" name="Picture 2" descr="BBSC Logo">
            <a:extLst>
              <a:ext uri="{FF2B5EF4-FFF2-40B4-BE49-F238E27FC236}">
                <a16:creationId xmlns:a16="http://schemas.microsoft.com/office/drawing/2014/main" id="{326A2CEA-5B0B-D3C3-35B4-8EE23649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7" y="1120905"/>
            <a:ext cx="1914018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697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2899B5C-5DA6-4FA9-BBE3-E0C516659B63}"/>
              </a:ext>
            </a:extLst>
          </p:cNvPr>
          <p:cNvSpPr/>
          <p:nvPr/>
        </p:nvSpPr>
        <p:spPr>
          <a:xfrm>
            <a:off x="8410750" y="4171831"/>
            <a:ext cx="1414986" cy="785967"/>
          </a:xfrm>
          <a:prstGeom prst="rect">
            <a:avLst/>
          </a:prstGeom>
          <a:noFill/>
          <a:ln w="28575">
            <a:solidFill>
              <a:srgbClr val="E3C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F73067B-21C9-4ABB-A200-95CD0EDAB1ED}"/>
              </a:ext>
            </a:extLst>
          </p:cNvPr>
          <p:cNvSpPr/>
          <p:nvPr/>
        </p:nvSpPr>
        <p:spPr>
          <a:xfrm>
            <a:off x="6935787" y="4171831"/>
            <a:ext cx="1414986" cy="785967"/>
          </a:xfrm>
          <a:prstGeom prst="rect">
            <a:avLst/>
          </a:prstGeom>
          <a:noFill/>
          <a:ln w="28575">
            <a:solidFill>
              <a:srgbClr val="E3C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763CFD-9639-420B-BA02-7A5151360A3C}"/>
              </a:ext>
            </a:extLst>
          </p:cNvPr>
          <p:cNvSpPr/>
          <p:nvPr/>
        </p:nvSpPr>
        <p:spPr>
          <a:xfrm>
            <a:off x="4212031" y="4171833"/>
            <a:ext cx="1414986" cy="785967"/>
          </a:xfrm>
          <a:prstGeom prst="rect">
            <a:avLst/>
          </a:prstGeom>
          <a:noFill/>
          <a:ln w="28575">
            <a:solidFill>
              <a:srgbClr val="E3C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7436A0-5746-475C-8037-566A253448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25101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Increasing Clean Energy </a:t>
            </a:r>
            <a:r>
              <a:rPr lang="en-US" sz="3600" b="1" dirty="0">
                <a:solidFill>
                  <a:srgbClr val="EAF4A0"/>
                </a:solidFill>
                <a:latin typeface="+mj-lt"/>
                <a:ea typeface="+mj-lt"/>
                <a:cs typeface="Arial" panose="020B0604020202020204" pitchFamily="34" charset="0"/>
              </a:rPr>
              <a:t>Supply</a:t>
            </a:r>
            <a:endParaRPr lang="en-US" sz="3600" b="1" dirty="0">
              <a:solidFill>
                <a:srgbClr val="EAF4A0"/>
              </a:solidFill>
              <a:latin typeface="+mj-lt"/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9DDFC3-905B-43CB-AEB0-A6722313E2B6}"/>
              </a:ext>
            </a:extLst>
          </p:cNvPr>
          <p:cNvSpPr txBox="1"/>
          <p:nvPr/>
        </p:nvSpPr>
        <p:spPr>
          <a:xfrm>
            <a:off x="3158743" y="1931176"/>
            <a:ext cx="1207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Arial" panose="020B0604020202020204" pitchFamily="34" charset="0"/>
              </a:rPr>
              <a:t>Utility highly involved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87B772-3C76-41FD-AD89-F54529875597}"/>
              </a:ext>
            </a:extLst>
          </p:cNvPr>
          <p:cNvSpPr txBox="1"/>
          <p:nvPr/>
        </p:nvSpPr>
        <p:spPr>
          <a:xfrm>
            <a:off x="4287366" y="4230830"/>
            <a:ext cx="141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LG&amp;E Green Tariff &amp; Solar Shares Programs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4C6165-18A2-404B-B2AB-EC3538B92B3B}"/>
              </a:ext>
            </a:extLst>
          </p:cNvPr>
          <p:cNvSpPr txBox="1"/>
          <p:nvPr/>
        </p:nvSpPr>
        <p:spPr>
          <a:xfrm>
            <a:off x="9552639" y="4230832"/>
            <a:ext cx="22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</a:rPr>
              <a:t>Municipalization</a:t>
            </a:r>
            <a:br>
              <a:rPr lang="en-US" sz="1200" dirty="0">
                <a:latin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</a:rPr>
              <a:t>(Entire Community)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08E0F-1735-4D90-BC76-AB851034D150}"/>
              </a:ext>
            </a:extLst>
          </p:cNvPr>
          <p:cNvSpPr txBox="1"/>
          <p:nvPr/>
        </p:nvSpPr>
        <p:spPr>
          <a:xfrm>
            <a:off x="8387487" y="4230832"/>
            <a:ext cx="148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</a:rPr>
              <a:t>Municipalization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</a:rPr>
              <a:t>(LMG Only)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5A033C-B3A7-4341-96CF-05702DAF898E}"/>
              </a:ext>
            </a:extLst>
          </p:cNvPr>
          <p:cNvSpPr txBox="1"/>
          <p:nvPr/>
        </p:nvSpPr>
        <p:spPr>
          <a:xfrm>
            <a:off x="5512654" y="4230830"/>
            <a:ext cx="148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</a:rPr>
              <a:t>Virtual Power Purchase Agreement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03F400-D0B0-4CBE-838D-C4F088A54CBD}"/>
              </a:ext>
            </a:extLst>
          </p:cNvPr>
          <p:cNvSpPr txBox="1"/>
          <p:nvPr/>
        </p:nvSpPr>
        <p:spPr>
          <a:xfrm>
            <a:off x="6676801" y="4230832"/>
            <a:ext cx="196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</a:rPr>
              <a:t>Utility and Policy Advocacy Activities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A70A4-6AC8-4C50-9EDE-3D04E83D0823}"/>
              </a:ext>
            </a:extLst>
          </p:cNvPr>
          <p:cNvSpPr txBox="1"/>
          <p:nvPr/>
        </p:nvSpPr>
        <p:spPr>
          <a:xfrm>
            <a:off x="10911224" y="1902264"/>
            <a:ext cx="111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Utility not involved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606D0A-90C6-4D79-BDD7-ABBAF61CF90B}"/>
              </a:ext>
            </a:extLst>
          </p:cNvPr>
          <p:cNvGrpSpPr/>
          <p:nvPr/>
        </p:nvGrpSpPr>
        <p:grpSpPr>
          <a:xfrm>
            <a:off x="3594139" y="2791085"/>
            <a:ext cx="8124631" cy="1423737"/>
            <a:chOff x="4557558" y="1818442"/>
            <a:chExt cx="6624215" cy="1423737"/>
          </a:xfrm>
        </p:grpSpPr>
        <p:sp>
          <p:nvSpPr>
            <p:cNvPr id="6" name="Arrow: Left-Right 5">
              <a:extLst>
                <a:ext uri="{FF2B5EF4-FFF2-40B4-BE49-F238E27FC236}">
                  <a16:creationId xmlns:a16="http://schemas.microsoft.com/office/drawing/2014/main" id="{7A926C45-A1D1-4DC0-92B4-3729975C9786}"/>
                </a:ext>
              </a:extLst>
            </p:cNvPr>
            <p:cNvSpPr/>
            <p:nvPr/>
          </p:nvSpPr>
          <p:spPr>
            <a:xfrm>
              <a:off x="4557558" y="1818442"/>
              <a:ext cx="6624215" cy="1423737"/>
            </a:xfrm>
            <a:prstGeom prst="leftRightArrow">
              <a:avLst/>
            </a:prstGeom>
            <a:solidFill>
              <a:srgbClr val="3086A7"/>
            </a:solidFill>
            <a:ln>
              <a:solidFill>
                <a:srgbClr val="3086A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BEAB87F-06BF-4C51-BA22-BE12D94581E6}"/>
                </a:ext>
              </a:extLst>
            </p:cNvPr>
            <p:cNvSpPr/>
            <p:nvPr/>
          </p:nvSpPr>
          <p:spPr>
            <a:xfrm>
              <a:off x="7671157" y="2306091"/>
              <a:ext cx="375535" cy="41784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1727C1-69E5-4A67-BEDE-99E5EB219008}"/>
                </a:ext>
              </a:extLst>
            </p:cNvPr>
            <p:cNvSpPr/>
            <p:nvPr/>
          </p:nvSpPr>
          <p:spPr>
            <a:xfrm>
              <a:off x="5235000" y="2306090"/>
              <a:ext cx="370820" cy="41784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9162F4D-6A9F-4C7B-BD03-2C15EC76D453}"/>
                </a:ext>
              </a:extLst>
            </p:cNvPr>
            <p:cNvSpPr/>
            <p:nvPr/>
          </p:nvSpPr>
          <p:spPr>
            <a:xfrm>
              <a:off x="6470472" y="2306090"/>
              <a:ext cx="375535" cy="41784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6BE75E4-6340-4A15-B879-7F8B1577126D}"/>
                </a:ext>
              </a:extLst>
            </p:cNvPr>
            <p:cNvSpPr/>
            <p:nvPr/>
          </p:nvSpPr>
          <p:spPr>
            <a:xfrm>
              <a:off x="10075878" y="2311119"/>
              <a:ext cx="375535" cy="41784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F5035B3-E7BD-4B89-A5E5-8002D8E1B9F4}"/>
                </a:ext>
              </a:extLst>
            </p:cNvPr>
            <p:cNvSpPr/>
            <p:nvPr/>
          </p:nvSpPr>
          <p:spPr>
            <a:xfrm>
              <a:off x="8873731" y="2321388"/>
              <a:ext cx="375535" cy="41784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</a:endParaRP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BFE2A6FA-DA84-4B1C-AFC5-D93E13526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01" y="5982858"/>
            <a:ext cx="1966665" cy="56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93685C-7FC1-4883-8C2A-6AF3CC0AEFCC}"/>
              </a:ext>
            </a:extLst>
          </p:cNvPr>
          <p:cNvSpPr txBox="1"/>
          <p:nvPr/>
        </p:nvSpPr>
        <p:spPr>
          <a:xfrm>
            <a:off x="5393685" y="1251300"/>
            <a:ext cx="448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</a:rPr>
              <a:t>What options can LMG consider to decarbonize the electricity supply?</a:t>
            </a:r>
          </a:p>
        </p:txBody>
      </p:sp>
    </p:spTree>
    <p:extLst>
      <p:ext uri="{BB962C8B-B14F-4D97-AF65-F5344CB8AC3E}">
        <p14:creationId xmlns:p14="http://schemas.microsoft.com/office/powerpoint/2010/main" val="311817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7436A0-5746-475C-8037-566A253448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25101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Advancing Clean Energy </a:t>
            </a:r>
            <a:r>
              <a:rPr lang="en-US" sz="3600" b="1" dirty="0">
                <a:solidFill>
                  <a:srgbClr val="EAF4A0"/>
                </a:solidFill>
                <a:latin typeface="+mj-lt"/>
                <a:ea typeface="+mj-lt"/>
                <a:cs typeface="Arial" panose="020B0604020202020204" pitchFamily="34" charset="0"/>
              </a:rPr>
              <a:t>Community-wide</a:t>
            </a:r>
            <a:endParaRPr lang="en-US" sz="3600" b="1" dirty="0">
              <a:solidFill>
                <a:srgbClr val="EAF4A0"/>
              </a:solidFill>
              <a:latin typeface="+mj-lt"/>
              <a:cs typeface="Calibri Light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ACAEE3B-BF32-4121-90F0-7440BF81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32" y="666839"/>
            <a:ext cx="8424456" cy="59574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CD7829-9304-4123-B61A-455651035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/>
          <a:stretch/>
        </p:blipFill>
        <p:spPr>
          <a:xfrm>
            <a:off x="8919409" y="346041"/>
            <a:ext cx="2310063" cy="1570991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F3D66269-C460-4C5B-AD50-DA159FBD3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57" y="5978606"/>
            <a:ext cx="540388" cy="5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05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15C233-C155-A209-1F6D-FE840900C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436" y="794225"/>
            <a:ext cx="5097560" cy="526954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</a:rPr>
              <a:t>OS also leads: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Integrating sustainability into the Mayor’s priorities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Net Zero Executive Order enforcement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Third party reporting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Metro Green Team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Federal grants</a:t>
            </a:r>
          </a:p>
        </p:txBody>
      </p:sp>
      <p:pic>
        <p:nvPicPr>
          <p:cNvPr id="5" name="Picture 4" descr="A picture containing outdoor, sky, ground, plant&#10;&#10;Description automatically generated">
            <a:extLst>
              <a:ext uri="{FF2B5EF4-FFF2-40B4-BE49-F238E27FC236}">
                <a16:creationId xmlns:a16="http://schemas.microsoft.com/office/drawing/2014/main" id="{684BB5CB-CE99-48D3-8FCC-376833256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4" r="1342" b="13802"/>
          <a:stretch/>
        </p:blipFill>
        <p:spPr>
          <a:xfrm>
            <a:off x="4920949" y="2288697"/>
            <a:ext cx="3854389" cy="40708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AB1B74-350A-462D-AE6E-0D6BBA6F9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6" y="3338560"/>
            <a:ext cx="4031614" cy="302096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CB53D95-7E6D-4ADA-8372-A9B02B41D8BC}"/>
              </a:ext>
            </a:extLst>
          </p:cNvPr>
          <p:cNvSpPr txBox="1">
            <a:spLocks/>
          </p:cNvSpPr>
          <p:nvPr/>
        </p:nvSpPr>
        <p:spPr>
          <a:xfrm>
            <a:off x="9266899" y="0"/>
            <a:ext cx="2925101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Other Efforts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56815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AC43B0-D01E-C135-EB98-6E4E47F7CC41}"/>
              </a:ext>
            </a:extLst>
          </p:cNvPr>
          <p:cNvGrpSpPr/>
          <p:nvPr/>
        </p:nvGrpSpPr>
        <p:grpSpPr>
          <a:xfrm>
            <a:off x="1588634" y="487290"/>
            <a:ext cx="5961712" cy="2463944"/>
            <a:chOff x="1588634" y="487290"/>
            <a:chExt cx="5961712" cy="246394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53CF690-E7D7-FA43-3B1E-75999EC2FC3C}"/>
                </a:ext>
              </a:extLst>
            </p:cNvPr>
            <p:cNvSpPr/>
            <p:nvPr/>
          </p:nvSpPr>
          <p:spPr>
            <a:xfrm>
              <a:off x="1588634" y="487290"/>
              <a:ext cx="1723038" cy="1033822"/>
            </a:xfrm>
            <a:custGeom>
              <a:avLst/>
              <a:gdLst>
                <a:gd name="connsiteX0" fmla="*/ 0 w 1723038"/>
                <a:gd name="connsiteY0" fmla="*/ 0 h 1033822"/>
                <a:gd name="connsiteX1" fmla="*/ 1723038 w 1723038"/>
                <a:gd name="connsiteY1" fmla="*/ 0 h 1033822"/>
                <a:gd name="connsiteX2" fmla="*/ 1723038 w 1723038"/>
                <a:gd name="connsiteY2" fmla="*/ 1033822 h 1033822"/>
                <a:gd name="connsiteX3" fmla="*/ 0 w 1723038"/>
                <a:gd name="connsiteY3" fmla="*/ 1033822 h 1033822"/>
                <a:gd name="connsiteX4" fmla="*/ 0 w 1723038"/>
                <a:gd name="connsiteY4" fmla="*/ 0 h 103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038" h="1033822">
                  <a:moveTo>
                    <a:pt x="0" y="0"/>
                  </a:moveTo>
                  <a:lnTo>
                    <a:pt x="1723038" y="0"/>
                  </a:lnTo>
                  <a:lnTo>
                    <a:pt x="1723038" y="1033822"/>
                  </a:lnTo>
                  <a:lnTo>
                    <a:pt x="0" y="10338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430" tIns="88624" rIns="84430" bIns="8862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OS works collaboratively with other agencies and organizations.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45A365F-A18D-2B81-139E-27185DD9A9B3}"/>
                </a:ext>
              </a:extLst>
            </p:cNvPr>
            <p:cNvSpPr/>
            <p:nvPr/>
          </p:nvSpPr>
          <p:spPr>
            <a:xfrm>
              <a:off x="3707971" y="487290"/>
              <a:ext cx="1723038" cy="1033822"/>
            </a:xfrm>
            <a:custGeom>
              <a:avLst/>
              <a:gdLst>
                <a:gd name="connsiteX0" fmla="*/ 0 w 1723038"/>
                <a:gd name="connsiteY0" fmla="*/ 0 h 1033822"/>
                <a:gd name="connsiteX1" fmla="*/ 1723038 w 1723038"/>
                <a:gd name="connsiteY1" fmla="*/ 0 h 1033822"/>
                <a:gd name="connsiteX2" fmla="*/ 1723038 w 1723038"/>
                <a:gd name="connsiteY2" fmla="*/ 1033822 h 1033822"/>
                <a:gd name="connsiteX3" fmla="*/ 0 w 1723038"/>
                <a:gd name="connsiteY3" fmla="*/ 1033822 h 1033822"/>
                <a:gd name="connsiteX4" fmla="*/ 0 w 1723038"/>
                <a:gd name="connsiteY4" fmla="*/ 0 h 103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038" h="1033822">
                  <a:moveTo>
                    <a:pt x="0" y="0"/>
                  </a:moveTo>
                  <a:lnTo>
                    <a:pt x="1723038" y="0"/>
                  </a:lnTo>
                  <a:lnTo>
                    <a:pt x="1723038" y="1033822"/>
                  </a:lnTo>
                  <a:lnTo>
                    <a:pt x="0" y="10338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430" tIns="88624" rIns="84430" bIns="8862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/>
                <a:t>Natural areas </a:t>
              </a:r>
              <a:r>
                <a:rPr lang="en-US" sz="1200" kern="1200" dirty="0"/>
                <a:t>(Parks, </a:t>
              </a:r>
              <a:r>
                <a:rPr lang="en-US" sz="1200" kern="1200" dirty="0" err="1"/>
                <a:t>TreesLouisville</a:t>
              </a:r>
              <a:r>
                <a:rPr lang="en-US" sz="1200" kern="1200" dirty="0"/>
                <a:t>, Louisville Jefferson County Environmental Trust, </a:t>
              </a:r>
              <a:r>
                <a:rPr lang="en-US" sz="1200" kern="1200" dirty="0" err="1"/>
                <a:t>Bernheim</a:t>
              </a:r>
              <a:r>
                <a:rPr lang="en-US" sz="1200" kern="1200" dirty="0"/>
                <a:t>)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8D72704-216A-7F46-A2B1-A836A678398C}"/>
                </a:ext>
              </a:extLst>
            </p:cNvPr>
            <p:cNvSpPr/>
            <p:nvPr/>
          </p:nvSpPr>
          <p:spPr>
            <a:xfrm>
              <a:off x="5827308" y="487290"/>
              <a:ext cx="1723038" cy="1033822"/>
            </a:xfrm>
            <a:custGeom>
              <a:avLst/>
              <a:gdLst>
                <a:gd name="connsiteX0" fmla="*/ 0 w 1723038"/>
                <a:gd name="connsiteY0" fmla="*/ 0 h 1033822"/>
                <a:gd name="connsiteX1" fmla="*/ 1723038 w 1723038"/>
                <a:gd name="connsiteY1" fmla="*/ 0 h 1033822"/>
                <a:gd name="connsiteX2" fmla="*/ 1723038 w 1723038"/>
                <a:gd name="connsiteY2" fmla="*/ 1033822 h 1033822"/>
                <a:gd name="connsiteX3" fmla="*/ 0 w 1723038"/>
                <a:gd name="connsiteY3" fmla="*/ 1033822 h 1033822"/>
                <a:gd name="connsiteX4" fmla="*/ 0 w 1723038"/>
                <a:gd name="connsiteY4" fmla="*/ 0 h 103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038" h="1033822">
                  <a:moveTo>
                    <a:pt x="0" y="0"/>
                  </a:moveTo>
                  <a:lnTo>
                    <a:pt x="1723038" y="0"/>
                  </a:lnTo>
                  <a:lnTo>
                    <a:pt x="1723038" y="1033822"/>
                  </a:lnTo>
                  <a:lnTo>
                    <a:pt x="0" y="10338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430" tIns="88624" rIns="84430" bIns="8862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/>
                <a:t>Land use and development </a:t>
              </a:r>
              <a:r>
                <a:rPr lang="en-US" sz="1200" kern="1200" dirty="0"/>
                <a:t>(Planning, Housing, Economic Development)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B26663E-0B5A-B489-59FA-4BA711B86F59}"/>
                </a:ext>
              </a:extLst>
            </p:cNvPr>
            <p:cNvSpPr/>
            <p:nvPr/>
          </p:nvSpPr>
          <p:spPr>
            <a:xfrm>
              <a:off x="1588634" y="1917412"/>
              <a:ext cx="1723038" cy="1033822"/>
            </a:xfrm>
            <a:custGeom>
              <a:avLst/>
              <a:gdLst>
                <a:gd name="connsiteX0" fmla="*/ 0 w 1723038"/>
                <a:gd name="connsiteY0" fmla="*/ 0 h 1033822"/>
                <a:gd name="connsiteX1" fmla="*/ 1723038 w 1723038"/>
                <a:gd name="connsiteY1" fmla="*/ 0 h 1033822"/>
                <a:gd name="connsiteX2" fmla="*/ 1723038 w 1723038"/>
                <a:gd name="connsiteY2" fmla="*/ 1033822 h 1033822"/>
                <a:gd name="connsiteX3" fmla="*/ 0 w 1723038"/>
                <a:gd name="connsiteY3" fmla="*/ 1033822 h 1033822"/>
                <a:gd name="connsiteX4" fmla="*/ 0 w 1723038"/>
                <a:gd name="connsiteY4" fmla="*/ 0 h 103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038" h="1033822">
                  <a:moveTo>
                    <a:pt x="0" y="0"/>
                  </a:moveTo>
                  <a:lnTo>
                    <a:pt x="1723038" y="0"/>
                  </a:lnTo>
                  <a:lnTo>
                    <a:pt x="1723038" y="1033822"/>
                  </a:lnTo>
                  <a:lnTo>
                    <a:pt x="0" y="10338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430" tIns="88624" rIns="84430" bIns="8862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/>
                <a:t>Sustainable transportation</a:t>
              </a:r>
              <a:r>
                <a:rPr lang="en-US" sz="1200" kern="1200" dirty="0"/>
                <a:t> and vehicle electrification (Public Works, Fleet, KIPDA) 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C8542F0-749E-0412-3510-4840F1853226}"/>
                </a:ext>
              </a:extLst>
            </p:cNvPr>
            <p:cNvSpPr/>
            <p:nvPr/>
          </p:nvSpPr>
          <p:spPr>
            <a:xfrm>
              <a:off x="3707971" y="1917412"/>
              <a:ext cx="1723038" cy="1033822"/>
            </a:xfrm>
            <a:custGeom>
              <a:avLst/>
              <a:gdLst>
                <a:gd name="connsiteX0" fmla="*/ 0 w 1723038"/>
                <a:gd name="connsiteY0" fmla="*/ 0 h 1033822"/>
                <a:gd name="connsiteX1" fmla="*/ 1723038 w 1723038"/>
                <a:gd name="connsiteY1" fmla="*/ 0 h 1033822"/>
                <a:gd name="connsiteX2" fmla="*/ 1723038 w 1723038"/>
                <a:gd name="connsiteY2" fmla="*/ 1033822 h 1033822"/>
                <a:gd name="connsiteX3" fmla="*/ 0 w 1723038"/>
                <a:gd name="connsiteY3" fmla="*/ 1033822 h 1033822"/>
                <a:gd name="connsiteX4" fmla="*/ 0 w 1723038"/>
                <a:gd name="connsiteY4" fmla="*/ 0 h 103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038" h="1033822">
                  <a:moveTo>
                    <a:pt x="0" y="0"/>
                  </a:moveTo>
                  <a:lnTo>
                    <a:pt x="1723038" y="0"/>
                  </a:lnTo>
                  <a:lnTo>
                    <a:pt x="1723038" y="1033822"/>
                  </a:lnTo>
                  <a:lnTo>
                    <a:pt x="0" y="10338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430" tIns="88624" rIns="84430" bIns="8862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/>
                <a:t>Waste management </a:t>
              </a:r>
              <a:r>
                <a:rPr lang="en-US" sz="1200" kern="1200" dirty="0"/>
                <a:t>(SWMS)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B087FC0-D0AF-F1E6-12AE-0196281F6791}"/>
                </a:ext>
              </a:extLst>
            </p:cNvPr>
            <p:cNvSpPr/>
            <p:nvPr/>
          </p:nvSpPr>
          <p:spPr>
            <a:xfrm>
              <a:off x="5827308" y="1917412"/>
              <a:ext cx="1723038" cy="1033822"/>
            </a:xfrm>
            <a:custGeom>
              <a:avLst/>
              <a:gdLst>
                <a:gd name="connsiteX0" fmla="*/ 0 w 1723038"/>
                <a:gd name="connsiteY0" fmla="*/ 0 h 1033822"/>
                <a:gd name="connsiteX1" fmla="*/ 1723038 w 1723038"/>
                <a:gd name="connsiteY1" fmla="*/ 0 h 1033822"/>
                <a:gd name="connsiteX2" fmla="*/ 1723038 w 1723038"/>
                <a:gd name="connsiteY2" fmla="*/ 1033822 h 1033822"/>
                <a:gd name="connsiteX3" fmla="*/ 0 w 1723038"/>
                <a:gd name="connsiteY3" fmla="*/ 1033822 h 1033822"/>
                <a:gd name="connsiteX4" fmla="*/ 0 w 1723038"/>
                <a:gd name="connsiteY4" fmla="*/ 0 h 103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038" h="1033822">
                  <a:moveTo>
                    <a:pt x="0" y="0"/>
                  </a:moveTo>
                  <a:lnTo>
                    <a:pt x="1723038" y="0"/>
                  </a:lnTo>
                  <a:lnTo>
                    <a:pt x="1723038" y="1033822"/>
                  </a:lnTo>
                  <a:lnTo>
                    <a:pt x="0" y="10338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430" tIns="88624" rIns="84430" bIns="8862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/>
                <a:t>Air quality </a:t>
              </a:r>
              <a:r>
                <a:rPr lang="en-US" sz="1200" kern="1200" dirty="0"/>
                <a:t>(APCD)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CB53D95-7E6D-4ADA-8372-A9B02B41D8BC}"/>
              </a:ext>
            </a:extLst>
          </p:cNvPr>
          <p:cNvSpPr txBox="1">
            <a:spLocks/>
          </p:cNvSpPr>
          <p:nvPr/>
        </p:nvSpPr>
        <p:spPr>
          <a:xfrm>
            <a:off x="9266899" y="0"/>
            <a:ext cx="2925101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Other Efforts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+mj-lt"/>
              <a:cs typeface="Calibri Light"/>
            </a:endParaRPr>
          </a:p>
        </p:txBody>
      </p:sp>
      <p:pic>
        <p:nvPicPr>
          <p:cNvPr id="4" name="Picture 3" descr="A group of men in reflective vests digging a hole in the grass&#10;&#10;Description automatically generated">
            <a:extLst>
              <a:ext uri="{FF2B5EF4-FFF2-40B4-BE49-F238E27FC236}">
                <a16:creationId xmlns:a16="http://schemas.microsoft.com/office/drawing/2014/main" id="{988174A6-75E2-7431-3A5A-65B7D9DC1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91" y="3379590"/>
            <a:ext cx="4105462" cy="3079096"/>
          </a:xfrm>
          <a:prstGeom prst="rect">
            <a:avLst/>
          </a:prstGeom>
        </p:spPr>
      </p:pic>
      <p:pic>
        <p:nvPicPr>
          <p:cNvPr id="8" name="Picture 7" descr="A blue bus with green and white text&#10;&#10;Description automatically generated">
            <a:extLst>
              <a:ext uri="{FF2B5EF4-FFF2-40B4-BE49-F238E27FC236}">
                <a16:creationId xmlns:a16="http://schemas.microsoft.com/office/drawing/2014/main" id="{F081EB19-2D0B-2EFC-0370-36A7F894E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5656"/>
            <a:ext cx="4275233" cy="28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95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368D969-AB89-4B76-AE90-BAF9532A8A36}"/>
              </a:ext>
            </a:extLst>
          </p:cNvPr>
          <p:cNvSpPr txBox="1">
            <a:spLocks/>
          </p:cNvSpPr>
          <p:nvPr/>
        </p:nvSpPr>
        <p:spPr>
          <a:xfrm>
            <a:off x="642996" y="2637381"/>
            <a:ext cx="10906008" cy="13676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Demand Side </a:t>
            </a:r>
          </a:p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Management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C7406BA-92F7-4A74-9F0D-B62393FEC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t="24561" r="12303"/>
          <a:stretch/>
        </p:blipFill>
        <p:spPr>
          <a:xfrm>
            <a:off x="2764471" y="2385367"/>
            <a:ext cx="6924961" cy="3897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ADB1AA-B948-4412-B693-4FEB71F1CCA5}"/>
              </a:ext>
            </a:extLst>
          </p:cNvPr>
          <p:cNvSpPr/>
          <p:nvPr/>
        </p:nvSpPr>
        <p:spPr>
          <a:xfrm>
            <a:off x="0" y="0"/>
            <a:ext cx="2999875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</a:rPr>
              <a:t>Stay</a:t>
            </a:r>
          </a:p>
          <a:p>
            <a:pPr algn="ctr"/>
            <a:r>
              <a:rPr lang="en-US" sz="3600" b="1" dirty="0">
                <a:solidFill>
                  <a:srgbClr val="EAF4A0"/>
                </a:solidFill>
                <a:latin typeface="Arial" panose="020B0604020202020204" pitchFamily="34" charset="0"/>
              </a:rPr>
              <a:t>Connected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884C63-7473-420F-9D8E-15525E7D755A}"/>
              </a:ext>
            </a:extLst>
          </p:cNvPr>
          <p:cNvGrpSpPr/>
          <p:nvPr/>
        </p:nvGrpSpPr>
        <p:grpSpPr>
          <a:xfrm>
            <a:off x="3689685" y="951528"/>
            <a:ext cx="4812629" cy="1367691"/>
            <a:chOff x="5727032" y="573404"/>
            <a:chExt cx="4812629" cy="1367691"/>
          </a:xfrm>
        </p:grpSpPr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8133CCB4-EAC7-405B-80EE-147A91B7F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21" t="6139" r="33289" b="73918"/>
            <a:stretch/>
          </p:blipFill>
          <p:spPr>
            <a:xfrm>
              <a:off x="5727032" y="573404"/>
              <a:ext cx="4058652" cy="136769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3B08E9-7BBA-4972-8A0A-AEB74CE4F8FF}"/>
                </a:ext>
              </a:extLst>
            </p:cNvPr>
            <p:cNvSpPr txBox="1"/>
            <p:nvPr/>
          </p:nvSpPr>
          <p:spPr>
            <a:xfrm>
              <a:off x="6368714" y="858251"/>
              <a:ext cx="41709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LouisvilleKY.gov/sustainability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EA389F-9CDF-4EEE-87C9-91DFD6F58551}"/>
                </a:ext>
              </a:extLst>
            </p:cNvPr>
            <p:cNvSpPr txBox="1"/>
            <p:nvPr/>
          </p:nvSpPr>
          <p:spPr>
            <a:xfrm>
              <a:off x="6368713" y="1301814"/>
              <a:ext cx="41709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100PercentLou.com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9B3A6E9-680C-4314-B775-48026F4748C5}"/>
              </a:ext>
            </a:extLst>
          </p:cNvPr>
          <p:cNvSpPr txBox="1"/>
          <p:nvPr/>
        </p:nvSpPr>
        <p:spPr>
          <a:xfrm>
            <a:off x="9111916" y="1204085"/>
            <a:ext cx="2437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2060"/>
                </a:solidFill>
              </a:rPr>
              <a:t>Socials:</a:t>
            </a:r>
          </a:p>
          <a:p>
            <a:pPr algn="r"/>
            <a:r>
              <a:rPr lang="en-US" sz="1600" dirty="0"/>
              <a:t>@</a:t>
            </a:r>
            <a:r>
              <a:rPr lang="en-US" sz="1600" dirty="0" err="1"/>
              <a:t>SustainLouisville</a:t>
            </a:r>
            <a:endParaRPr lang="en-US" sz="1600" dirty="0"/>
          </a:p>
          <a:p>
            <a:pPr algn="r"/>
            <a:r>
              <a:rPr lang="en-US" sz="1600" dirty="0"/>
              <a:t>@</a:t>
            </a:r>
            <a:r>
              <a:rPr lang="en-US" sz="1600" dirty="0" err="1"/>
              <a:t>SustainLou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70630-97A4-4FA8-9C7C-BDE1696D40CB}"/>
              </a:ext>
            </a:extLst>
          </p:cNvPr>
          <p:cNvSpPr txBox="1"/>
          <p:nvPr/>
        </p:nvSpPr>
        <p:spPr>
          <a:xfrm>
            <a:off x="3689685" y="6245941"/>
            <a:ext cx="7716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Contact: </a:t>
            </a:r>
            <a:r>
              <a:rPr lang="en-US" sz="1600" dirty="0"/>
              <a:t>Sumedha Rao | </a:t>
            </a:r>
            <a:r>
              <a:rPr lang="en-US" sz="1600" dirty="0">
                <a:hlinkClick r:id="rId3"/>
              </a:rPr>
              <a:t>sumedha.rao@louisvilleky.gov</a:t>
            </a:r>
            <a:r>
              <a:rPr lang="en-US" sz="1600" dirty="0"/>
              <a:t> | 574-1910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3EE097-EE20-4056-939F-F98438AFFB9A}"/>
              </a:ext>
            </a:extLst>
          </p:cNvPr>
          <p:cNvGrpSpPr/>
          <p:nvPr/>
        </p:nvGrpSpPr>
        <p:grpSpPr>
          <a:xfrm>
            <a:off x="10234174" y="2505086"/>
            <a:ext cx="1394351" cy="1367691"/>
            <a:chOff x="10154653" y="2385367"/>
            <a:chExt cx="1394351" cy="136769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9746979-71FB-4682-9B65-6E7F9E70E271}"/>
                </a:ext>
              </a:extLst>
            </p:cNvPr>
            <p:cNvSpPr/>
            <p:nvPr/>
          </p:nvSpPr>
          <p:spPr>
            <a:xfrm>
              <a:off x="10154653" y="2385367"/>
              <a:ext cx="1394351" cy="1367691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B0C2DBFD-6255-4EE7-B67E-6398A43D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774" y="2568051"/>
              <a:ext cx="800793" cy="893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31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F46B0F9-90E0-4A9E-9A46-00E09C8312D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864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Hello from Louisville!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+mj-lt"/>
              <a:cs typeface="Calibri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9673D6-0AE2-4015-9DBE-C6C68604807A}"/>
              </a:ext>
            </a:extLst>
          </p:cNvPr>
          <p:cNvGrpSpPr/>
          <p:nvPr/>
        </p:nvGrpSpPr>
        <p:grpSpPr>
          <a:xfrm>
            <a:off x="483395" y="2006364"/>
            <a:ext cx="7230465" cy="4467473"/>
            <a:chOff x="187570" y="1623624"/>
            <a:chExt cx="7725767" cy="4530092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195956E5-287B-4EFD-9F20-9C7CE31ED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70" y="3124484"/>
              <a:ext cx="5908430" cy="3029232"/>
            </a:xfrm>
            <a:prstGeom prst="rect">
              <a:avLst/>
            </a:prstGeom>
          </p:spPr>
        </p:pic>
        <p:sp>
          <p:nvSpPr>
            <p:cNvPr id="4" name="Callout: Line 3">
              <a:extLst>
                <a:ext uri="{FF2B5EF4-FFF2-40B4-BE49-F238E27FC236}">
                  <a16:creationId xmlns:a16="http://schemas.microsoft.com/office/drawing/2014/main" id="{7B3951ED-EEF1-4BA3-9E00-49C5760BDF7B}"/>
                </a:ext>
              </a:extLst>
            </p:cNvPr>
            <p:cNvSpPr/>
            <p:nvPr/>
          </p:nvSpPr>
          <p:spPr>
            <a:xfrm>
              <a:off x="4733925" y="1623624"/>
              <a:ext cx="3167358" cy="2740298"/>
            </a:xfrm>
            <a:prstGeom prst="borderCallout1">
              <a:avLst>
                <a:gd name="adj1" fmla="val 97656"/>
                <a:gd name="adj2" fmla="val -203"/>
                <a:gd name="adj3" fmla="val 118463"/>
                <a:gd name="adj4" fmla="val -26993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4A7DF67F-0AD1-4135-A695-531174516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5979" y="1623624"/>
              <a:ext cx="3167358" cy="274029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1FE19B3-2FF3-4495-B360-795CC5BF844C}"/>
              </a:ext>
            </a:extLst>
          </p:cNvPr>
          <p:cNvSpPr txBox="1"/>
          <p:nvPr/>
        </p:nvSpPr>
        <p:spPr>
          <a:xfrm>
            <a:off x="8015751" y="3262233"/>
            <a:ext cx="45043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Louisville, KY</a:t>
            </a:r>
          </a:p>
          <a:p>
            <a:r>
              <a:rPr lang="en-US" sz="2200" dirty="0">
                <a:solidFill>
                  <a:schemeClr val="tx2"/>
                </a:solidFill>
              </a:rPr>
              <a:t>Population: ~780,000 </a:t>
            </a:r>
          </a:p>
          <a:p>
            <a:r>
              <a:rPr lang="en-US" sz="2200" dirty="0">
                <a:solidFill>
                  <a:schemeClr val="tx2"/>
                </a:solidFill>
              </a:rPr>
              <a:t>MSA: ~1.3million</a:t>
            </a:r>
          </a:p>
          <a:p>
            <a:r>
              <a:rPr lang="en-US" sz="2200" dirty="0">
                <a:solidFill>
                  <a:schemeClr val="tx2"/>
                </a:solidFill>
              </a:rPr>
              <a:t>Merged city-county government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307D50-D201-483C-8DAA-B9752C9EF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5" y="1301450"/>
            <a:ext cx="4488655" cy="20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2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914310-F09F-4792-8B49-840E7EC64A80}"/>
              </a:ext>
            </a:extLst>
          </p:cNvPr>
          <p:cNvSpPr/>
          <p:nvPr/>
        </p:nvSpPr>
        <p:spPr>
          <a:xfrm>
            <a:off x="1" y="-55367"/>
            <a:ext cx="12192000" cy="6913367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27C05B-6736-4162-8415-4D4B8D09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323" y="3429000"/>
            <a:ext cx="9013724" cy="1331495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bg1"/>
                </a:solidFill>
              </a:rPr>
              <a:t>Overview of Louisville’s </a:t>
            </a:r>
            <a:r>
              <a:rPr lang="en-US" sz="4900" b="1" dirty="0">
                <a:solidFill>
                  <a:srgbClr val="EAF4A0"/>
                </a:solidFill>
              </a:rPr>
              <a:t>Sustainability</a:t>
            </a:r>
            <a:r>
              <a:rPr lang="en-US" sz="4900" b="1" dirty="0">
                <a:solidFill>
                  <a:schemeClr val="bg1"/>
                </a:solidFill>
              </a:rPr>
              <a:t> Efforts</a:t>
            </a:r>
            <a:endParaRPr lang="en-US" sz="66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12739F-5106-4CA6-8FB1-4B3E02267751}"/>
              </a:ext>
            </a:extLst>
          </p:cNvPr>
          <p:cNvCxnSpPr>
            <a:cxnSpLocks/>
          </p:cNvCxnSpPr>
          <p:nvPr/>
        </p:nvCxnSpPr>
        <p:spPr>
          <a:xfrm>
            <a:off x="788180" y="4996195"/>
            <a:ext cx="912283" cy="0"/>
          </a:xfrm>
          <a:prstGeom prst="line">
            <a:avLst/>
          </a:prstGeom>
          <a:ln w="57150">
            <a:solidFill>
              <a:srgbClr val="E3C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y fleur-de-lis on a black background&#10;&#10;Description automatically generated">
            <a:extLst>
              <a:ext uri="{FF2B5EF4-FFF2-40B4-BE49-F238E27FC236}">
                <a16:creationId xmlns:a16="http://schemas.microsoft.com/office/drawing/2014/main" id="{E83A4F6A-BA46-2D9E-68D1-78879689A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78" y="2519679"/>
            <a:ext cx="4338321" cy="433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ADB1AA-B948-4412-B693-4FEB71F1CCA5}"/>
              </a:ext>
            </a:extLst>
          </p:cNvPr>
          <p:cNvSpPr/>
          <p:nvPr/>
        </p:nvSpPr>
        <p:spPr>
          <a:xfrm>
            <a:off x="0" y="0"/>
            <a:ext cx="3818021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Louisville’s </a:t>
            </a:r>
          </a:p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Environment is </a:t>
            </a:r>
            <a:r>
              <a:rPr lang="en-US" sz="3600" b="1" dirty="0">
                <a:solidFill>
                  <a:srgbClr val="EAF4A0"/>
                </a:solidFill>
              </a:rPr>
              <a:t>Changing</a:t>
            </a:r>
          </a:p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C1D8B-FC1D-4A46-A101-5867C4C53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0092" y="477835"/>
            <a:ext cx="5663950" cy="4048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492151-F823-4B15-AB3D-66250C51FF5E}"/>
              </a:ext>
            </a:extLst>
          </p:cNvPr>
          <p:cNvSpPr txBox="1">
            <a:spLocks/>
          </p:cNvSpPr>
          <p:nvPr/>
        </p:nvSpPr>
        <p:spPr>
          <a:xfrm>
            <a:off x="8172908" y="4809895"/>
            <a:ext cx="2656391" cy="1401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Heavier Rain Events</a:t>
            </a:r>
          </a:p>
          <a:p>
            <a:pPr algn="just">
              <a:defRPr/>
            </a:pPr>
            <a:r>
              <a:rPr lang="en-US" sz="1800" dirty="0">
                <a:solidFill>
                  <a:srgbClr val="F8F8F8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3 largest rain events in Louisville happened in the last decade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573D00-95F3-4AB5-9406-812272630CFC}"/>
              </a:ext>
            </a:extLst>
          </p:cNvPr>
          <p:cNvSpPr txBox="1">
            <a:spLocks/>
          </p:cNvSpPr>
          <p:nvPr/>
        </p:nvSpPr>
        <p:spPr>
          <a:xfrm>
            <a:off x="5020092" y="4702735"/>
            <a:ext cx="2656391" cy="1616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Higher Temperatures</a:t>
            </a:r>
          </a:p>
          <a:p>
            <a:pPr algn="just">
              <a:defRPr/>
            </a:pPr>
            <a:r>
              <a:rPr lang="en-US" sz="1800" dirty="0">
                <a:solidFill>
                  <a:srgbClr val="F8F8F8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number of days per year above 90</a:t>
            </a:r>
            <a:r>
              <a:rPr lang="en-US" sz="1800" dirty="0">
                <a:solidFill>
                  <a:srgbClr val="F8F8F8">
                    <a:lumMod val="25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°F has increased by 12 days since 1960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CB36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7351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D52A-8CEE-4630-B4F3-98DBD2A98FCE}"/>
              </a:ext>
            </a:extLst>
          </p:cNvPr>
          <p:cNvSpPr/>
          <p:nvPr/>
        </p:nvSpPr>
        <p:spPr>
          <a:xfrm>
            <a:off x="3818021" y="0"/>
            <a:ext cx="83739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3F92D7A9-3104-4611-B860-A300AF27E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84" y="645694"/>
            <a:ext cx="8106716" cy="5566611"/>
          </a:xfrm>
          <a:prstGeom prst="rect">
            <a:avLst/>
          </a:prstGeom>
          <a:effectLst>
            <a:outerShdw blurRad="50800" dist="50800" dir="5400000" algn="ctr" rotWithShape="0">
              <a:srgbClr val="F2F2F2"/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72D40E-0D76-455B-A536-9A4F7EEA26D8}"/>
              </a:ext>
            </a:extLst>
          </p:cNvPr>
          <p:cNvSpPr/>
          <p:nvPr/>
        </p:nvSpPr>
        <p:spPr>
          <a:xfrm>
            <a:off x="0" y="0"/>
            <a:ext cx="3818021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Louisville </a:t>
            </a:r>
          </a:p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is the </a:t>
            </a:r>
          </a:p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Nation’s </a:t>
            </a:r>
          </a:p>
          <a:p>
            <a:pPr algn="ctr"/>
            <a:r>
              <a:rPr lang="en-US" sz="3600" b="1" dirty="0">
                <a:solidFill>
                  <a:srgbClr val="EAF4A0"/>
                </a:solidFill>
              </a:rPr>
              <a:t>Fastest Warming </a:t>
            </a:r>
          </a:p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Urban Heat Island</a:t>
            </a:r>
          </a:p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6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9A377E3-DBE2-4AB2-ADE3-E9F033C7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4508" y="1292378"/>
            <a:ext cx="5092691" cy="50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D7EDC6-CC83-423B-9969-89C009F990A4}"/>
              </a:ext>
            </a:extLst>
          </p:cNvPr>
          <p:cNvSpPr txBox="1"/>
          <p:nvPr/>
        </p:nvSpPr>
        <p:spPr>
          <a:xfrm>
            <a:off x="7705964" y="5881168"/>
            <a:ext cx="40494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Warm season average daily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high temperature (2012)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9B520-ED4D-4DE0-86CC-7329FE70E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85" y="642815"/>
            <a:ext cx="3459430" cy="1729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285284-C81D-4905-B540-9E75102A5876}"/>
              </a:ext>
            </a:extLst>
          </p:cNvPr>
          <p:cNvSpPr/>
          <p:nvPr/>
        </p:nvSpPr>
        <p:spPr>
          <a:xfrm>
            <a:off x="0" y="0"/>
            <a:ext cx="3866147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Environmental Crises</a:t>
            </a:r>
          </a:p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Impact Louisvillians </a:t>
            </a:r>
            <a:r>
              <a:rPr lang="en-US" sz="3600" b="1" dirty="0">
                <a:solidFill>
                  <a:srgbClr val="EAF4A0"/>
                </a:solidFill>
              </a:rPr>
              <a:t>Unequally</a:t>
            </a:r>
          </a:p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83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285284-C81D-4905-B540-9E75102A5876}"/>
              </a:ext>
            </a:extLst>
          </p:cNvPr>
          <p:cNvSpPr/>
          <p:nvPr/>
        </p:nvSpPr>
        <p:spPr>
          <a:xfrm>
            <a:off x="0" y="0"/>
            <a:ext cx="3866147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Billion Dollar </a:t>
            </a:r>
            <a:r>
              <a:rPr lang="en-US" sz="3600" b="1" dirty="0">
                <a:solidFill>
                  <a:srgbClr val="EAF4A0"/>
                </a:solidFill>
                <a:latin typeface="Arial" panose="020B0604020202020204" pitchFamily="34" charset="0"/>
              </a:rPr>
              <a:t>Disasters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are Becoming Increasingly Common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7" name="Picture 2" descr="bar chart showing number and cost of events per year">
            <a:extLst>
              <a:ext uri="{FF2B5EF4-FFF2-40B4-BE49-F238E27FC236}">
                <a16:creationId xmlns:a16="http://schemas.microsoft.com/office/drawing/2014/main" id="{F67804CD-8E1A-4E63-8FCD-437A4932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06" y="393147"/>
            <a:ext cx="7772327" cy="417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9E5A2C-8565-4FF8-B52E-01CD0BC13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15" y="4851510"/>
            <a:ext cx="3015769" cy="18833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EC95C0B-D6E4-9B38-FB1C-8C830D7569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3"/>
          <a:stretch/>
        </p:blipFill>
        <p:spPr>
          <a:xfrm>
            <a:off x="8075869" y="4851510"/>
            <a:ext cx="2674160" cy="18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20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1FF1CC-BDE8-4812-849E-4B367FB4A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37" r="1" b="4530"/>
          <a:stretch/>
        </p:blipFill>
        <p:spPr>
          <a:xfrm>
            <a:off x="5798775" y="1090395"/>
            <a:ext cx="4061662" cy="3471448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285284-C81D-4905-B540-9E75102A5876}"/>
              </a:ext>
            </a:extLst>
          </p:cNvPr>
          <p:cNvSpPr/>
          <p:nvPr/>
        </p:nvSpPr>
        <p:spPr>
          <a:xfrm>
            <a:off x="0" y="0"/>
            <a:ext cx="12192000" cy="15028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LMG’s Climate Plans and Studies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7C9FD-0906-4E9A-8448-20A0B9434042}"/>
              </a:ext>
            </a:extLst>
          </p:cNvPr>
          <p:cNvSpPr txBox="1"/>
          <p:nvPr/>
        </p:nvSpPr>
        <p:spPr>
          <a:xfrm>
            <a:off x="648540" y="2099393"/>
            <a:ext cx="42238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Sustain Louisville (2013)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Greenhouse Gas (GHG) Inventory (2016)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Plan 2040 (CHASE Principles) (2019)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Resilient Louisville (2019)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GHG Emissions Reduction Plan (2020)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Climate Change Vulnerability Assessment (2020)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Prepare Louisville (2020)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4CCA32-67CA-4C2C-9DAE-F066EB7EE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40" r="-3" b="9975"/>
          <a:stretch/>
        </p:blipFill>
        <p:spPr>
          <a:xfrm>
            <a:off x="7901259" y="2774863"/>
            <a:ext cx="4375179" cy="421155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8619E6A-40EC-3426-7860-AAB6067594E1}"/>
              </a:ext>
            </a:extLst>
          </p:cNvPr>
          <p:cNvSpPr/>
          <p:nvPr/>
        </p:nvSpPr>
        <p:spPr>
          <a:xfrm>
            <a:off x="4782016" y="3350300"/>
            <a:ext cx="3413760" cy="35077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91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B548-8A86-456F-B455-C54FFC8E3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97" y="519731"/>
            <a:ext cx="9919116" cy="100946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2016 Louisville </a:t>
            </a:r>
            <a:r>
              <a:rPr lang="en-US" sz="3200" b="1" dirty="0">
                <a:solidFill>
                  <a:srgbClr val="73B642"/>
                </a:solidFill>
              </a:rPr>
              <a:t>Greenhouse Gas </a:t>
            </a:r>
            <a:r>
              <a:rPr lang="en-US" sz="3200" b="1" dirty="0">
                <a:solidFill>
                  <a:srgbClr val="002060"/>
                </a:solidFill>
              </a:rPr>
              <a:t>Inventory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DCD0FA0-BDB9-4846-92F0-A3BC83A5E702}"/>
              </a:ext>
            </a:extLst>
          </p:cNvPr>
          <p:cNvGraphicFramePr>
            <a:graphicFrameLocks/>
          </p:cNvGraphicFramePr>
          <p:nvPr/>
        </p:nvGraphicFramePr>
        <p:xfrm>
          <a:off x="570497" y="737582"/>
          <a:ext cx="6648450" cy="6120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040440B-E71C-41A4-BC8C-FB0EEB21CD58}"/>
              </a:ext>
            </a:extLst>
          </p:cNvPr>
          <p:cNvGraphicFramePr>
            <a:graphicFrameLocks noGrp="1"/>
          </p:cNvGraphicFramePr>
          <p:nvPr/>
        </p:nvGraphicFramePr>
        <p:xfrm>
          <a:off x="7583523" y="2213987"/>
          <a:ext cx="4037980" cy="4117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0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3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  <a:latin typeface="Arial" panose="020B0604020202020204" pitchFamily="34" charset="0"/>
                        </a:rPr>
                        <a:t>City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  <a:latin typeface="Arial" panose="020B0604020202020204" pitchFamily="34" charset="0"/>
                        </a:rPr>
                        <a:t>Per Capita GHG Emissions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0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Columbus, OH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13.2 tCO</a:t>
                      </a:r>
                      <a:r>
                        <a:rPr lang="en-CA" sz="16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Austin, TX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15.5 tCO</a:t>
                      </a:r>
                      <a:r>
                        <a:rPr lang="en-CA" sz="16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US National Average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16.5 tCO</a:t>
                      </a:r>
                      <a:r>
                        <a:rPr lang="en-CA" sz="1600" b="1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CA" sz="1600" b="1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604381"/>
                  </a:ext>
                </a:extLst>
              </a:tr>
              <a:tr h="4384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Nashville, TN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20.1 tCO</a:t>
                      </a:r>
                      <a:r>
                        <a:rPr lang="en-CA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46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Louisville, KY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20.9 tCO2e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468895"/>
                  </a:ext>
                </a:extLst>
              </a:tr>
              <a:tr h="400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Knoxville, TN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21.7 tCO</a:t>
                      </a:r>
                      <a:r>
                        <a:rPr lang="en-CA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4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Memphis, TN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22.0 tCO</a:t>
                      </a:r>
                      <a:r>
                        <a:rPr lang="en-CA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St. Louis, MO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22.9 tCO</a:t>
                      </a:r>
                      <a:r>
                        <a:rPr lang="en-CA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D7CB23D-EFF3-4FB2-8F45-E308C9F6FCF7}"/>
              </a:ext>
            </a:extLst>
          </p:cNvPr>
          <p:cNvSpPr/>
          <p:nvPr/>
        </p:nvSpPr>
        <p:spPr>
          <a:xfrm>
            <a:off x="2757487" y="6103101"/>
            <a:ext cx="2274470" cy="456845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16, 000, 537 tCO</a:t>
            </a:r>
            <a:r>
              <a:rPr lang="en-US" sz="1600" b="1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30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1929</TotalTime>
  <Words>730</Words>
  <Application>Microsoft Office PowerPoint</Application>
  <PresentationFormat>Widescreen</PresentationFormat>
  <Paragraphs>139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Louisville Metro Government  Mayor’s Office of Sustainability  Sustainability Overview </vt:lpstr>
      <vt:lpstr>PowerPoint Presentation</vt:lpstr>
      <vt:lpstr>Overview of Louisville’s Sustainability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2016 Louisville Greenhouse Gas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Bluegrass Sustainability Summit</dc:title>
  <dc:creator>Donna, Julie M.</dc:creator>
  <cp:lastModifiedBy>Rao, Sumedha</cp:lastModifiedBy>
  <cp:revision>131</cp:revision>
  <cp:lastPrinted>2020-02-04T02:35:38Z</cp:lastPrinted>
  <dcterms:created xsi:type="dcterms:W3CDTF">2020-02-03T23:08:42Z</dcterms:created>
  <dcterms:modified xsi:type="dcterms:W3CDTF">2024-04-09T22:12:44Z</dcterms:modified>
</cp:coreProperties>
</file>