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6858000" cx="12192000"/>
  <p:notesSz cx="6858000" cy="9144000"/>
  <p:embeddedFontLst>
    <p:embeddedFont>
      <p:font typeface="Corbel"/>
      <p:regular r:id="rId15"/>
      <p:bold r:id="rId16"/>
      <p:italic r:id="rId17"/>
      <p:boldItalic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9" roundtripDataSignature="AMtx7mhV/xUedZfS07oKSXbb1OxOfShG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Corbel-regular.fntdata"/><Relationship Id="rId14" Type="http://schemas.openxmlformats.org/officeDocument/2006/relationships/slide" Target="slides/slide10.xml"/><Relationship Id="rId17" Type="http://schemas.openxmlformats.org/officeDocument/2006/relationships/font" Target="fonts/Corbel-italic.fntdata"/><Relationship Id="rId16" Type="http://schemas.openxmlformats.org/officeDocument/2006/relationships/font" Target="fonts/Corbel-bold.fntdata"/><Relationship Id="rId5" Type="http://schemas.openxmlformats.org/officeDocument/2006/relationships/slide" Target="slides/slide1.xml"/><Relationship Id="rId19" Type="http://customschemas.google.com/relationships/presentationmetadata" Target="metadata"/><Relationship Id="rId6" Type="http://schemas.openxmlformats.org/officeDocument/2006/relationships/slide" Target="slides/slide2.xml"/><Relationship Id="rId18" Type="http://schemas.openxmlformats.org/officeDocument/2006/relationships/font" Target="fonts/Corbel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9" name="Google Shape;99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b158233b2e_0_1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g2b158233b2e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ca92461188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5" name="Google Shape;105;g2ca92461188_0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ca92461188_0_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" name="Google Shape;113;g2ca92461188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9" name="Google Shape;11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ca92461188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7" name="Google Shape;137;g2ca92461188_0_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b158233b2e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g2b158233b2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b158233b2e_0_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g2b158233b2e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b158233b2e_0_9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g2b158233b2e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b158233b2e_0_10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g2b158233b2e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0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0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0"/>
          <p:cNvSpPr txBox="1"/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0"/>
          <p:cNvSpPr txBox="1"/>
          <p:nvPr>
            <p:ph idx="1" type="subTitle"/>
          </p:nvPr>
        </p:nvSpPr>
        <p:spPr>
          <a:xfrm>
            <a:off x="1100051" y="4455621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9" name="Google Shape;19;p20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0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0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2" name="Google Shape;22;p20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9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9"/>
          <p:cNvSpPr txBox="1"/>
          <p:nvPr>
            <p:ph idx="1" type="body"/>
          </p:nvPr>
        </p:nvSpPr>
        <p:spPr>
          <a:xfrm rot="5400000">
            <a:off x="4114800" y="-1171786"/>
            <a:ext cx="4023360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86" name="Google Shape;86;p29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9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9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 type="vertTitleAndTx">
  <p:cSld name="VERTICAL_TITLE_AND_VERTICAL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0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0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0"/>
          <p:cNvSpPr txBox="1"/>
          <p:nvPr>
            <p:ph type="title"/>
          </p:nvPr>
        </p:nvSpPr>
        <p:spPr>
          <a:xfrm rot="5400000">
            <a:off x="7159401" y="1977801"/>
            <a:ext cx="575989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30"/>
          <p:cNvSpPr txBox="1"/>
          <p:nvPr>
            <p:ph idx="1" type="body"/>
          </p:nvPr>
        </p:nvSpPr>
        <p:spPr>
          <a:xfrm rot="5400000">
            <a:off x="1825401" y="-574899"/>
            <a:ext cx="575989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94" name="Google Shape;94;p30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30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30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1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1"/>
          <p:cNvSpPr txBox="1"/>
          <p:nvPr>
            <p:ph idx="1" type="body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6" name="Google Shape;26;p21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1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1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6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26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6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6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8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8"/>
          <p:cNvSpPr txBox="1"/>
          <p:nvPr>
            <p:ph type="title"/>
          </p:nvPr>
        </p:nvSpPr>
        <p:spPr>
          <a:xfrm>
            <a:off x="1097280" y="5074920"/>
            <a:ext cx="10113645" cy="8229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b="0" sz="3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8"/>
          <p:cNvSpPr/>
          <p:nvPr>
            <p:ph idx="2" type="pic"/>
          </p:nvPr>
        </p:nvSpPr>
        <p:spPr>
          <a:xfrm>
            <a:off x="15" y="0"/>
            <a:ext cx="12191985" cy="4915076"/>
          </a:xfrm>
          <a:prstGeom prst="rect">
            <a:avLst/>
          </a:prstGeom>
          <a:solidFill>
            <a:srgbClr val="D2CDB0"/>
          </a:solidFill>
          <a:ln>
            <a:noFill/>
          </a:ln>
        </p:spPr>
      </p:sp>
      <p:sp>
        <p:nvSpPr>
          <p:cNvPr id="40" name="Google Shape;40;p28"/>
          <p:cNvSpPr txBox="1"/>
          <p:nvPr>
            <p:ph idx="1" type="body"/>
          </p:nvPr>
        </p:nvSpPr>
        <p:spPr>
          <a:xfrm>
            <a:off x="1097280" y="5907024"/>
            <a:ext cx="10113264" cy="594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41" name="Google Shape;41;p28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8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8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bg>
      <p:bgPr>
        <a:solidFill>
          <a:schemeClr val="lt1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2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2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2"/>
          <p:cNvSpPr txBox="1"/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b="0" sz="800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2"/>
          <p:cNvSpPr txBox="1"/>
          <p:nvPr>
            <p:ph idx="1" type="body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9" name="Google Shape;49;p22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2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2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2" name="Google Shape;52;p22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3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3"/>
          <p:cNvSpPr txBox="1"/>
          <p:nvPr>
            <p:ph idx="1" type="body"/>
          </p:nvPr>
        </p:nvSpPr>
        <p:spPr>
          <a:xfrm>
            <a:off x="1097278" y="1845734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6" name="Google Shape;56;p23"/>
          <p:cNvSpPr txBox="1"/>
          <p:nvPr>
            <p:ph idx="2" type="body"/>
          </p:nvPr>
        </p:nvSpPr>
        <p:spPr>
          <a:xfrm>
            <a:off x="6217920" y="1845735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7" name="Google Shape;57;p23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3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3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4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4"/>
          <p:cNvSpPr txBox="1"/>
          <p:nvPr>
            <p:ph idx="1" type="body"/>
          </p:nvPr>
        </p:nvSpPr>
        <p:spPr>
          <a:xfrm>
            <a:off x="109728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63" name="Google Shape;63;p24"/>
          <p:cNvSpPr txBox="1"/>
          <p:nvPr>
            <p:ph idx="2" type="body"/>
          </p:nvPr>
        </p:nvSpPr>
        <p:spPr>
          <a:xfrm>
            <a:off x="109728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4" name="Google Shape;64;p24"/>
          <p:cNvSpPr txBox="1"/>
          <p:nvPr>
            <p:ph idx="3" type="body"/>
          </p:nvPr>
        </p:nvSpPr>
        <p:spPr>
          <a:xfrm>
            <a:off x="621792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65" name="Google Shape;65;p24"/>
          <p:cNvSpPr txBox="1"/>
          <p:nvPr>
            <p:ph idx="4" type="body"/>
          </p:nvPr>
        </p:nvSpPr>
        <p:spPr>
          <a:xfrm>
            <a:off x="621792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6" name="Google Shape;66;p24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4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4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5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5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5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5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7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7"/>
          <p:cNvSpPr txBox="1"/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b="0" sz="3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7"/>
          <p:cNvSpPr txBox="1"/>
          <p:nvPr>
            <p:ph idx="1" type="body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79" name="Google Shape;79;p27"/>
          <p:cNvSpPr txBox="1"/>
          <p:nvPr>
            <p:ph idx="2" type="body"/>
          </p:nvPr>
        </p:nvSpPr>
        <p:spPr>
          <a:xfrm>
            <a:off x="457200" y="2926080"/>
            <a:ext cx="3200400" cy="33791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80" name="Google Shape;80;p27"/>
          <p:cNvSpPr txBox="1"/>
          <p:nvPr>
            <p:ph idx="10" type="dt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7"/>
          <p:cNvSpPr txBox="1"/>
          <p:nvPr>
            <p:ph idx="11" type="ftr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7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19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p19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b="0" i="0" sz="4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9"/>
          <p:cNvSpPr txBox="1"/>
          <p:nvPr>
            <p:ph idx="1" type="body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b="0" i="0" sz="1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9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19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9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" name="Google Shape;13;p19"/>
          <p:cNvCxnSpPr/>
          <p:nvPr/>
        </p:nvCxnSpPr>
        <p:spPr>
          <a:xfrm>
            <a:off x="1193532" y="1737845"/>
            <a:ext cx="996696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mailto:julia@newpioneers.org" TargetMode="External"/><Relationship Id="rId4" Type="http://schemas.openxmlformats.org/officeDocument/2006/relationships/hyperlink" Target="http://newpioneers.org" TargetMode="External"/><Relationship Id="rId5" Type="http://schemas.openxmlformats.org/officeDocument/2006/relationships/image" Target="../media/image13.jpg"/><Relationship Id="rId6" Type="http://schemas.openxmlformats.org/officeDocument/2006/relationships/image" Target="../media/image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6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2.jpg"/><Relationship Id="rId5" Type="http://schemas.openxmlformats.org/officeDocument/2006/relationships/image" Target="../media/image5.jpg"/><Relationship Id="rId6" Type="http://schemas.openxmlformats.org/officeDocument/2006/relationships/image" Target="../media/image8.jpg"/><Relationship Id="rId7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Relationship Id="rId4" Type="http://schemas.openxmlformats.org/officeDocument/2006/relationships/image" Target="../media/image9.png"/><Relationship Id="rId5" Type="http://schemas.openxmlformats.org/officeDocument/2006/relationships/image" Target="../media/image6.png"/><Relationship Id="rId6" Type="http://schemas.openxmlformats.org/officeDocument/2006/relationships/image" Target="../media/image7.jpg"/><Relationship Id="rId7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image" Target="../media/image2.jpg"/><Relationship Id="rId5" Type="http://schemas.openxmlformats.org/officeDocument/2006/relationships/image" Target="../media/image10.png"/><Relationship Id="rId6" Type="http://schemas.openxmlformats.org/officeDocument/2006/relationships/image" Target="../media/image15.jpg"/><Relationship Id="rId7" Type="http://schemas.openxmlformats.org/officeDocument/2006/relationships/image" Target="../media/image1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canva.com/design/DAF1ZKsnEs0/buZiLQK6xtwRMB4ilSEFEA/view?utm_content=DAF1ZKsnEs0&amp;utm_campaign=designshare&amp;utm_medium=link&amp;utm_source=editor#2" TargetMode="External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newpioneers.org/membership" TargetMode="External"/><Relationship Id="rId4" Type="http://schemas.openxmlformats.org/officeDocument/2006/relationships/hyperlink" Target="http://newpioneers.org" TargetMode="External"/><Relationship Id="rId5" Type="http://schemas.openxmlformats.org/officeDocument/2006/relationships/image" Target="../media/image18.png"/><Relationship Id="rId6" Type="http://schemas.openxmlformats.org/officeDocument/2006/relationships/image" Target="../media/image20.jpg"/><Relationship Id="rId7" Type="http://schemas.openxmlformats.org/officeDocument/2006/relationships/image" Target="../media/image19.jpg"/><Relationship Id="rId8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"/>
          <p:cNvSpPr/>
          <p:nvPr/>
        </p:nvSpPr>
        <p:spPr>
          <a:xfrm>
            <a:off x="915350" y="3983625"/>
            <a:ext cx="10336800" cy="684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102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1438" y="158025"/>
            <a:ext cx="9289125" cy="60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b158233b2e_0_116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Thank you &amp; questions</a:t>
            </a:r>
            <a:endParaRPr/>
          </a:p>
        </p:txBody>
      </p:sp>
      <p:sp>
        <p:nvSpPr>
          <p:cNvPr id="187" name="Google Shape;187;g2b158233b2e_0_116"/>
          <p:cNvSpPr txBox="1"/>
          <p:nvPr>
            <p:ph idx="1" type="body"/>
          </p:nvPr>
        </p:nvSpPr>
        <p:spPr>
          <a:xfrm>
            <a:off x="4134150" y="2082637"/>
            <a:ext cx="5663700" cy="37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b="1" lang="en-US" sz="2400"/>
              <a:t>Julia Gerwe</a:t>
            </a:r>
            <a:endParaRPr b="1" sz="2400"/>
          </a:p>
          <a:p>
            <a:pPr indent="0" lvl="0" marL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US" sz="2400"/>
              <a:t>Executive Director</a:t>
            </a:r>
            <a:endParaRPr sz="2400"/>
          </a:p>
          <a:p>
            <a:pPr indent="0" lvl="0" marL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US" sz="2400" u="sng">
                <a:solidFill>
                  <a:schemeClr val="hlink"/>
                </a:solidFill>
                <a:hlinkClick r:id="rId3"/>
              </a:rPr>
              <a:t>julia@newpioneers.org</a:t>
            </a:r>
            <a:endParaRPr sz="2400"/>
          </a:p>
          <a:p>
            <a:pPr indent="0" lvl="0" marL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US" sz="2400"/>
              <a:t>(859) 336-5070</a:t>
            </a:r>
            <a:endParaRPr sz="2400"/>
          </a:p>
          <a:p>
            <a:pPr indent="0" lvl="0" marL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800"/>
          </a:p>
          <a:p>
            <a:pPr indent="0" lvl="0" marL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b="1" lang="en-US" sz="2400"/>
              <a:t>New Pioneers for a Sustainable Future</a:t>
            </a:r>
            <a:endParaRPr b="1" sz="2400"/>
          </a:p>
          <a:p>
            <a:pPr indent="0" lvl="0" marL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US" sz="2400"/>
              <a:t>127 W Main St. Springfield KY 40069</a:t>
            </a:r>
            <a:endParaRPr sz="2400"/>
          </a:p>
          <a:p>
            <a:pPr indent="0" lvl="0" marL="0" rtl="0" algn="ctr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ts val="1800"/>
              <a:buNone/>
            </a:pPr>
            <a:r>
              <a:rPr lang="en-US" sz="2400" u="sng">
                <a:solidFill>
                  <a:schemeClr val="hlink"/>
                </a:solidFill>
                <a:hlinkClick r:id="rId4"/>
              </a:rPr>
              <a:t>newpioneers.org</a:t>
            </a:r>
            <a:endParaRPr sz="2400"/>
          </a:p>
        </p:txBody>
      </p:sp>
      <p:pic>
        <p:nvPicPr>
          <p:cNvPr id="188" name="Google Shape;188;g2b158233b2e_0_1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1650" y="2050213"/>
            <a:ext cx="2523025" cy="3785426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9" name="Google Shape;189;g2b158233b2e_0_116"/>
          <p:cNvPicPr preferRelativeResize="0"/>
          <p:nvPr>
            <p:ph idx="1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979778" y="419190"/>
            <a:ext cx="1176000" cy="11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ca92461188_0_30"/>
          <p:cNvSpPr/>
          <p:nvPr/>
        </p:nvSpPr>
        <p:spPr>
          <a:xfrm>
            <a:off x="858325" y="4140475"/>
            <a:ext cx="10379700" cy="413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g2ca92461188_0_30"/>
          <p:cNvPicPr preferRelativeResize="0"/>
          <p:nvPr/>
        </p:nvPicPr>
        <p:blipFill rotWithShape="1">
          <a:blip r:embed="rId3">
            <a:alphaModFix/>
          </a:blip>
          <a:srcRect b="33319" l="0" r="0" t="14167"/>
          <a:stretch/>
        </p:blipFill>
        <p:spPr>
          <a:xfrm rot="-5400000">
            <a:off x="6260975" y="617577"/>
            <a:ext cx="5883949" cy="509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g2ca92461188_0_30"/>
          <p:cNvPicPr preferRelativeResize="0"/>
          <p:nvPr/>
        </p:nvPicPr>
        <p:blipFill rotWithShape="1">
          <a:blip r:embed="rId4">
            <a:alphaModFix/>
          </a:blip>
          <a:srcRect b="31253" l="0" r="0" t="3211"/>
          <a:stretch/>
        </p:blipFill>
        <p:spPr>
          <a:xfrm rot="5400000">
            <a:off x="550676" y="-7600"/>
            <a:ext cx="5872799" cy="6341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2ca92461188_0_30"/>
          <p:cNvPicPr preferRelativeResize="0"/>
          <p:nvPr>
            <p:ph idx="4294967295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063276" y="105523"/>
            <a:ext cx="891000" cy="89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g2ca92461188_0_37"/>
          <p:cNvPicPr preferRelativeResize="0"/>
          <p:nvPr/>
        </p:nvPicPr>
        <p:blipFill rotWithShape="1">
          <a:blip r:embed="rId3">
            <a:alphaModFix/>
          </a:blip>
          <a:srcRect b="0" l="0" r="0" t="51508"/>
          <a:stretch/>
        </p:blipFill>
        <p:spPr>
          <a:xfrm>
            <a:off x="189250" y="1246125"/>
            <a:ext cx="11813501" cy="32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g2ca92461188_0_37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64325" y="134074"/>
            <a:ext cx="1032300" cy="104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"/>
          <p:cNvPicPr preferRelativeResize="0"/>
          <p:nvPr/>
        </p:nvPicPr>
        <p:blipFill rotWithShape="1">
          <a:blip r:embed="rId3">
            <a:alphaModFix amt="25000"/>
          </a:blip>
          <a:srcRect b="0" l="0" r="7527" t="1855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22" name="Google Shape;122;p2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b="1" lang="en-US"/>
              <a:t>What is “sustainability”?</a:t>
            </a:r>
            <a:endParaRPr b="1"/>
          </a:p>
        </p:txBody>
      </p:sp>
      <p:pic>
        <p:nvPicPr>
          <p:cNvPr id="123" name="Google Shape;123;p2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79778" y="419190"/>
            <a:ext cx="1175902" cy="1185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54426" y="3232950"/>
            <a:ext cx="2924775" cy="2924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"/>
          <p:cNvSpPr txBox="1"/>
          <p:nvPr>
            <p:ph idx="1" type="body"/>
          </p:nvPr>
        </p:nvSpPr>
        <p:spPr>
          <a:xfrm>
            <a:off x="1239850" y="1988300"/>
            <a:ext cx="3639300" cy="16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Environmental health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Social equity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Economic vitality</a:t>
            </a:r>
            <a:endParaRPr b="1" i="1" sz="2400"/>
          </a:p>
        </p:txBody>
      </p:sp>
      <p:sp>
        <p:nvSpPr>
          <p:cNvPr id="126" name="Google Shape;126;p2"/>
          <p:cNvSpPr txBox="1"/>
          <p:nvPr>
            <p:ph idx="1" type="body"/>
          </p:nvPr>
        </p:nvSpPr>
        <p:spPr>
          <a:xfrm>
            <a:off x="5155300" y="2169200"/>
            <a:ext cx="6177000" cy="9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200"/>
              </a:spcAft>
              <a:buSzPts val="1800"/>
              <a:buNone/>
            </a:pPr>
            <a:r>
              <a:rPr lang="en-US" sz="2400"/>
              <a:t>creates </a:t>
            </a:r>
            <a:r>
              <a:rPr b="1" i="1" lang="en-US" sz="2400"/>
              <a:t>thriving </a:t>
            </a:r>
            <a:r>
              <a:rPr lang="en-US" sz="2400"/>
              <a:t>and </a:t>
            </a:r>
            <a:r>
              <a:rPr b="1" i="1" lang="en-US" sz="2400"/>
              <a:t>resilient </a:t>
            </a:r>
            <a:r>
              <a:rPr lang="en-US" sz="2400"/>
              <a:t>communities for this generation and generations to come!</a:t>
            </a:r>
            <a:endParaRPr b="1" i="1" sz="2400"/>
          </a:p>
        </p:txBody>
      </p:sp>
      <p:sp>
        <p:nvSpPr>
          <p:cNvPr id="127" name="Google Shape;127;p2"/>
          <p:cNvSpPr/>
          <p:nvPr/>
        </p:nvSpPr>
        <p:spPr>
          <a:xfrm>
            <a:off x="4604948" y="2021750"/>
            <a:ext cx="274200" cy="1268100"/>
          </a:xfrm>
          <a:prstGeom prst="rightBrace">
            <a:avLst>
              <a:gd fmla="val 54237" name="adj1"/>
              <a:gd fmla="val 50000" name="adj2"/>
            </a:avLst>
          </a:prstGeom>
          <a:noFill/>
          <a:ln cap="flat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accent6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8" name="Google Shape;128;p2"/>
          <p:cNvSpPr/>
          <p:nvPr/>
        </p:nvSpPr>
        <p:spPr>
          <a:xfrm>
            <a:off x="1403275" y="3430963"/>
            <a:ext cx="1750572" cy="1268136"/>
          </a:xfrm>
          <a:prstGeom prst="cloud">
            <a:avLst/>
          </a:prstGeom>
          <a:solidFill>
            <a:srgbClr val="C9DAF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Healthy air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"/>
          <p:cNvSpPr/>
          <p:nvPr/>
        </p:nvSpPr>
        <p:spPr>
          <a:xfrm>
            <a:off x="1471400" y="5637525"/>
            <a:ext cx="6177000" cy="520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Healthy soils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"/>
          <p:cNvSpPr/>
          <p:nvPr/>
        </p:nvSpPr>
        <p:spPr>
          <a:xfrm>
            <a:off x="4469900" y="5077975"/>
            <a:ext cx="3267000" cy="6591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Healthy waters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"/>
          <p:cNvSpPr txBox="1"/>
          <p:nvPr>
            <p:ph idx="1" type="body"/>
          </p:nvPr>
        </p:nvSpPr>
        <p:spPr>
          <a:xfrm>
            <a:off x="1471400" y="4699100"/>
            <a:ext cx="2924700" cy="8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400"/>
              <a:t>Healthy habitats,          , </a:t>
            </a:r>
            <a:endParaRPr sz="2400"/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-US" sz="2400"/>
              <a:t>and communities</a:t>
            </a:r>
            <a:endParaRPr b="1" i="1" sz="2400"/>
          </a:p>
        </p:txBody>
      </p:sp>
      <p:sp>
        <p:nvSpPr>
          <p:cNvPr id="132" name="Google Shape;132;p2"/>
          <p:cNvSpPr/>
          <p:nvPr/>
        </p:nvSpPr>
        <p:spPr>
          <a:xfrm>
            <a:off x="4599275" y="3841763"/>
            <a:ext cx="1112100" cy="684300"/>
          </a:xfrm>
          <a:prstGeom prst="mathEqual">
            <a:avLst>
              <a:gd fmla="val 23520" name="adj1"/>
              <a:gd fmla="val 11760" name="adj2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2"/>
          <p:cNvSpPr txBox="1"/>
          <p:nvPr>
            <p:ph idx="1" type="body"/>
          </p:nvPr>
        </p:nvSpPr>
        <p:spPr>
          <a:xfrm>
            <a:off x="6103400" y="3574238"/>
            <a:ext cx="2081700" cy="12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200"/>
              </a:spcAft>
              <a:buSzPts val="1800"/>
              <a:buNone/>
            </a:pPr>
            <a:r>
              <a:rPr lang="en-US" sz="2400"/>
              <a:t>Healthy future for all (who call Earth “home”)!</a:t>
            </a:r>
            <a:endParaRPr b="1" i="1" sz="2400"/>
          </a:p>
        </p:txBody>
      </p:sp>
      <p:pic>
        <p:nvPicPr>
          <p:cNvPr id="134" name="Google Shape;134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55500" y="4602213"/>
            <a:ext cx="524874" cy="1046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g2ca92461188_0_50"/>
          <p:cNvPicPr preferRelativeResize="0"/>
          <p:nvPr/>
        </p:nvPicPr>
        <p:blipFill rotWithShape="1">
          <a:blip r:embed="rId3">
            <a:alphaModFix amt="25000"/>
          </a:blip>
          <a:srcRect b="0" l="0" r="7527" t="1855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40" name="Google Shape;140;g2ca92461188_0_50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b="1" lang="en-US"/>
              <a:t>About New Pioneers</a:t>
            </a:r>
            <a:endParaRPr b="1"/>
          </a:p>
        </p:txBody>
      </p:sp>
      <p:pic>
        <p:nvPicPr>
          <p:cNvPr id="141" name="Google Shape;141;g2ca92461188_0_50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79778" y="419190"/>
            <a:ext cx="1176000" cy="118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g2ca92461188_0_50"/>
          <p:cNvSpPr txBox="1"/>
          <p:nvPr/>
        </p:nvSpPr>
        <p:spPr>
          <a:xfrm>
            <a:off x="1097275" y="1829138"/>
            <a:ext cx="10682400" cy="14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</a:t>
            </a:r>
            <a:endParaRPr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Promoting sustainability in rural communities to ensure a healthy future for all</a:t>
            </a:r>
            <a:endParaRPr b="1" i="1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Pioneers . . . educates, demonstrates, and a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dvocates!</a:t>
            </a:r>
            <a:endParaRPr i="1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g2ca92461188_0_50"/>
          <p:cNvPicPr preferRelativeResize="0"/>
          <p:nvPr/>
        </p:nvPicPr>
        <p:blipFill rotWithShape="1">
          <a:blip r:embed="rId5">
            <a:alphaModFix/>
          </a:blip>
          <a:srcRect b="33375" l="12932" r="31849" t="27868"/>
          <a:stretch/>
        </p:blipFill>
        <p:spPr>
          <a:xfrm>
            <a:off x="3562475" y="3470525"/>
            <a:ext cx="5128003" cy="269917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4" name="Google Shape;144;g2ca92461188_0_50"/>
          <p:cNvPicPr preferRelativeResize="0"/>
          <p:nvPr/>
        </p:nvPicPr>
        <p:blipFill rotWithShape="1">
          <a:blip r:embed="rId6">
            <a:alphaModFix/>
          </a:blip>
          <a:srcRect b="27635" l="6147" r="12326" t="0"/>
          <a:stretch/>
        </p:blipFill>
        <p:spPr>
          <a:xfrm>
            <a:off x="8858900" y="3470525"/>
            <a:ext cx="3021573" cy="269917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5" name="Google Shape;145;g2ca92461188_0_5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94875" y="3470525"/>
            <a:ext cx="2699174" cy="269917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g2b158233b2e_0_5"/>
          <p:cNvPicPr preferRelativeResize="0"/>
          <p:nvPr/>
        </p:nvPicPr>
        <p:blipFill rotWithShape="1">
          <a:blip r:embed="rId3">
            <a:alphaModFix amt="25000"/>
          </a:blip>
          <a:srcRect b="0" l="0" r="7527" t="1855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51" name="Google Shape;151;g2b158233b2e_0_5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/>
              <a:t>New Pioneers’ legacy</a:t>
            </a:r>
            <a:endParaRPr b="1"/>
          </a:p>
        </p:txBody>
      </p:sp>
      <p:pic>
        <p:nvPicPr>
          <p:cNvPr id="152" name="Google Shape;152;g2b158233b2e_0_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59775" y="2450476"/>
            <a:ext cx="3934200" cy="30948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3" name="Google Shape;153;g2b158233b2e_0_5"/>
          <p:cNvPicPr preferRelativeResize="0"/>
          <p:nvPr/>
        </p:nvPicPr>
        <p:blipFill rotWithShape="1">
          <a:blip r:embed="rId5">
            <a:alphaModFix/>
          </a:blip>
          <a:srcRect b="23687" l="0" r="0" t="0"/>
          <a:stretch/>
        </p:blipFill>
        <p:spPr>
          <a:xfrm>
            <a:off x="4692185" y="2073825"/>
            <a:ext cx="2993000" cy="384817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4" name="Google Shape;154;g2b158233b2e_0_5"/>
          <p:cNvPicPr preferRelativeResize="0"/>
          <p:nvPr/>
        </p:nvPicPr>
        <p:blipFill rotWithShape="1">
          <a:blip r:embed="rId6">
            <a:alphaModFix/>
          </a:blip>
          <a:srcRect b="0" l="3809" r="2116" t="0"/>
          <a:stretch/>
        </p:blipFill>
        <p:spPr>
          <a:xfrm>
            <a:off x="297275" y="2383525"/>
            <a:ext cx="4220298" cy="322877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5" name="Google Shape;155;g2b158233b2e_0_5"/>
          <p:cNvPicPr preferRelativeResize="0"/>
          <p:nvPr>
            <p:ph idx="1" type="body"/>
          </p:nvPr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979778" y="419190"/>
            <a:ext cx="1176000" cy="11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g2b158233b2e_0_52"/>
          <p:cNvPicPr preferRelativeResize="0"/>
          <p:nvPr/>
        </p:nvPicPr>
        <p:blipFill rotWithShape="1">
          <a:blip r:embed="rId3">
            <a:alphaModFix amt="25000"/>
          </a:blip>
          <a:srcRect b="0" l="0" r="7527" t="1855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61" name="Google Shape;161;g2b158233b2e_0_52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/>
              <a:t>Programs and initiatives</a:t>
            </a:r>
            <a:endParaRPr b="1"/>
          </a:p>
        </p:txBody>
      </p:sp>
      <p:sp>
        <p:nvSpPr>
          <p:cNvPr id="162" name="Google Shape;162;g2b158233b2e_0_52"/>
          <p:cNvSpPr txBox="1"/>
          <p:nvPr>
            <p:ph idx="1" type="body"/>
          </p:nvPr>
        </p:nvSpPr>
        <p:spPr>
          <a:xfrm>
            <a:off x="1097275" y="1845725"/>
            <a:ext cx="100584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i="1" lang="en-US" sz="2800"/>
              <a:t>A sustainable future is community</a:t>
            </a:r>
            <a:r>
              <a:rPr b="1" i="1" lang="en-US" sz="2800"/>
              <a:t> driven, based, and aligned</a:t>
            </a:r>
            <a:r>
              <a:rPr i="1" lang="en-US" sz="2800"/>
              <a:t>!</a:t>
            </a:r>
            <a:endParaRPr sz="2400"/>
          </a:p>
        </p:txBody>
      </p:sp>
      <p:pic>
        <p:nvPicPr>
          <p:cNvPr id="163" name="Google Shape;163;g2b158233b2e_0_52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79778" y="419190"/>
            <a:ext cx="1176000" cy="11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2b158233b2e_0_52"/>
          <p:cNvPicPr preferRelativeResize="0"/>
          <p:nvPr/>
        </p:nvPicPr>
        <p:blipFill rotWithShape="1">
          <a:blip r:embed="rId5">
            <a:alphaModFix/>
          </a:blip>
          <a:srcRect b="0" l="7597" r="7042" t="0"/>
          <a:stretch/>
        </p:blipFill>
        <p:spPr>
          <a:xfrm rot="5400000">
            <a:off x="9386688" y="3802287"/>
            <a:ext cx="3436049" cy="104997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5" name="Google Shape;165;g2b158233b2e_0_52"/>
          <p:cNvPicPr preferRelativeResize="0"/>
          <p:nvPr/>
        </p:nvPicPr>
        <p:blipFill rotWithShape="1">
          <a:blip r:embed="rId6">
            <a:alphaModFix/>
          </a:blip>
          <a:srcRect b="5848" l="0" r="0" t="4992"/>
          <a:stretch/>
        </p:blipFill>
        <p:spPr>
          <a:xfrm>
            <a:off x="5011578" y="2609250"/>
            <a:ext cx="5397053" cy="343602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6" name="Google Shape;166;g2b158233b2e_0_52"/>
          <p:cNvPicPr preferRelativeResize="0"/>
          <p:nvPr/>
        </p:nvPicPr>
        <p:blipFill rotWithShape="1">
          <a:blip r:embed="rId7">
            <a:alphaModFix/>
          </a:blip>
          <a:srcRect b="14015" l="13763" r="9602" t="0"/>
          <a:stretch/>
        </p:blipFill>
        <p:spPr>
          <a:xfrm>
            <a:off x="692500" y="2609250"/>
            <a:ext cx="4083100" cy="343602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g2b158233b2e_0_97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3300" y="71275"/>
            <a:ext cx="11105400" cy="62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b158233b2e_0_108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Join us!</a:t>
            </a:r>
            <a:endParaRPr/>
          </a:p>
        </p:txBody>
      </p:sp>
      <p:sp>
        <p:nvSpPr>
          <p:cNvPr id="177" name="Google Shape;177;g2b158233b2e_0_108"/>
          <p:cNvSpPr txBox="1"/>
          <p:nvPr>
            <p:ph idx="1" type="body"/>
          </p:nvPr>
        </p:nvSpPr>
        <p:spPr>
          <a:xfrm>
            <a:off x="1097275" y="1959800"/>
            <a:ext cx="10058400" cy="25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-US" sz="2400"/>
              <a:t>Become a member</a:t>
            </a:r>
            <a:r>
              <a:rPr lang="en-US"/>
              <a:t> at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newpioneers.org/membership</a:t>
            </a:r>
            <a:endParaRPr b="1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-US" sz="2400"/>
              <a:t>Subscribe</a:t>
            </a:r>
            <a:r>
              <a:rPr lang="en-US" sz="2400"/>
              <a:t> to our newsletter </a:t>
            </a:r>
            <a:r>
              <a:rPr lang="en-US"/>
              <a:t>at </a:t>
            </a:r>
            <a:r>
              <a:rPr lang="en-US" u="sng">
                <a:solidFill>
                  <a:srgbClr val="6B9F25"/>
                </a:solidFill>
              </a:rPr>
              <a:t>newpioneers.org/</a:t>
            </a:r>
            <a:endParaRPr u="sng">
              <a:solidFill>
                <a:srgbClr val="6B9F25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Follow us on </a:t>
            </a:r>
            <a:r>
              <a:rPr b="1" lang="en-US" sz="2400"/>
              <a:t>Facebook </a:t>
            </a:r>
            <a:r>
              <a:rPr lang="en-US">
                <a:solidFill>
                  <a:srgbClr val="6B9F25"/>
                </a:solidFill>
              </a:rPr>
              <a:t>(@New Pioneers for a Sustainable Future)</a:t>
            </a:r>
            <a:endParaRPr>
              <a:solidFill>
                <a:srgbClr val="6B9F25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Join us at this year’s </a:t>
            </a:r>
            <a:r>
              <a:rPr b="1" lang="en-US" sz="2400"/>
              <a:t>Green Festival </a:t>
            </a:r>
            <a:r>
              <a:rPr lang="en-US" sz="2400"/>
              <a:t>on Saturday, June 15 from 10-3 p.m.</a:t>
            </a:r>
            <a:r>
              <a:rPr lang="en-US" sz="2400"/>
              <a:t>!</a:t>
            </a:r>
            <a:endParaRPr b="1" sz="2400"/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200"/>
              </a:spcAft>
              <a:buSzPts val="1800"/>
              <a:buNone/>
            </a:pPr>
            <a:r>
              <a:rPr b="1" i="1" lang="en-US" sz="2400"/>
              <a:t>Learn more at </a:t>
            </a:r>
            <a:r>
              <a:rPr b="1" i="1" lang="en-US" sz="2400" u="sng">
                <a:solidFill>
                  <a:schemeClr val="hlink"/>
                </a:solidFill>
                <a:hlinkClick r:id="rId4"/>
              </a:rPr>
              <a:t>newpioneers.org</a:t>
            </a:r>
            <a:r>
              <a:rPr b="1" i="1" lang="en-US" sz="2400"/>
              <a:t>!</a:t>
            </a:r>
            <a:endParaRPr b="1" i="1" sz="2400"/>
          </a:p>
        </p:txBody>
      </p:sp>
      <p:pic>
        <p:nvPicPr>
          <p:cNvPr id="178" name="Google Shape;178;g2b158233b2e_0_1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60788" y="4354350"/>
            <a:ext cx="2167174" cy="216717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9" name="Google Shape;179;g2b158233b2e_0_10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95700" y="4354350"/>
            <a:ext cx="3498752" cy="23575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0" name="Google Shape;180;g2b158233b2e_0_108"/>
          <p:cNvPicPr preferRelativeResize="0"/>
          <p:nvPr/>
        </p:nvPicPr>
        <p:blipFill rotWithShape="1">
          <a:blip r:embed="rId7">
            <a:alphaModFix/>
          </a:blip>
          <a:srcRect b="33359" l="0" r="16929" t="0"/>
          <a:stretch/>
        </p:blipFill>
        <p:spPr>
          <a:xfrm>
            <a:off x="1074591" y="4354350"/>
            <a:ext cx="3918459" cy="235757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1" name="Google Shape;181;g2b158233b2e_0_108"/>
          <p:cNvPicPr preferRelativeResize="0"/>
          <p:nvPr>
            <p:ph idx="1" type="body"/>
          </p:nvPr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979778" y="419190"/>
            <a:ext cx="1176000" cy="11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Retrospect">
  <a:themeElements>
    <a:clrScheme name="Retrospect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2023-02-01T19:45:33Z</dcterms:created>
  <dc:creator>User</dc:creator>
</cp:coreProperties>
</file>